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19"/>
  </p:notesMasterIdLst>
  <p:sldIdLst>
    <p:sldId id="256" r:id="rId3"/>
    <p:sldId id="299" r:id="rId4"/>
    <p:sldId id="292" r:id="rId5"/>
    <p:sldId id="294" r:id="rId6"/>
    <p:sldId id="305" r:id="rId7"/>
    <p:sldId id="295" r:id="rId8"/>
    <p:sldId id="303" r:id="rId9"/>
    <p:sldId id="293" r:id="rId10"/>
    <p:sldId id="296" r:id="rId11"/>
    <p:sldId id="297" r:id="rId12"/>
    <p:sldId id="298" r:id="rId13"/>
    <p:sldId id="300" r:id="rId14"/>
    <p:sldId id="301" r:id="rId15"/>
    <p:sldId id="306" r:id="rId16"/>
    <p:sldId id="304"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68" autoAdjust="0"/>
  </p:normalViewPr>
  <p:slideViewPr>
    <p:cSldViewPr>
      <p:cViewPr varScale="1">
        <p:scale>
          <a:sx n="128" d="100"/>
          <a:sy n="128" d="100"/>
        </p:scale>
        <p:origin x="1992" y="6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c47460\Desktop\DC47460%20(AG03SDCWF00533DC_Users)\CFR\Pie%20charts%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Sheet6!$A$3</c:f>
              <c:strCache>
                <c:ptCount val="1"/>
                <c:pt idx="0">
                  <c:v>TN Sleep-Related Infant Deaths</c:v>
                </c:pt>
              </c:strCache>
            </c:strRef>
          </c:tx>
          <c:spPr>
            <a:solidFill>
              <a:srgbClr val="C0403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Sheet6!$B$2:$F$2</c:f>
              <c:numCache>
                <c:formatCode>General</c:formatCode>
                <c:ptCount val="5"/>
                <c:pt idx="0">
                  <c:v>2015</c:v>
                </c:pt>
                <c:pt idx="1">
                  <c:v>2016</c:v>
                </c:pt>
                <c:pt idx="2">
                  <c:v>2017</c:v>
                </c:pt>
                <c:pt idx="3">
                  <c:v>2018</c:v>
                </c:pt>
                <c:pt idx="4">
                  <c:v>2019</c:v>
                </c:pt>
              </c:numCache>
            </c:numRef>
          </c:cat>
          <c:val>
            <c:numRef>
              <c:f>Sheet6!$B$3:$F$3</c:f>
              <c:numCache>
                <c:formatCode>General</c:formatCode>
                <c:ptCount val="5"/>
                <c:pt idx="0">
                  <c:v>142</c:v>
                </c:pt>
                <c:pt idx="1">
                  <c:v>139</c:v>
                </c:pt>
                <c:pt idx="2">
                  <c:v>144</c:v>
                </c:pt>
                <c:pt idx="3">
                  <c:v>128</c:v>
                </c:pt>
                <c:pt idx="4">
                  <c:v>103</c:v>
                </c:pt>
              </c:numCache>
            </c:numRef>
          </c:val>
          <c:extLst>
            <c:ext xmlns:c16="http://schemas.microsoft.com/office/drawing/2014/chart" uri="{C3380CC4-5D6E-409C-BE32-E72D297353CC}">
              <c16:uniqueId val="{00000000-3A86-469F-8928-CA1C496B6412}"/>
            </c:ext>
          </c:extLst>
        </c:ser>
        <c:ser>
          <c:idx val="1"/>
          <c:order val="1"/>
          <c:tx>
            <c:strRef>
              <c:f>Sheet6!$A$4</c:f>
              <c:strCache>
                <c:ptCount val="1"/>
                <c:pt idx="0">
                  <c:v>All TN Infant Deaths</c:v>
                </c:pt>
              </c:strCache>
            </c:strRef>
          </c:tx>
          <c:spPr>
            <a:solidFill>
              <a:srgbClr val="1F487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Sheet6!$B$2:$F$2</c:f>
              <c:numCache>
                <c:formatCode>General</c:formatCode>
                <c:ptCount val="5"/>
                <c:pt idx="0">
                  <c:v>2015</c:v>
                </c:pt>
                <c:pt idx="1">
                  <c:v>2016</c:v>
                </c:pt>
                <c:pt idx="2">
                  <c:v>2017</c:v>
                </c:pt>
                <c:pt idx="3">
                  <c:v>2018</c:v>
                </c:pt>
                <c:pt idx="4">
                  <c:v>2019</c:v>
                </c:pt>
              </c:numCache>
            </c:numRef>
          </c:cat>
          <c:val>
            <c:numRef>
              <c:f>Sheet6!$B$4:$F$4</c:f>
              <c:numCache>
                <c:formatCode>General</c:formatCode>
                <c:ptCount val="5"/>
                <c:pt idx="0">
                  <c:v>569</c:v>
                </c:pt>
                <c:pt idx="1">
                  <c:v>597</c:v>
                </c:pt>
                <c:pt idx="2">
                  <c:v>597</c:v>
                </c:pt>
                <c:pt idx="3">
                  <c:v>559</c:v>
                </c:pt>
                <c:pt idx="4">
                  <c:v>563</c:v>
                </c:pt>
              </c:numCache>
            </c:numRef>
          </c:val>
          <c:extLst>
            <c:ext xmlns:c16="http://schemas.microsoft.com/office/drawing/2014/chart" uri="{C3380CC4-5D6E-409C-BE32-E72D297353CC}">
              <c16:uniqueId val="{00000001-3A86-469F-8928-CA1C496B6412}"/>
            </c:ext>
          </c:extLst>
        </c:ser>
        <c:dLbls>
          <c:showLegendKey val="0"/>
          <c:showVal val="0"/>
          <c:showCatName val="0"/>
          <c:showSerName val="0"/>
          <c:showPercent val="0"/>
          <c:showBubbleSize val="0"/>
        </c:dLbls>
        <c:gapWidth val="179"/>
        <c:axId val="624074920"/>
        <c:axId val="624075904"/>
      </c:barChart>
      <c:catAx>
        <c:axId val="62407492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crossAx val="624075904"/>
        <c:crosses val="autoZero"/>
        <c:auto val="1"/>
        <c:lblAlgn val="ctr"/>
        <c:lblOffset val="100"/>
        <c:noMultiLvlLbl val="0"/>
      </c:catAx>
      <c:valAx>
        <c:axId val="62407590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r>
                  <a:rPr lang="en-US" sz="1400" b="1">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rPr>
                  <a:t>Number of Deaths</a:t>
                </a:r>
              </a:p>
            </c:rich>
          </c:tx>
          <c:layout>
            <c:manualLayout>
              <c:xMode val="edge"/>
              <c:yMode val="edge"/>
              <c:x val="4.8458846490342551E-3"/>
              <c:y val="0.269612927750843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title>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crossAx val="62407492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Sheet6!$A$28</c:f>
              <c:strCache>
                <c:ptCount val="1"/>
                <c:pt idx="0">
                  <c:v>TN Overall</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Sheet6!$B$27:$F$27</c:f>
              <c:numCache>
                <c:formatCode>General</c:formatCode>
                <c:ptCount val="5"/>
                <c:pt idx="0">
                  <c:v>2015</c:v>
                </c:pt>
                <c:pt idx="1">
                  <c:v>2016</c:v>
                </c:pt>
                <c:pt idx="2">
                  <c:v>2017</c:v>
                </c:pt>
                <c:pt idx="3">
                  <c:v>2018</c:v>
                </c:pt>
                <c:pt idx="4">
                  <c:v>2019</c:v>
                </c:pt>
              </c:numCache>
            </c:numRef>
          </c:cat>
          <c:val>
            <c:numRef>
              <c:f>Sheet6!$B$28:$F$28</c:f>
              <c:numCache>
                <c:formatCode>0.0</c:formatCode>
                <c:ptCount val="5"/>
                <c:pt idx="0">
                  <c:v>1.7450291247818714</c:v>
                </c:pt>
                <c:pt idx="1">
                  <c:v>1.7212556498049656</c:v>
                </c:pt>
                <c:pt idx="2">
                  <c:v>1.777251184834123</c:v>
                </c:pt>
                <c:pt idx="3">
                  <c:v>1.5853945526834041</c:v>
                </c:pt>
                <c:pt idx="4">
                  <c:v>1.2806007633872512</c:v>
                </c:pt>
              </c:numCache>
            </c:numRef>
          </c:val>
          <c:smooth val="0"/>
          <c:extLst>
            <c:ext xmlns:c16="http://schemas.microsoft.com/office/drawing/2014/chart" uri="{C3380CC4-5D6E-409C-BE32-E72D297353CC}">
              <c16:uniqueId val="{00000000-ECFD-4508-9CBD-B732AC97F512}"/>
            </c:ext>
          </c:extLst>
        </c:ser>
        <c:ser>
          <c:idx val="1"/>
          <c:order val="1"/>
          <c:tx>
            <c:strRef>
              <c:f>Sheet6!$A$29</c:f>
              <c:strCache>
                <c:ptCount val="1"/>
                <c:pt idx="0">
                  <c:v>White</c:v>
                </c:pt>
              </c:strCache>
            </c:strRef>
          </c:tx>
          <c:spPr>
            <a:ln w="28575" cap="rnd">
              <a:solidFill>
                <a:srgbClr val="C0403E"/>
              </a:solidFill>
              <a:round/>
            </a:ln>
            <a:effectLst/>
          </c:spPr>
          <c:marker>
            <c:symbol val="square"/>
            <c:size val="7"/>
            <c:spPr>
              <a:solidFill>
                <a:srgbClr val="C0403E"/>
              </a:solidFill>
              <a:ln w="9525">
                <a:solidFill>
                  <a:srgbClr val="BE4B48"/>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Sheet6!$B$27:$F$27</c:f>
              <c:numCache>
                <c:formatCode>General</c:formatCode>
                <c:ptCount val="5"/>
                <c:pt idx="0">
                  <c:v>2015</c:v>
                </c:pt>
                <c:pt idx="1">
                  <c:v>2016</c:v>
                </c:pt>
                <c:pt idx="2">
                  <c:v>2017</c:v>
                </c:pt>
                <c:pt idx="3">
                  <c:v>2018</c:v>
                </c:pt>
                <c:pt idx="4">
                  <c:v>2019</c:v>
                </c:pt>
              </c:numCache>
            </c:numRef>
          </c:cat>
          <c:val>
            <c:numRef>
              <c:f>Sheet6!$B$29:$F$29</c:f>
              <c:numCache>
                <c:formatCode>0.0</c:formatCode>
                <c:ptCount val="5"/>
                <c:pt idx="0">
                  <c:v>1.4112379963664676</c:v>
                </c:pt>
                <c:pt idx="1">
                  <c:v>1.4087737116272976</c:v>
                </c:pt>
                <c:pt idx="2">
                  <c:v>1.4151719598486094</c:v>
                </c:pt>
                <c:pt idx="3">
                  <c:v>1.3596304426170429</c:v>
                </c:pt>
                <c:pt idx="4">
                  <c:v>0.77281023398063042</c:v>
                </c:pt>
              </c:numCache>
            </c:numRef>
          </c:val>
          <c:smooth val="0"/>
          <c:extLst>
            <c:ext xmlns:c16="http://schemas.microsoft.com/office/drawing/2014/chart" uri="{C3380CC4-5D6E-409C-BE32-E72D297353CC}">
              <c16:uniqueId val="{00000001-ECFD-4508-9CBD-B732AC97F512}"/>
            </c:ext>
          </c:extLst>
        </c:ser>
        <c:ser>
          <c:idx val="2"/>
          <c:order val="2"/>
          <c:tx>
            <c:strRef>
              <c:f>Sheet6!$A$30</c:f>
              <c:strCache>
                <c:ptCount val="1"/>
                <c:pt idx="0">
                  <c:v>Black</c:v>
                </c:pt>
              </c:strCache>
            </c:strRef>
          </c:tx>
          <c:spPr>
            <a:ln w="28575" cap="rnd">
              <a:solidFill>
                <a:srgbClr val="1F487E"/>
              </a:solidFill>
              <a:round/>
            </a:ln>
            <a:effectLst/>
          </c:spPr>
          <c:marker>
            <c:symbol val="triangle"/>
            <c:size val="7"/>
            <c:spPr>
              <a:solidFill>
                <a:srgbClr val="1F487E"/>
              </a:solidFill>
              <a:ln w="9525">
                <a:solidFill>
                  <a:srgbClr val="1F487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Sheet6!$B$27:$F$27</c:f>
              <c:numCache>
                <c:formatCode>General</c:formatCode>
                <c:ptCount val="5"/>
                <c:pt idx="0">
                  <c:v>2015</c:v>
                </c:pt>
                <c:pt idx="1">
                  <c:v>2016</c:v>
                </c:pt>
                <c:pt idx="2">
                  <c:v>2017</c:v>
                </c:pt>
                <c:pt idx="3">
                  <c:v>2018</c:v>
                </c:pt>
                <c:pt idx="4">
                  <c:v>2019</c:v>
                </c:pt>
              </c:numCache>
            </c:numRef>
          </c:cat>
          <c:val>
            <c:numRef>
              <c:f>Sheet6!$B$30:$F$30</c:f>
              <c:numCache>
                <c:formatCode>0.0</c:formatCode>
                <c:ptCount val="5"/>
                <c:pt idx="0">
                  <c:v>2.8120138805791552</c:v>
                </c:pt>
                <c:pt idx="1">
                  <c:v>3.1175499724922058</c:v>
                </c:pt>
                <c:pt idx="2">
                  <c:v>3.0209655005739835</c:v>
                </c:pt>
                <c:pt idx="3">
                  <c:v>2.5152712899748475</c:v>
                </c:pt>
                <c:pt idx="4">
                  <c:v>2.9737123825383609</c:v>
                </c:pt>
              </c:numCache>
            </c:numRef>
          </c:val>
          <c:smooth val="0"/>
          <c:extLst>
            <c:ext xmlns:c16="http://schemas.microsoft.com/office/drawing/2014/chart" uri="{C3380CC4-5D6E-409C-BE32-E72D297353CC}">
              <c16:uniqueId val="{00000002-ECFD-4508-9CBD-B732AC97F512}"/>
            </c:ext>
          </c:extLst>
        </c:ser>
        <c:dLbls>
          <c:showLegendKey val="0"/>
          <c:showVal val="0"/>
          <c:showCatName val="0"/>
          <c:showSerName val="0"/>
          <c:showPercent val="0"/>
          <c:showBubbleSize val="0"/>
        </c:dLbls>
        <c:marker val="1"/>
        <c:smooth val="0"/>
        <c:axId val="806036080"/>
        <c:axId val="806036408"/>
      </c:lineChart>
      <c:catAx>
        <c:axId val="80603608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crossAx val="806036408"/>
        <c:crosses val="autoZero"/>
        <c:auto val="1"/>
        <c:lblAlgn val="ctr"/>
        <c:lblOffset val="100"/>
        <c:noMultiLvlLbl val="0"/>
      </c:catAx>
      <c:valAx>
        <c:axId val="80603640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r>
                  <a:rPr lang="en-US" sz="1400" b="1">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rPr>
                  <a:t>Rate per 1,000 Live Births</a:t>
                </a:r>
              </a:p>
            </c:rich>
          </c:tx>
          <c:layout>
            <c:manualLayout>
              <c:xMode val="edge"/>
              <c:yMode val="edge"/>
              <c:x val="8.443093549476529E-3"/>
              <c:y val="0.227020771464599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title>
        <c:numFmt formatCode="0.0"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crossAx val="806036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574D0-53C4-491B-9945-F36A04B409BA}" type="datetimeFigureOut">
              <a:rPr lang="en-US" smtClean="0"/>
              <a:t>5/12/2021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6E9D0-14A5-47D7-AB39-82D846695174}" type="slidenum">
              <a:rPr lang="en-US" smtClean="0"/>
              <a:t>‹#›</a:t>
            </a:fld>
            <a:endParaRPr lang="en-US"/>
          </a:p>
        </p:txBody>
      </p:sp>
    </p:spTree>
    <p:extLst>
      <p:ext uri="{BB962C8B-B14F-4D97-AF65-F5344CB8AC3E}">
        <p14:creationId xmlns:p14="http://schemas.microsoft.com/office/powerpoint/2010/main" val="169194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6E9D0-14A5-47D7-AB39-82D846695174}" type="slidenum">
              <a:rPr lang="en-US" smtClean="0"/>
              <a:t>1</a:t>
            </a:fld>
            <a:endParaRPr lang="en-US"/>
          </a:p>
        </p:txBody>
      </p:sp>
    </p:spTree>
    <p:extLst>
      <p:ext uri="{BB962C8B-B14F-4D97-AF65-F5344CB8AC3E}">
        <p14:creationId xmlns:p14="http://schemas.microsoft.com/office/powerpoint/2010/main" val="7747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6E9D0-14A5-47D7-AB39-82D846695174}" type="slidenum">
              <a:rPr lang="en-US" smtClean="0"/>
              <a:t>3</a:t>
            </a:fld>
            <a:endParaRPr lang="en-US"/>
          </a:p>
        </p:txBody>
      </p:sp>
    </p:spTree>
    <p:extLst>
      <p:ext uri="{BB962C8B-B14F-4D97-AF65-F5344CB8AC3E}">
        <p14:creationId xmlns:p14="http://schemas.microsoft.com/office/powerpoint/2010/main" val="2358552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7622" y="2979991"/>
            <a:ext cx="1978152" cy="1078992"/>
          </a:xfrm>
          <a:prstGeom prst="rect">
            <a:avLst/>
          </a:prstGeom>
        </p:spPr>
      </p:pic>
    </p:spTree>
    <p:extLst>
      <p:ext uri="{BB962C8B-B14F-4D97-AF65-F5344CB8AC3E}">
        <p14:creationId xmlns:p14="http://schemas.microsoft.com/office/powerpoint/2010/main" val="394754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117485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295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1448" y="2979991"/>
            <a:ext cx="1978152" cy="1078992"/>
          </a:xfrm>
          <a:prstGeom prst="rect">
            <a:avLst/>
          </a:prstGeom>
        </p:spPr>
      </p:pic>
    </p:spTree>
    <p:extLst>
      <p:ext uri="{BB962C8B-B14F-4D97-AF65-F5344CB8AC3E}">
        <p14:creationId xmlns:p14="http://schemas.microsoft.com/office/powerpoint/2010/main" val="376938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a:xfrm>
            <a:off x="6400800" y="6356350"/>
            <a:ext cx="2289048" cy="365760"/>
          </a:xfrm>
          <a:prstGeom prst="rect">
            <a:avLst/>
          </a:prstGeom>
        </p:spPr>
        <p:txBody>
          <a:bodyPr/>
          <a:lstStyle/>
          <a:p>
            <a:fld id="{1F1E36E7-BD80-49E3-8D1D-649D1D1FA6F9}" type="datetimeFigureOut">
              <a:rPr lang="en-US" smtClean="0">
                <a:solidFill>
                  <a:prstClr val="black"/>
                </a:solidFill>
              </a:rPr>
              <a:pPr/>
              <a:t>5/12/2021</a:t>
            </a:fld>
            <a:endParaRPr lang="en-US">
              <a:solidFill>
                <a:prstClr val="black"/>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E600F655-BDC5-4ADA-9A01-04703B23A4A6}" type="slidenum">
              <a:rPr lang="en-US" smtClean="0">
                <a:solidFill>
                  <a:prstClr val="black"/>
                </a:solidFill>
              </a:rPr>
              <a:pPr/>
              <a:t>‹#›</a:t>
            </a:fld>
            <a:endParaRPr lang="en-US">
              <a:solidFill>
                <a:prstClr val="black"/>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3601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5.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rgbClr val="666666"/>
                </a:solidFill>
              </a:rPr>
              <a:pPr/>
              <a:t>‹#›</a:t>
            </a:fld>
            <a:endParaRPr lang="en-US" sz="1200" dirty="0">
              <a:solidFill>
                <a:srgbClr val="666666"/>
              </a:solidFill>
              <a:latin typeface="Open Sans"/>
              <a:cs typeface="Open Sans"/>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35655495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987801"/>
            <a:ext cx="8839200" cy="1117599"/>
          </a:xfrm>
        </p:spPr>
        <p:txBody>
          <a:bodyPr>
            <a:normAutofit fontScale="90000"/>
          </a:bodyPr>
          <a:lstStyle/>
          <a:p>
            <a:r>
              <a:rPr lang="en-US" dirty="0"/>
              <a:t>Writing Prevention Recommendations</a:t>
            </a:r>
          </a:p>
        </p:txBody>
      </p:sp>
      <p:sp>
        <p:nvSpPr>
          <p:cNvPr id="3" name="Text Placeholder 2"/>
          <p:cNvSpPr>
            <a:spLocks noGrp="1"/>
          </p:cNvSpPr>
          <p:nvPr>
            <p:ph type="body" sz="quarter" idx="12"/>
          </p:nvPr>
        </p:nvSpPr>
        <p:spPr>
          <a:xfrm>
            <a:off x="609600" y="5105400"/>
            <a:ext cx="7848600" cy="1371600"/>
          </a:xfrm>
        </p:spPr>
        <p:txBody>
          <a:bodyPr>
            <a:normAutofit/>
          </a:bodyPr>
          <a:lstStyle/>
          <a:p>
            <a:r>
              <a:rPr lang="en-US" sz="2000" dirty="0"/>
              <a:t>Taking Action!</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after you submit a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10</a:t>
            </a:fld>
            <a:endParaRPr lang="en-US">
              <a:solidFill>
                <a:prstClr val="black"/>
              </a:solidFill>
            </a:endParaRPr>
          </a:p>
        </p:txBody>
      </p:sp>
      <p:sp>
        <p:nvSpPr>
          <p:cNvPr id="4" name="Content Placeholder 3"/>
          <p:cNvSpPr>
            <a:spLocks noGrp="1"/>
          </p:cNvSpPr>
          <p:nvPr>
            <p:ph sz="quarter" idx="1"/>
          </p:nvPr>
        </p:nvSpPr>
        <p:spPr>
          <a:xfrm>
            <a:off x="457200" y="1371600"/>
            <a:ext cx="8229600" cy="4937760"/>
          </a:xfrm>
        </p:spPr>
        <p:txBody>
          <a:bodyPr>
            <a:normAutofit/>
          </a:bodyPr>
          <a:lstStyle/>
          <a:p>
            <a:r>
              <a:rPr lang="en-US" sz="2400" b="1" u="sng" dirty="0"/>
              <a:t>All</a:t>
            </a:r>
            <a:r>
              <a:rPr lang="en-US" sz="2400" dirty="0"/>
              <a:t> recommendations are compiled into a list and shared with the state CFR team in December.</a:t>
            </a:r>
          </a:p>
          <a:p>
            <a:r>
              <a:rPr lang="en-US" sz="2400" dirty="0"/>
              <a:t>All data from the previous year’s review is shared. </a:t>
            </a:r>
          </a:p>
          <a:p>
            <a:r>
              <a:rPr lang="en-US" sz="2400" dirty="0"/>
              <a:t>The State CFR team votes on 3-5 recommendations to work on for the next year. </a:t>
            </a:r>
          </a:p>
        </p:txBody>
      </p:sp>
    </p:spTree>
    <p:extLst>
      <p:ext uri="{BB962C8B-B14F-4D97-AF65-F5344CB8AC3E}">
        <p14:creationId xmlns:p14="http://schemas.microsoft.com/office/powerpoint/2010/main" val="415216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11</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a:t>Share the state recommendations with the local teams. </a:t>
            </a:r>
          </a:p>
          <a:p>
            <a:r>
              <a:rPr lang="en-US" sz="2400" dirty="0"/>
              <a:t>Ask the team to participate in prevention work to reduce child deaths in their community. </a:t>
            </a:r>
          </a:p>
          <a:p>
            <a:r>
              <a:rPr lang="en-US" sz="2400" dirty="0"/>
              <a:t>Share work and successes with the state team. </a:t>
            </a:r>
          </a:p>
        </p:txBody>
      </p:sp>
    </p:spTree>
    <p:extLst>
      <p:ext uri="{BB962C8B-B14F-4D97-AF65-F5344CB8AC3E}">
        <p14:creationId xmlns:p14="http://schemas.microsoft.com/office/powerpoint/2010/main" val="32989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Example</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12</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a:solidFill>
                  <a:schemeClr val="tx1"/>
                </a:solidFill>
              </a:rPr>
              <a:t>Weak:</a:t>
            </a:r>
          </a:p>
          <a:p>
            <a:pPr lvl="1"/>
            <a:r>
              <a:rPr lang="en-US" sz="2000" dirty="0">
                <a:solidFill>
                  <a:schemeClr val="tx1"/>
                </a:solidFill>
              </a:rPr>
              <a:t>Parents should put their babies to sleep in safe cribs.</a:t>
            </a:r>
          </a:p>
          <a:p>
            <a:r>
              <a:rPr lang="en-US" sz="2400" dirty="0">
                <a:solidFill>
                  <a:schemeClr val="tx1"/>
                </a:solidFill>
              </a:rPr>
              <a:t>Strong:</a:t>
            </a:r>
          </a:p>
          <a:p>
            <a:pPr lvl="1"/>
            <a:r>
              <a:rPr lang="en-US" sz="2000" dirty="0">
                <a:solidFill>
                  <a:schemeClr val="tx1"/>
                </a:solidFill>
              </a:rPr>
              <a:t>The County Health Department should design, implement and manage an education campaign for new parents, using prenatal classes to teach comprehensive infant safe sleep practices according to the AAP guidelines, by the end of December</a:t>
            </a:r>
            <a:r>
              <a:rPr lang="en-US" sz="2000" dirty="0"/>
              <a:t>.</a:t>
            </a:r>
          </a:p>
        </p:txBody>
      </p:sp>
    </p:spTree>
    <p:extLst>
      <p:ext uri="{BB962C8B-B14F-4D97-AF65-F5344CB8AC3E}">
        <p14:creationId xmlns:p14="http://schemas.microsoft.com/office/powerpoint/2010/main" val="3784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turn:</a:t>
            </a:r>
            <a:br>
              <a:rPr lang="en-US" dirty="0"/>
            </a:br>
            <a:r>
              <a:rPr lang="en-US" dirty="0"/>
              <a:t>Infant Sleep-Related Deaths, 2015-2019</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13</a:t>
            </a:fld>
            <a:endParaRPr lang="en-US">
              <a:solidFill>
                <a:prstClr val="black"/>
              </a:solidFill>
            </a:endParaRPr>
          </a:p>
        </p:txBody>
      </p:sp>
      <p:graphicFrame>
        <p:nvGraphicFramePr>
          <p:cNvPr id="7" name="Chart 6">
            <a:extLst>
              <a:ext uri="{FF2B5EF4-FFF2-40B4-BE49-F238E27FC236}">
                <a16:creationId xmlns:a16="http://schemas.microsoft.com/office/drawing/2014/main" id="{AE48AEFE-A5D2-4B1D-8022-B33983C90A8E}"/>
              </a:ext>
            </a:extLst>
          </p:cNvPr>
          <p:cNvGraphicFramePr/>
          <p:nvPr>
            <p:extLst>
              <p:ext uri="{D42A27DB-BD31-4B8C-83A1-F6EECF244321}">
                <p14:modId xmlns:p14="http://schemas.microsoft.com/office/powerpoint/2010/main" val="3754078163"/>
              </p:ext>
            </p:extLst>
          </p:nvPr>
        </p:nvGraphicFramePr>
        <p:xfrm>
          <a:off x="990600" y="1600200"/>
          <a:ext cx="6858000" cy="4324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93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7E15-0FC0-4CAA-A579-DB42BAD866E3}"/>
              </a:ext>
            </a:extLst>
          </p:cNvPr>
          <p:cNvSpPr>
            <a:spLocks noGrp="1"/>
          </p:cNvSpPr>
          <p:nvPr>
            <p:ph type="title"/>
          </p:nvPr>
        </p:nvSpPr>
        <p:spPr/>
        <p:txBody>
          <a:bodyPr/>
          <a:lstStyle/>
          <a:p>
            <a:r>
              <a:rPr lang="en-US" dirty="0"/>
              <a:t>Sleep-Related Infant Deaths, 2015-2019</a:t>
            </a:r>
          </a:p>
        </p:txBody>
      </p:sp>
      <p:sp>
        <p:nvSpPr>
          <p:cNvPr id="3" name="Slide Number Placeholder 2">
            <a:extLst>
              <a:ext uri="{FF2B5EF4-FFF2-40B4-BE49-F238E27FC236}">
                <a16:creationId xmlns:a16="http://schemas.microsoft.com/office/drawing/2014/main" id="{C34EB9EB-3FED-4243-8FCF-31FD5CF06A52}"/>
              </a:ext>
            </a:extLst>
          </p:cNvPr>
          <p:cNvSpPr>
            <a:spLocks noGrp="1"/>
          </p:cNvSpPr>
          <p:nvPr>
            <p:ph type="sldNum" sz="quarter" idx="12"/>
          </p:nvPr>
        </p:nvSpPr>
        <p:spPr/>
        <p:txBody>
          <a:bodyPr/>
          <a:lstStyle/>
          <a:p>
            <a:fld id="{E600F655-BDC5-4ADA-9A01-04703B23A4A6}" type="slidenum">
              <a:rPr lang="en-US" smtClean="0">
                <a:solidFill>
                  <a:prstClr val="black"/>
                </a:solidFill>
              </a:rPr>
              <a:pPr/>
              <a:t>14</a:t>
            </a:fld>
            <a:endParaRPr lang="en-US">
              <a:solidFill>
                <a:prstClr val="black"/>
              </a:solidFill>
            </a:endParaRPr>
          </a:p>
        </p:txBody>
      </p:sp>
      <p:graphicFrame>
        <p:nvGraphicFramePr>
          <p:cNvPr id="6" name="Chart 5">
            <a:extLst>
              <a:ext uri="{FF2B5EF4-FFF2-40B4-BE49-F238E27FC236}">
                <a16:creationId xmlns:a16="http://schemas.microsoft.com/office/drawing/2014/main" id="{A2FAA33F-E99C-4CE3-B5C7-2AD941EF7B0B}"/>
              </a:ext>
            </a:extLst>
          </p:cNvPr>
          <p:cNvGraphicFramePr/>
          <p:nvPr>
            <p:extLst>
              <p:ext uri="{D42A27DB-BD31-4B8C-83A1-F6EECF244321}">
                <p14:modId xmlns:p14="http://schemas.microsoft.com/office/powerpoint/2010/main" val="359457843"/>
              </p:ext>
            </p:extLst>
          </p:nvPr>
        </p:nvGraphicFramePr>
        <p:xfrm>
          <a:off x="649091" y="1981200"/>
          <a:ext cx="7589721" cy="4417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188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for Infant Sleep-Related Deaths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15</a:t>
            </a:fld>
            <a:endParaRPr lang="en-US">
              <a:solidFill>
                <a:prstClr val="black"/>
              </a:solidFill>
            </a:endParaRPr>
          </a:p>
        </p:txBody>
      </p:sp>
      <p:sp>
        <p:nvSpPr>
          <p:cNvPr id="4" name="Content Placeholder 3"/>
          <p:cNvSpPr>
            <a:spLocks noGrp="1"/>
          </p:cNvSpPr>
          <p:nvPr>
            <p:ph sz="quarter" idx="1"/>
          </p:nvPr>
        </p:nvSpPr>
        <p:spPr/>
        <p:txBody>
          <a:bodyPr/>
          <a:lstStyle/>
          <a:p>
            <a:r>
              <a:rPr lang="en-US" sz="2400" dirty="0"/>
              <a:t>There has been a decrease in infant sleep-related deaths, especially in 2019. </a:t>
            </a:r>
          </a:p>
          <a:p>
            <a:r>
              <a:rPr lang="en-US" sz="2400" dirty="0"/>
              <a:t>However, the racial disparity is increased. </a:t>
            </a:r>
          </a:p>
          <a:p>
            <a:endParaRPr lang="en-US" sz="2400" dirty="0"/>
          </a:p>
          <a:p>
            <a:r>
              <a:rPr lang="en-US" sz="2400" dirty="0"/>
              <a:t>The contributing factors around sleep-related death have been consistent over the years. </a:t>
            </a:r>
          </a:p>
          <a:p>
            <a:endParaRPr lang="en-US" sz="2400" dirty="0"/>
          </a:p>
          <a:p>
            <a:r>
              <a:rPr lang="en-US" sz="2400" dirty="0"/>
              <a:t>Type into the chat box a recommendation based off the given data and the facts</a:t>
            </a:r>
            <a:r>
              <a:rPr lang="en-US" dirty="0"/>
              <a:t>. </a:t>
            </a:r>
          </a:p>
          <a:p>
            <a:pPr lvl="1"/>
            <a:endParaRPr lang="en-US" dirty="0"/>
          </a:p>
        </p:txBody>
      </p:sp>
    </p:spTree>
    <p:extLst>
      <p:ext uri="{BB962C8B-B14F-4D97-AF65-F5344CB8AC3E}">
        <p14:creationId xmlns:p14="http://schemas.microsoft.com/office/powerpoint/2010/main" val="134941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0" dirty="0">
                <a:latin typeface="+mj-lt"/>
              </a:rPr>
              <a:t>THANK YOU</a:t>
            </a:r>
          </a:p>
        </p:txBody>
      </p:sp>
      <p:sp>
        <p:nvSpPr>
          <p:cNvPr id="4" name="Rectangle 1027"/>
          <p:cNvSpPr txBox="1">
            <a:spLocks noChangeArrowheads="1"/>
          </p:cNvSpPr>
          <p:nvPr/>
        </p:nvSpPr>
        <p:spPr>
          <a:xfrm>
            <a:off x="1695203" y="4073237"/>
            <a:ext cx="57912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endParaRPr lang="en-US" sz="2400" dirty="0">
              <a:solidFill>
                <a:srgbClr val="666666"/>
              </a:solidFill>
            </a:endParaRPr>
          </a:p>
        </p:txBody>
      </p:sp>
    </p:spTree>
    <p:extLst>
      <p:ext uri="{BB962C8B-B14F-4D97-AF65-F5344CB8AC3E}">
        <p14:creationId xmlns:p14="http://schemas.microsoft.com/office/powerpoint/2010/main" val="245333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2</a:t>
            </a:fld>
            <a:endParaRPr lang="en-US">
              <a:solidFill>
                <a:prstClr val="black"/>
              </a:solidFill>
            </a:endParaRPr>
          </a:p>
        </p:txBody>
      </p:sp>
      <p:sp>
        <p:nvSpPr>
          <p:cNvPr id="4" name="Content Placeholder 3"/>
          <p:cNvSpPr>
            <a:spLocks noGrp="1"/>
          </p:cNvSpPr>
          <p:nvPr>
            <p:ph sz="quarter" idx="1"/>
          </p:nvPr>
        </p:nvSpPr>
        <p:spPr/>
        <p:txBody>
          <a:bodyPr/>
          <a:lstStyle/>
          <a:p>
            <a:pPr>
              <a:buFont typeface="Wingdings" panose="05000000000000000000" pitchFamily="2" charset="2"/>
              <a:buChar char="ü"/>
            </a:pPr>
            <a:r>
              <a:rPr lang="en-US" sz="2800" dirty="0"/>
              <a:t>You have reviewed cases</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You have discussed preventability</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You see a possibility to prevent child death in your community</a:t>
            </a:r>
          </a:p>
          <a:p>
            <a:pPr>
              <a:buFont typeface="Wingdings" panose="05000000000000000000" pitchFamily="2" charset="2"/>
              <a:buChar char="ü"/>
            </a:pPr>
            <a:endParaRPr lang="en-US" sz="2800" dirty="0"/>
          </a:p>
          <a:p>
            <a:pPr>
              <a:buFont typeface="Wingdings" panose="05000000000000000000" pitchFamily="2" charset="2"/>
              <a:buChar char="ü"/>
            </a:pPr>
            <a:r>
              <a:rPr lang="en-US" sz="2800" dirty="0"/>
              <a:t>What’s next?......</a:t>
            </a:r>
          </a:p>
          <a:p>
            <a:endParaRPr lang="en-US" dirty="0"/>
          </a:p>
        </p:txBody>
      </p:sp>
    </p:spTree>
    <p:extLst>
      <p:ext uri="{BB962C8B-B14F-4D97-AF65-F5344CB8AC3E}">
        <p14:creationId xmlns:p14="http://schemas.microsoft.com/office/powerpoint/2010/main" val="39719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a:t>Types of Recommendations</a:t>
            </a:r>
          </a:p>
        </p:txBody>
      </p:sp>
      <p:sp>
        <p:nvSpPr>
          <p:cNvPr id="4" name="Content Placeholder 3"/>
          <p:cNvSpPr>
            <a:spLocks noGrp="1"/>
          </p:cNvSpPr>
          <p:nvPr>
            <p:ph sz="quarter" idx="1"/>
          </p:nvPr>
        </p:nvSpPr>
        <p:spPr>
          <a:xfrm>
            <a:off x="457200" y="1143000"/>
            <a:ext cx="8229600" cy="4937760"/>
          </a:xfrm>
        </p:spPr>
        <p:txBody>
          <a:bodyPr>
            <a:normAutofit/>
          </a:bodyPr>
          <a:lstStyle/>
          <a:p>
            <a:r>
              <a:rPr lang="en-US" sz="3200" dirty="0"/>
              <a:t>Short, Intermediate, Long term</a:t>
            </a:r>
          </a:p>
          <a:p>
            <a:pPr marL="0" indent="0">
              <a:buNone/>
            </a:pPr>
            <a:endParaRPr lang="en-US" sz="3200" dirty="0"/>
          </a:p>
          <a:p>
            <a:r>
              <a:rPr lang="en-US" sz="3200" dirty="0"/>
              <a:t>Practice and policy </a:t>
            </a:r>
          </a:p>
          <a:p>
            <a:pPr marL="0" indent="0">
              <a:buNone/>
            </a:pPr>
            <a:endParaRPr lang="en-US" sz="3200" dirty="0"/>
          </a:p>
          <a:p>
            <a:pPr lvl="1"/>
            <a:r>
              <a:rPr lang="en-US" sz="2400" dirty="0"/>
              <a:t>Your recommendations should be connected to goals that can be acted on in short term, while also addressing any practice or policy changes. </a:t>
            </a:r>
          </a:p>
        </p:txBody>
      </p:sp>
    </p:spTree>
    <p:extLst>
      <p:ext uri="{BB962C8B-B14F-4D97-AF65-F5344CB8AC3E}">
        <p14:creationId xmlns:p14="http://schemas.microsoft.com/office/powerpoint/2010/main" val="26858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Recommendations</a:t>
            </a:r>
          </a:p>
        </p:txBody>
      </p:sp>
      <p:sp>
        <p:nvSpPr>
          <p:cNvPr id="4" name="Content Placeholder 3"/>
          <p:cNvSpPr>
            <a:spLocks noGrp="1"/>
          </p:cNvSpPr>
          <p:nvPr>
            <p:ph sz="quarter" idx="1"/>
          </p:nvPr>
        </p:nvSpPr>
        <p:spPr/>
        <p:txBody>
          <a:bodyPr>
            <a:normAutofit fontScale="92500"/>
          </a:bodyPr>
          <a:lstStyle/>
          <a:p>
            <a:r>
              <a:rPr lang="en-US" sz="2400" dirty="0"/>
              <a:t>Safe Sleep </a:t>
            </a:r>
          </a:p>
          <a:p>
            <a:pPr lvl="1"/>
            <a:r>
              <a:rPr lang="en-US" sz="2200" dirty="0"/>
              <a:t>Analyze data to determine areas with the largest disparities to specifically target efforts such as the safe sleep diaper bag project, hospital project, safe sleep education to intergenerational caregivers, faith communities, and general distribution of safe sleep materials.</a:t>
            </a:r>
          </a:p>
          <a:p>
            <a:r>
              <a:rPr lang="en-US" sz="2400" dirty="0"/>
              <a:t>Motor Vehicle</a:t>
            </a:r>
          </a:p>
          <a:p>
            <a:pPr lvl="1"/>
            <a:r>
              <a:rPr lang="en-US" sz="2200" dirty="0"/>
              <a:t>Increase the number of schools in high-risk counties implementing virtual evidence-based motor vehicle crash prevention programs in local high schools. Provide education to schools, caregivers and the general public to prevent pedestrian deaths including information on back over prevention and pedestrian safety. Promote the use of protective measure including seatbelts, car seats and helmets.</a:t>
            </a:r>
          </a:p>
        </p:txBody>
      </p:sp>
    </p:spTree>
    <p:extLst>
      <p:ext uri="{BB962C8B-B14F-4D97-AF65-F5344CB8AC3E}">
        <p14:creationId xmlns:p14="http://schemas.microsoft.com/office/powerpoint/2010/main" val="1448936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5</a:t>
            </a:fld>
            <a:endParaRPr lang="en-US">
              <a:solidFill>
                <a:prstClr val="black"/>
              </a:solidFill>
            </a:endParaRPr>
          </a:p>
        </p:txBody>
      </p:sp>
      <p:sp>
        <p:nvSpPr>
          <p:cNvPr id="4" name="Content Placeholder 3"/>
          <p:cNvSpPr>
            <a:spLocks noGrp="1"/>
          </p:cNvSpPr>
          <p:nvPr>
            <p:ph sz="quarter" idx="1"/>
          </p:nvPr>
        </p:nvSpPr>
        <p:spPr/>
        <p:txBody>
          <a:bodyPr/>
          <a:lstStyle/>
          <a:p>
            <a:r>
              <a:rPr lang="en-US" sz="2400" dirty="0"/>
              <a:t>Prematurity</a:t>
            </a:r>
          </a:p>
          <a:p>
            <a:pPr lvl="1"/>
            <a:r>
              <a:rPr lang="en-US" sz="2200" dirty="0"/>
              <a:t>Analyze data to determine the top circumstances around prematurity by region and promote appropriate programs in those areas including tobacco cessation, chronic disease prevention and family planning.</a:t>
            </a:r>
          </a:p>
          <a:p>
            <a:r>
              <a:rPr lang="en-US" sz="2400" dirty="0"/>
              <a:t>Suicide</a:t>
            </a:r>
          </a:p>
          <a:p>
            <a:pPr lvl="1"/>
            <a:r>
              <a:rPr lang="en-US" sz="2200" dirty="0"/>
              <a:t>Increase upstream suicide prevention for youth across the state with a focus in high-risk rural areas by implementing Good Behavior Game and increasing Gatekeeper training. Improve data collected on deaths by suicide. </a:t>
            </a:r>
            <a:endParaRPr lang="en-US" dirty="0"/>
          </a:p>
        </p:txBody>
      </p:sp>
    </p:spTree>
    <p:extLst>
      <p:ext uri="{BB962C8B-B14F-4D97-AF65-F5344CB8AC3E}">
        <p14:creationId xmlns:p14="http://schemas.microsoft.com/office/powerpoint/2010/main" val="37675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recommendation effective</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6</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3200" dirty="0"/>
              <a:t>Refers to local data and context.</a:t>
            </a:r>
          </a:p>
          <a:p>
            <a:r>
              <a:rPr lang="en-US" sz="3200" dirty="0"/>
              <a:t>Applies knowledge of best practices.</a:t>
            </a:r>
          </a:p>
          <a:p>
            <a:r>
              <a:rPr lang="en-US" sz="3200" dirty="0"/>
              <a:t>Identifies incremental steps.</a:t>
            </a:r>
          </a:p>
          <a:p>
            <a:r>
              <a:rPr lang="en-US" sz="3200" dirty="0"/>
              <a:t>Is specific and actionable.</a:t>
            </a:r>
          </a:p>
          <a:p>
            <a:r>
              <a:rPr lang="en-US" sz="3200" dirty="0"/>
              <a:t>Has accountability built into it.</a:t>
            </a:r>
          </a:p>
        </p:txBody>
      </p:sp>
    </p:spTree>
    <p:extLst>
      <p:ext uri="{BB962C8B-B14F-4D97-AF65-F5344CB8AC3E}">
        <p14:creationId xmlns:p14="http://schemas.microsoft.com/office/powerpoint/2010/main" val="36543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7</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800" dirty="0"/>
              <a:t>Too many  actions dilutes effectiveness</a:t>
            </a:r>
          </a:p>
          <a:p>
            <a:r>
              <a:rPr lang="en-US" sz="2800" dirty="0"/>
              <a:t>Pay attention to timing</a:t>
            </a:r>
          </a:p>
          <a:p>
            <a:r>
              <a:rPr lang="en-US" sz="2800" dirty="0"/>
              <a:t>Put them in writing</a:t>
            </a:r>
          </a:p>
          <a:p>
            <a:r>
              <a:rPr lang="en-US" sz="2800" dirty="0"/>
              <a:t>Let your partners know</a:t>
            </a:r>
          </a:p>
          <a:p>
            <a:r>
              <a:rPr lang="en-US" sz="2800" dirty="0"/>
              <a:t>Follow up on your recommendations</a:t>
            </a:r>
          </a:p>
          <a:p>
            <a:r>
              <a:rPr lang="en-US" sz="2800" dirty="0"/>
              <a:t>Hold people accountable</a:t>
            </a:r>
          </a:p>
        </p:txBody>
      </p:sp>
    </p:spTree>
    <p:extLst>
      <p:ext uri="{BB962C8B-B14F-4D97-AF65-F5344CB8AC3E}">
        <p14:creationId xmlns:p14="http://schemas.microsoft.com/office/powerpoint/2010/main" val="50439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Acting on your recommendations</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8</a:t>
            </a:fld>
            <a:endParaRPr lang="en-US">
              <a:solidFill>
                <a:prstClr val="black"/>
              </a:solidFill>
            </a:endParaRPr>
          </a:p>
        </p:txBody>
      </p:sp>
      <p:sp>
        <p:nvSpPr>
          <p:cNvPr id="4" name="Content Placeholder 3"/>
          <p:cNvSpPr>
            <a:spLocks noGrp="1"/>
          </p:cNvSpPr>
          <p:nvPr>
            <p:ph sz="quarter" idx="1"/>
          </p:nvPr>
        </p:nvSpPr>
        <p:spPr/>
        <p:txBody>
          <a:bodyPr>
            <a:normAutofit/>
          </a:bodyPr>
          <a:lstStyle/>
          <a:p>
            <a:r>
              <a:rPr lang="en-US" sz="2400" dirty="0"/>
              <a:t>Prevention efforts and recommendations do not need to come from the state. </a:t>
            </a:r>
          </a:p>
          <a:p>
            <a:r>
              <a:rPr lang="en-US" sz="2400" dirty="0"/>
              <a:t>If you community is experiencing  specific deaths, you or someone on your team can take lead on implementing a local recommendation. </a:t>
            </a:r>
          </a:p>
          <a:p>
            <a:r>
              <a:rPr lang="en-US" sz="2400" dirty="0"/>
              <a:t>Share you successes and projects your team is working on. </a:t>
            </a:r>
          </a:p>
        </p:txBody>
      </p:sp>
    </p:spTree>
    <p:extLst>
      <p:ext uri="{BB962C8B-B14F-4D97-AF65-F5344CB8AC3E}">
        <p14:creationId xmlns:p14="http://schemas.microsoft.com/office/powerpoint/2010/main" val="241631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recommendations to the state CFR team</a:t>
            </a:r>
          </a:p>
        </p:txBody>
      </p:sp>
      <p:sp>
        <p:nvSpPr>
          <p:cNvPr id="3" name="Slide Number Placeholder 2"/>
          <p:cNvSpPr>
            <a:spLocks noGrp="1"/>
          </p:cNvSpPr>
          <p:nvPr>
            <p:ph type="sldNum" sz="quarter" idx="12"/>
          </p:nvPr>
        </p:nvSpPr>
        <p:spPr/>
        <p:txBody>
          <a:bodyPr/>
          <a:lstStyle/>
          <a:p>
            <a:fld id="{E600F655-BDC5-4ADA-9A01-04703B23A4A6}" type="slidenum">
              <a:rPr lang="en-US" smtClean="0">
                <a:solidFill>
                  <a:prstClr val="black"/>
                </a:solidFill>
              </a:rPr>
              <a:pPr/>
              <a:t>9</a:t>
            </a:fld>
            <a:endParaRPr lang="en-US">
              <a:solidFill>
                <a:prstClr val="black"/>
              </a:solidFill>
            </a:endParaRPr>
          </a:p>
        </p:txBody>
      </p:sp>
      <p:sp>
        <p:nvSpPr>
          <p:cNvPr id="4" name="Content Placeholder 3"/>
          <p:cNvSpPr>
            <a:spLocks noGrp="1"/>
          </p:cNvSpPr>
          <p:nvPr>
            <p:ph sz="quarter" idx="1"/>
          </p:nvPr>
        </p:nvSpPr>
        <p:spPr>
          <a:xfrm>
            <a:off x="457200" y="1386840"/>
            <a:ext cx="8229600" cy="4937760"/>
          </a:xfrm>
        </p:spPr>
        <p:txBody>
          <a:bodyPr>
            <a:normAutofit/>
          </a:bodyPr>
          <a:lstStyle/>
          <a:p>
            <a:r>
              <a:rPr lang="en-US" sz="2800" dirty="0"/>
              <a:t>Through the database for individual case review.</a:t>
            </a:r>
          </a:p>
          <a:p>
            <a:r>
              <a:rPr lang="en-US" sz="2800" dirty="0"/>
              <a:t>Monthly survey filled out by the team lead.</a:t>
            </a:r>
          </a:p>
          <a:p>
            <a:r>
              <a:rPr lang="en-US" sz="2800" dirty="0"/>
              <a:t>E-mailed directly to April. (April.Kincaid@tn.gov)</a:t>
            </a:r>
          </a:p>
        </p:txBody>
      </p:sp>
    </p:spTree>
    <p:extLst>
      <p:ext uri="{BB962C8B-B14F-4D97-AF65-F5344CB8AC3E}">
        <p14:creationId xmlns:p14="http://schemas.microsoft.com/office/powerpoint/2010/main" val="3924757025"/>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36609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16460</TotalTime>
  <Words>633</Words>
  <Application>Microsoft Office PowerPoint</Application>
  <PresentationFormat>On-screen Show (4:3)</PresentationFormat>
  <Paragraphs>86</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 Sans</vt:lpstr>
      <vt:lpstr>Open Sans Light</vt:lpstr>
      <vt:lpstr>PermianSlabSerifTypeface</vt:lpstr>
      <vt:lpstr>Wingdings</vt:lpstr>
      <vt:lpstr>PowerPoint B</vt:lpstr>
      <vt:lpstr>PowerPoint A</vt:lpstr>
      <vt:lpstr>Writing Prevention Recommendations</vt:lpstr>
      <vt:lpstr>Prevention Recommendations</vt:lpstr>
      <vt:lpstr>Types of Recommendations</vt:lpstr>
      <vt:lpstr>Current State Recommendations</vt:lpstr>
      <vt:lpstr>Current State Recommendations</vt:lpstr>
      <vt:lpstr>Making recommendation effective</vt:lpstr>
      <vt:lpstr>Remember:</vt:lpstr>
      <vt:lpstr>Acting on your recommendations</vt:lpstr>
      <vt:lpstr>How to submit recommendations to the state CFR team</vt:lpstr>
      <vt:lpstr>What happens after you submit a recommendations?</vt:lpstr>
      <vt:lpstr>What can you do?</vt:lpstr>
      <vt:lpstr>Recommendation Example</vt:lpstr>
      <vt:lpstr>Your turn: Infant Sleep-Related Deaths, 2015-2019</vt:lpstr>
      <vt:lpstr>Sleep-Related Infant Deaths, 2015-2019</vt:lpstr>
      <vt:lpstr>Facts for Infant Sleep-Related Deaths</vt:lpstr>
      <vt:lpstr>THANK YOU</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April Kincaid</cp:lastModifiedBy>
  <cp:revision>74</cp:revision>
  <dcterms:created xsi:type="dcterms:W3CDTF">2015-04-23T14:38:43Z</dcterms:created>
  <dcterms:modified xsi:type="dcterms:W3CDTF">2021-05-12T12:53:34Z</dcterms:modified>
</cp:coreProperties>
</file>