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304" r:id="rId2"/>
    <p:sldId id="327" r:id="rId3"/>
    <p:sldId id="346" r:id="rId4"/>
    <p:sldId id="347" r:id="rId5"/>
    <p:sldId id="348" r:id="rId6"/>
    <p:sldId id="349" r:id="rId7"/>
    <p:sldId id="350" r:id="rId8"/>
    <p:sldId id="351" r:id="rId9"/>
    <p:sldId id="352" r:id="rId10"/>
    <p:sldId id="353" r:id="rId11"/>
    <p:sldId id="354" r:id="rId12"/>
    <p:sldId id="355" r:id="rId13"/>
    <p:sldId id="356" r:id="rId14"/>
    <p:sldId id="340" r:id="rId15"/>
    <p:sldId id="341" r:id="rId16"/>
    <p:sldId id="342" r:id="rId17"/>
    <p:sldId id="343" r:id="rId18"/>
    <p:sldId id="345" r:id="rId19"/>
    <p:sldId id="344" r:id="rId20"/>
    <p:sldId id="357" r:id="rId21"/>
    <p:sldId id="358" r:id="rId22"/>
    <p:sldId id="359" r:id="rId23"/>
    <p:sldId id="326" r:id="rId24"/>
    <p:sldId id="298"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ril Kincaid" initials="AK" lastIdx="19" clrIdx="0"/>
  <p:cmAuthor id="1" name="Rachel Heitmann" initials="RH" lastIdx="13" clrIdx="1"/>
  <p:cmAuthor id="2" name="Ashley N. Brooks" initials="ANB"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4"/>
    <a:srgbClr val="1C1C1C"/>
    <a:srgbClr val="E6CCE6"/>
    <a:srgbClr val="1E376D"/>
    <a:srgbClr val="EE272E"/>
    <a:srgbClr val="011D5F"/>
    <a:srgbClr val="C8141E"/>
    <a:srgbClr val="E71B1B"/>
    <a:srgbClr val="192246"/>
    <a:srgbClr val="1A2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80615" autoAdjust="0"/>
  </p:normalViewPr>
  <p:slideViewPr>
    <p:cSldViewPr>
      <p:cViewPr varScale="1">
        <p:scale>
          <a:sx n="54" d="100"/>
          <a:sy n="54" d="100"/>
        </p:scale>
        <p:origin x="2070" y="78"/>
      </p:cViewPr>
      <p:guideLst>
        <p:guide orient="horz" pos="2160"/>
        <p:guide pos="2880"/>
      </p:guideLst>
    </p:cSldViewPr>
  </p:slideViewPr>
  <p:outlineViewPr>
    <p:cViewPr>
      <p:scale>
        <a:sx n="33" d="100"/>
        <a:sy n="33" d="100"/>
      </p:scale>
      <p:origin x="0" y="73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5/7/2021</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dirty="0"/>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5/7/2021</a:t>
            </a:fld>
            <a:endParaRPr lang="en-US" dirty="0"/>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87474" tIns="43738" rIns="87474" bIns="43738" rtlCol="0" anchor="ctr"/>
          <a:lstStyle/>
          <a:p>
            <a:endParaRPr lang="en-US" dirty="0"/>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354381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47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B79F1-B7B6-4FD2-9263-BB9B47A67CD8}" type="slidenum">
              <a:rPr lang="en-US" smtClean="0"/>
              <a:t>23</a:t>
            </a:fld>
            <a:endParaRPr lang="en-US" dirty="0"/>
          </a:p>
        </p:txBody>
      </p:sp>
    </p:spTree>
    <p:extLst>
      <p:ext uri="{BB962C8B-B14F-4D97-AF65-F5344CB8AC3E}">
        <p14:creationId xmlns:p14="http://schemas.microsoft.com/office/powerpoint/2010/main" val="130566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4A6DC-4361-4766-80B6-37FDB4F3F576}" type="slidenum">
              <a:rPr lang="en-US" smtClean="0"/>
              <a:pPr/>
              <a:t>24</a:t>
            </a:fld>
            <a:endParaRPr lang="en-US" dirty="0"/>
          </a:p>
        </p:txBody>
      </p:sp>
    </p:spTree>
    <p:extLst>
      <p:ext uri="{BB962C8B-B14F-4D97-AF65-F5344CB8AC3E}">
        <p14:creationId xmlns:p14="http://schemas.microsoft.com/office/powerpoint/2010/main" val="319839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8B79F1-B7B6-4FD2-9263-BB9B47A67CD8}" type="slidenum">
              <a:rPr lang="en-US" smtClean="0"/>
              <a:t>2</a:t>
            </a:fld>
            <a:endParaRPr lang="en-US" dirty="0"/>
          </a:p>
        </p:txBody>
      </p:sp>
    </p:spTree>
    <p:extLst>
      <p:ext uri="{BB962C8B-B14F-4D97-AF65-F5344CB8AC3E}">
        <p14:creationId xmlns:p14="http://schemas.microsoft.com/office/powerpoint/2010/main" val="388432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10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Think of conditions in which the child was well, died in an unsafe sleep situation, and that the COD typically wouldn’t cause an otherwise healthy child to die.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277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teams state wide should be categorizing cases based on the algorithm at the CFR meeting. If your team hasn’t been categorizing at the meetings and you need assistance please let me know. </a:t>
            </a:r>
          </a:p>
        </p:txBody>
      </p:sp>
      <p:sp>
        <p:nvSpPr>
          <p:cNvPr id="4" name="Slide Number Placeholder 3"/>
          <p:cNvSpPr>
            <a:spLocks noGrp="1"/>
          </p:cNvSpPr>
          <p:nvPr>
            <p:ph type="sldNum" sz="quarter" idx="5"/>
          </p:nvPr>
        </p:nvSpPr>
        <p:spPr/>
        <p:txBody>
          <a:bodyPr/>
          <a:lstStyle/>
          <a:p>
            <a:fld id="{DE8B79F1-B7B6-4FD2-9263-BB9B47A67CD8}" type="slidenum">
              <a:rPr lang="en-US" smtClean="0"/>
              <a:t>6</a:t>
            </a:fld>
            <a:endParaRPr lang="en-US" dirty="0"/>
          </a:p>
        </p:txBody>
      </p:sp>
    </p:spTree>
    <p:extLst>
      <p:ext uri="{BB962C8B-B14F-4D97-AF65-F5344CB8AC3E}">
        <p14:creationId xmlns:p14="http://schemas.microsoft.com/office/powerpoint/2010/main" val="9941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92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602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10</a:t>
            </a:fld>
            <a:endParaRPr lang="en-US" dirty="0"/>
          </a:p>
        </p:txBody>
      </p:sp>
    </p:spTree>
    <p:extLst>
      <p:ext uri="{BB962C8B-B14F-4D97-AF65-F5344CB8AC3E}">
        <p14:creationId xmlns:p14="http://schemas.microsoft.com/office/powerpoint/2010/main" val="398628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804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7622" y="2979991"/>
            <a:ext cx="1978152" cy="1078992"/>
          </a:xfrm>
          <a:prstGeom prst="rect">
            <a:avLst/>
          </a:prstGeom>
        </p:spPr>
      </p:pic>
    </p:spTree>
    <p:extLst>
      <p:ext uri="{BB962C8B-B14F-4D97-AF65-F5344CB8AC3E}">
        <p14:creationId xmlns:p14="http://schemas.microsoft.com/office/powerpoint/2010/main" val="28112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8" y="2979991"/>
            <a:ext cx="1978152" cy="1078992"/>
          </a:xfrm>
          <a:prstGeom prst="rect">
            <a:avLst/>
          </a:prstGeom>
        </p:spPr>
      </p:pic>
    </p:spTree>
    <p:extLst>
      <p:ext uri="{BB962C8B-B14F-4D97-AF65-F5344CB8AC3E}">
        <p14:creationId xmlns:p14="http://schemas.microsoft.com/office/powerpoint/2010/main" val="214025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14B94AEF-A89C-4074-8179-67E7B884C4DE}" type="datetimeFigureOut">
              <a:rPr lang="en-US" smtClean="0"/>
              <a:pPr/>
              <a:t>5/7/2021</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85B2ED5-7CAE-485C-A2C1-B7BBD5638E00}" type="slidenum">
              <a:rPr lang="en-US" smtClean="0"/>
              <a:pPr/>
              <a:t>‹#›</a:t>
            </a:fld>
            <a:endParaRPr lang="en-US" dirty="0"/>
          </a:p>
        </p:txBody>
      </p:sp>
    </p:spTree>
    <p:extLst>
      <p:ext uri="{BB962C8B-B14F-4D97-AF65-F5344CB8AC3E}">
        <p14:creationId xmlns:p14="http://schemas.microsoft.com/office/powerpoint/2010/main" val="160759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14B94AEF-A89C-4074-8179-67E7B884C4DE}" type="datetimeFigureOut">
              <a:rPr lang="en-US" smtClean="0"/>
              <a:pPr/>
              <a:t>5/7/2021</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85B2ED5-7CAE-485C-A2C1-B7BBD5638E00}" type="slidenum">
              <a:rPr lang="en-US" smtClean="0"/>
              <a:pPr/>
              <a:t>‹#›</a:t>
            </a:fld>
            <a:endParaRPr lang="en-US" dirty="0"/>
          </a:p>
        </p:txBody>
      </p:sp>
    </p:spTree>
    <p:extLst>
      <p:ext uri="{BB962C8B-B14F-4D97-AF65-F5344CB8AC3E}">
        <p14:creationId xmlns:p14="http://schemas.microsoft.com/office/powerpoint/2010/main" val="710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27297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 id="2147483692" r:id="rId5"/>
    <p:sldLayoutId id="2147483694" r:id="rId6"/>
    <p:sldLayoutId id="214748370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chase.foster@tn.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6319"/>
            <a:ext cx="9144000" cy="1552010"/>
          </a:xfrm>
        </p:spPr>
        <p:txBody>
          <a:bodyPr>
            <a:normAutofit/>
          </a:bodyPr>
          <a:lstStyle/>
          <a:p>
            <a:r>
              <a:rPr lang="en-US" dirty="0"/>
              <a:t>SUID Categorization </a:t>
            </a:r>
          </a:p>
        </p:txBody>
      </p:sp>
      <p:sp>
        <p:nvSpPr>
          <p:cNvPr id="4" name="Text Placeholder 3"/>
          <p:cNvSpPr>
            <a:spLocks noGrp="1"/>
          </p:cNvSpPr>
          <p:nvPr>
            <p:ph type="body" sz="quarter" idx="11"/>
          </p:nvPr>
        </p:nvSpPr>
        <p:spPr>
          <a:xfrm>
            <a:off x="-12291" y="6400800"/>
            <a:ext cx="9144000" cy="457200"/>
          </a:xfrm>
          <a:solidFill>
            <a:schemeClr val="bg1"/>
          </a:solidFill>
        </p:spPr>
        <p:txBody>
          <a:bodyPr/>
          <a:lstStyle/>
          <a:p>
            <a:endParaRPr lang="en-US" dirty="0">
              <a:solidFill>
                <a:schemeClr val="tx1"/>
              </a:solidFill>
            </a:endParaRPr>
          </a:p>
          <a:p>
            <a:endParaRPr lang="en-US" dirty="0"/>
          </a:p>
        </p:txBody>
      </p:sp>
      <p:sp>
        <p:nvSpPr>
          <p:cNvPr id="3" name="TextBox 2"/>
          <p:cNvSpPr txBox="1"/>
          <p:nvPr/>
        </p:nvSpPr>
        <p:spPr>
          <a:xfrm>
            <a:off x="1828800" y="5583871"/>
            <a:ext cx="5791199" cy="523220"/>
          </a:xfrm>
          <a:prstGeom prst="rect">
            <a:avLst/>
          </a:prstGeom>
          <a:noFill/>
        </p:spPr>
        <p:txBody>
          <a:bodyPr wrap="square" rtlCol="0">
            <a:spAutoFit/>
          </a:bodyPr>
          <a:lstStyle/>
          <a:p>
            <a:pPr algn="ctr"/>
            <a:r>
              <a:rPr lang="en-US" sz="2800" dirty="0">
                <a:solidFill>
                  <a:schemeClr val="bg1"/>
                </a:solidFill>
                <a:latin typeface="PermianSlabSerifTypeface" pitchFamily="50" charset="0"/>
              </a:rPr>
              <a:t>Chase</a:t>
            </a:r>
            <a:r>
              <a:rPr lang="en-US" sz="2400" dirty="0">
                <a:solidFill>
                  <a:schemeClr val="bg1"/>
                </a:solidFill>
                <a:latin typeface="PermianSlabSerifTypeface" pitchFamily="50" charset="0"/>
              </a:rPr>
              <a:t> </a:t>
            </a:r>
            <a:r>
              <a:rPr lang="en-US" sz="2800" dirty="0">
                <a:solidFill>
                  <a:schemeClr val="bg1"/>
                </a:solidFill>
                <a:latin typeface="PermianSlabSerifTypeface" pitchFamily="50" charset="0"/>
              </a:rPr>
              <a:t>Foster | SDY Coordinator</a:t>
            </a:r>
          </a:p>
        </p:txBody>
      </p:sp>
    </p:spTree>
    <p:extLst>
      <p:ext uri="{BB962C8B-B14F-4D97-AF65-F5344CB8AC3E}">
        <p14:creationId xmlns:p14="http://schemas.microsoft.com/office/powerpoint/2010/main" val="3907540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2C79-AA55-47E3-BA75-19000EA8E698}"/>
              </a:ext>
            </a:extLst>
          </p:cNvPr>
          <p:cNvSpPr>
            <a:spLocks noGrp="1"/>
          </p:cNvSpPr>
          <p:nvPr>
            <p:ph type="title"/>
          </p:nvPr>
        </p:nvSpPr>
        <p:spPr/>
        <p:txBody>
          <a:bodyPr/>
          <a:lstStyle/>
          <a:p>
            <a:r>
              <a:rPr lang="en-US" dirty="0"/>
              <a:t>Categorization, Cont. </a:t>
            </a:r>
          </a:p>
        </p:txBody>
      </p:sp>
      <p:sp>
        <p:nvSpPr>
          <p:cNvPr id="3" name="Content Placeholder 2">
            <a:extLst>
              <a:ext uri="{FF2B5EF4-FFF2-40B4-BE49-F238E27FC236}">
                <a16:creationId xmlns:a16="http://schemas.microsoft.com/office/drawing/2014/main" id="{6FDFCAB5-9F1A-4864-9CE2-21008399639F}"/>
              </a:ext>
            </a:extLst>
          </p:cNvPr>
          <p:cNvSpPr>
            <a:spLocks noGrp="1"/>
          </p:cNvSpPr>
          <p:nvPr>
            <p:ph idx="1"/>
          </p:nvPr>
        </p:nvSpPr>
        <p:spPr>
          <a:xfrm>
            <a:off x="457200" y="1701805"/>
            <a:ext cx="5181600" cy="4165595"/>
          </a:xfrm>
        </p:spPr>
        <p:txBody>
          <a:bodyPr>
            <a:normAutofit fontScale="92500" lnSpcReduction="10000"/>
          </a:bodyPr>
          <a:lstStyle/>
          <a:p>
            <a:r>
              <a:rPr lang="en-US" sz="2000" dirty="0"/>
              <a:t>Was there evidence of partial or full obstruction of the airway?</a:t>
            </a:r>
          </a:p>
          <a:p>
            <a:pPr lvl="1"/>
            <a:r>
              <a:rPr lang="en-US" sz="1800" dirty="0"/>
              <a:t>Nose or mouth obstructed</a:t>
            </a:r>
          </a:p>
          <a:p>
            <a:pPr lvl="1"/>
            <a:r>
              <a:rPr lang="en-US" sz="1800" dirty="0"/>
              <a:t>Chest compressed</a:t>
            </a:r>
          </a:p>
          <a:p>
            <a:pPr lvl="1"/>
            <a:r>
              <a:rPr lang="en-US" sz="1800" dirty="0"/>
              <a:t>Head was chin to chest or hyperextended</a:t>
            </a:r>
          </a:p>
          <a:p>
            <a:pPr lvl="1"/>
            <a:r>
              <a:rPr lang="en-US" sz="1800" dirty="0"/>
              <a:t>Infants was </a:t>
            </a:r>
            <a:r>
              <a:rPr lang="en-US" sz="1800" b="1" dirty="0"/>
              <a:t>found</a:t>
            </a:r>
            <a:r>
              <a:rPr lang="en-US" sz="1800" dirty="0"/>
              <a:t> face down on a surface, including a crib (exception is if the infant was at an age they could roll, typically 3 months)</a:t>
            </a:r>
          </a:p>
          <a:p>
            <a:pPr lvl="1"/>
            <a:r>
              <a:rPr lang="en-US" sz="1800" dirty="0"/>
              <a:t>Infant was trapped between mattress and wall.</a:t>
            </a:r>
          </a:p>
          <a:p>
            <a:r>
              <a:rPr lang="en-US" sz="2200" dirty="0"/>
              <a:t>Yes: move onto next step</a:t>
            </a:r>
          </a:p>
          <a:p>
            <a:r>
              <a:rPr lang="en-US" sz="2000" dirty="0"/>
              <a:t>No or Unknown</a:t>
            </a:r>
          </a:p>
          <a:p>
            <a:pPr lvl="1"/>
            <a:r>
              <a:rPr lang="en-US" sz="1800" u="sng" dirty="0"/>
              <a:t>Unexplained, Unsafe Sleep Factors</a:t>
            </a:r>
          </a:p>
        </p:txBody>
      </p:sp>
      <p:pic>
        <p:nvPicPr>
          <p:cNvPr id="1026" name="Picture 2" descr="Positional Asphyxiation - StandInBaby®">
            <a:extLst>
              <a:ext uri="{FF2B5EF4-FFF2-40B4-BE49-F238E27FC236}">
                <a16:creationId xmlns:a16="http://schemas.microsoft.com/office/drawing/2014/main" id="{76A3F748-FB03-4BA7-AE16-807563EFB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206" y="1828800"/>
            <a:ext cx="3168994" cy="304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8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2C79-AA55-47E3-BA75-19000EA8E698}"/>
              </a:ext>
            </a:extLst>
          </p:cNvPr>
          <p:cNvSpPr>
            <a:spLocks noGrp="1"/>
          </p:cNvSpPr>
          <p:nvPr>
            <p:ph type="title"/>
          </p:nvPr>
        </p:nvSpPr>
        <p:spPr/>
        <p:txBody>
          <a:bodyPr/>
          <a:lstStyle/>
          <a:p>
            <a:r>
              <a:rPr lang="en-US" dirty="0"/>
              <a:t>Categorization, Cont.</a:t>
            </a:r>
          </a:p>
        </p:txBody>
      </p:sp>
      <p:sp>
        <p:nvSpPr>
          <p:cNvPr id="3" name="Content Placeholder 2">
            <a:extLst>
              <a:ext uri="{FF2B5EF4-FFF2-40B4-BE49-F238E27FC236}">
                <a16:creationId xmlns:a16="http://schemas.microsoft.com/office/drawing/2014/main" id="{6FDFCAB5-9F1A-4864-9CE2-21008399639F}"/>
              </a:ext>
            </a:extLst>
          </p:cNvPr>
          <p:cNvSpPr>
            <a:spLocks noGrp="1"/>
          </p:cNvSpPr>
          <p:nvPr>
            <p:ph idx="1"/>
          </p:nvPr>
        </p:nvSpPr>
        <p:spPr>
          <a:xfrm>
            <a:off x="457200" y="1447800"/>
            <a:ext cx="8229600" cy="4165599"/>
          </a:xfrm>
        </p:spPr>
        <p:txBody>
          <a:bodyPr>
            <a:normAutofit lnSpcReduction="10000"/>
          </a:bodyPr>
          <a:lstStyle/>
          <a:p>
            <a:r>
              <a:rPr lang="en-US" sz="2000" dirty="0"/>
              <a:t>Do we know </a:t>
            </a:r>
            <a:r>
              <a:rPr lang="en-US" sz="2000" b="1" dirty="0"/>
              <a:t>WHAT</a:t>
            </a:r>
            <a:r>
              <a:rPr lang="en-US" sz="2000" dirty="0"/>
              <a:t> obstructed the airway?</a:t>
            </a:r>
          </a:p>
          <a:p>
            <a:pPr lvl="1"/>
            <a:r>
              <a:rPr lang="en-US" sz="1800" dirty="0"/>
              <a:t>Adult mattress</a:t>
            </a:r>
          </a:p>
          <a:p>
            <a:pPr lvl="1"/>
            <a:r>
              <a:rPr lang="en-US" sz="1800" dirty="0"/>
              <a:t>Blanket</a:t>
            </a:r>
          </a:p>
          <a:p>
            <a:pPr lvl="1"/>
            <a:r>
              <a:rPr lang="en-US" sz="1800" dirty="0"/>
              <a:t>Sibling</a:t>
            </a:r>
          </a:p>
          <a:p>
            <a:pPr lvl="1"/>
            <a:r>
              <a:rPr lang="en-US" sz="1800" dirty="0"/>
              <a:t>Stuffed animal</a:t>
            </a:r>
          </a:p>
          <a:p>
            <a:pPr lvl="1"/>
            <a:r>
              <a:rPr lang="en-US" sz="1800" dirty="0"/>
              <a:t>Adult</a:t>
            </a:r>
          </a:p>
          <a:p>
            <a:pPr lvl="1"/>
            <a:r>
              <a:rPr lang="en-US" sz="1800" dirty="0"/>
              <a:t>Swing padding</a:t>
            </a:r>
          </a:p>
          <a:p>
            <a:pPr lvl="1"/>
            <a:r>
              <a:rPr lang="en-US" sz="1800" dirty="0"/>
              <a:t>Lose clothing</a:t>
            </a:r>
          </a:p>
          <a:p>
            <a:endParaRPr lang="en-US" sz="2200" dirty="0"/>
          </a:p>
          <a:p>
            <a:r>
              <a:rPr lang="en-US" sz="2200" dirty="0"/>
              <a:t>Yes: Move onto next step</a:t>
            </a:r>
          </a:p>
          <a:p>
            <a:r>
              <a:rPr lang="en-US" sz="2200" dirty="0"/>
              <a:t>No </a:t>
            </a:r>
            <a:r>
              <a:rPr lang="en-US" sz="2000" dirty="0"/>
              <a:t>or unknown</a:t>
            </a:r>
          </a:p>
          <a:p>
            <a:pPr lvl="1"/>
            <a:r>
              <a:rPr lang="en-US" sz="1800" u="sng" dirty="0"/>
              <a:t>Unexplained, Unsafe Sleep Factors</a:t>
            </a:r>
          </a:p>
        </p:txBody>
      </p:sp>
    </p:spTree>
    <p:extLst>
      <p:ext uri="{BB962C8B-B14F-4D97-AF65-F5344CB8AC3E}">
        <p14:creationId xmlns:p14="http://schemas.microsoft.com/office/powerpoint/2010/main" val="255025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2C79-AA55-47E3-BA75-19000EA8E698}"/>
              </a:ext>
            </a:extLst>
          </p:cNvPr>
          <p:cNvSpPr>
            <a:spLocks noGrp="1"/>
          </p:cNvSpPr>
          <p:nvPr>
            <p:ph type="title"/>
          </p:nvPr>
        </p:nvSpPr>
        <p:spPr/>
        <p:txBody>
          <a:bodyPr/>
          <a:lstStyle/>
          <a:p>
            <a:r>
              <a:rPr lang="en-US" dirty="0"/>
              <a:t>Categorization, Cont. </a:t>
            </a:r>
          </a:p>
        </p:txBody>
      </p:sp>
      <p:sp>
        <p:nvSpPr>
          <p:cNvPr id="3" name="Content Placeholder 2">
            <a:extLst>
              <a:ext uri="{FF2B5EF4-FFF2-40B4-BE49-F238E27FC236}">
                <a16:creationId xmlns:a16="http://schemas.microsoft.com/office/drawing/2014/main" id="{6FDFCAB5-9F1A-4864-9CE2-21008399639F}"/>
              </a:ext>
            </a:extLst>
          </p:cNvPr>
          <p:cNvSpPr>
            <a:spLocks noGrp="1"/>
          </p:cNvSpPr>
          <p:nvPr>
            <p:ph idx="1"/>
          </p:nvPr>
        </p:nvSpPr>
        <p:spPr>
          <a:xfrm>
            <a:off x="488576" y="1447800"/>
            <a:ext cx="4921624" cy="4724400"/>
          </a:xfrm>
        </p:spPr>
        <p:txBody>
          <a:bodyPr>
            <a:normAutofit fontScale="92500" lnSpcReduction="10000"/>
          </a:bodyPr>
          <a:lstStyle/>
          <a:p>
            <a:r>
              <a:rPr lang="en-US" sz="2000" dirty="0"/>
              <a:t>Were </a:t>
            </a:r>
            <a:r>
              <a:rPr lang="en-US" sz="2000" b="1" dirty="0"/>
              <a:t>ALL</a:t>
            </a:r>
            <a:r>
              <a:rPr lang="en-US" sz="2000" dirty="0"/>
              <a:t> of the following present?</a:t>
            </a:r>
          </a:p>
          <a:p>
            <a:pPr lvl="1">
              <a:buFont typeface="Wingdings" panose="05000000000000000000" pitchFamily="2" charset="2"/>
              <a:buChar char="ü"/>
            </a:pPr>
            <a:r>
              <a:rPr lang="en-US" b="1" dirty="0"/>
              <a:t>Non-conflicting</a:t>
            </a:r>
            <a:r>
              <a:rPr lang="en-US" dirty="0"/>
              <a:t> and reliable witness accounts</a:t>
            </a:r>
          </a:p>
          <a:p>
            <a:pPr lvl="1">
              <a:buFont typeface="Wingdings" panose="05000000000000000000" pitchFamily="2" charset="2"/>
              <a:buChar char="ü"/>
            </a:pPr>
            <a:r>
              <a:rPr lang="en-US" dirty="0"/>
              <a:t>No other potentially fatal findings</a:t>
            </a:r>
          </a:p>
          <a:p>
            <a:pPr lvl="1">
              <a:buFont typeface="Wingdings" panose="05000000000000000000" pitchFamily="2" charset="2"/>
              <a:buChar char="ü"/>
            </a:pPr>
            <a:r>
              <a:rPr lang="en-US" dirty="0"/>
              <a:t>An age/developmental stage that suffocation is feasible</a:t>
            </a:r>
          </a:p>
          <a:p>
            <a:pPr lvl="1">
              <a:buFont typeface="Wingdings" panose="05000000000000000000" pitchFamily="2" charset="2"/>
              <a:buChar char="ü"/>
            </a:pPr>
            <a:r>
              <a:rPr lang="en-US" dirty="0"/>
              <a:t>Strong evidence of full external obstruction when found. </a:t>
            </a:r>
          </a:p>
          <a:p>
            <a:pPr marL="0" indent="0">
              <a:buNone/>
            </a:pPr>
            <a:endParaRPr lang="en-US" sz="2000" dirty="0"/>
          </a:p>
          <a:p>
            <a:r>
              <a:rPr lang="en-US" sz="2000" dirty="0"/>
              <a:t>No or unknown</a:t>
            </a:r>
          </a:p>
          <a:p>
            <a:pPr lvl="1"/>
            <a:r>
              <a:rPr lang="en-US" sz="1800" u="sng" dirty="0"/>
              <a:t>Unexplained, Possible Suffocation with Unsafe Sleep Factors</a:t>
            </a:r>
          </a:p>
          <a:p>
            <a:pPr lvl="1"/>
            <a:r>
              <a:rPr lang="en-US" sz="1800" dirty="0"/>
              <a:t>Continue to next step: Mechanism</a:t>
            </a:r>
            <a:endParaRPr lang="en-US" sz="2000" dirty="0"/>
          </a:p>
          <a:p>
            <a:r>
              <a:rPr lang="en-US" sz="2000" dirty="0"/>
              <a:t>Yes:</a:t>
            </a:r>
          </a:p>
          <a:p>
            <a:pPr lvl="1"/>
            <a:r>
              <a:rPr lang="en-US" sz="1800" u="sng" dirty="0"/>
              <a:t>Explained Suffocation with Unsafe Sleep Factors</a:t>
            </a:r>
          </a:p>
          <a:p>
            <a:pPr lvl="1"/>
            <a:r>
              <a:rPr lang="en-US" sz="1800" dirty="0"/>
              <a:t>Continue to next step: Mechanism</a:t>
            </a:r>
          </a:p>
        </p:txBody>
      </p:sp>
      <p:pic>
        <p:nvPicPr>
          <p:cNvPr id="4" name="Picture 3">
            <a:extLst>
              <a:ext uri="{FF2B5EF4-FFF2-40B4-BE49-F238E27FC236}">
                <a16:creationId xmlns:a16="http://schemas.microsoft.com/office/drawing/2014/main" id="{CF9029DA-E140-41DF-9623-F83D7422C3EF}"/>
              </a:ext>
            </a:extLst>
          </p:cNvPr>
          <p:cNvPicPr>
            <a:picLocks noChangeAspect="1"/>
          </p:cNvPicPr>
          <p:nvPr/>
        </p:nvPicPr>
        <p:blipFill>
          <a:blip r:embed="rId3"/>
          <a:stretch>
            <a:fillRect/>
          </a:stretch>
        </p:blipFill>
        <p:spPr>
          <a:xfrm>
            <a:off x="5562600" y="3704884"/>
            <a:ext cx="3306002" cy="2199994"/>
          </a:xfrm>
          <a:prstGeom prst="rect">
            <a:avLst/>
          </a:prstGeom>
        </p:spPr>
      </p:pic>
      <p:sp>
        <p:nvSpPr>
          <p:cNvPr id="7" name="Rectangle 6">
            <a:extLst>
              <a:ext uri="{FF2B5EF4-FFF2-40B4-BE49-F238E27FC236}">
                <a16:creationId xmlns:a16="http://schemas.microsoft.com/office/drawing/2014/main" id="{CA7FAC20-712F-4ABE-B413-4CEBC4F9D3E6}"/>
              </a:ext>
            </a:extLst>
          </p:cNvPr>
          <p:cNvSpPr/>
          <p:nvPr/>
        </p:nvSpPr>
        <p:spPr>
          <a:xfrm>
            <a:off x="5349422" y="5971896"/>
            <a:ext cx="333836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https://www.in.gov/isdh/files/SUIDI%20and%20DOSE%20Training.pdf</a:t>
            </a:r>
          </a:p>
        </p:txBody>
      </p:sp>
      <p:sp>
        <p:nvSpPr>
          <p:cNvPr id="8" name="TextBox 7">
            <a:extLst>
              <a:ext uri="{FF2B5EF4-FFF2-40B4-BE49-F238E27FC236}">
                <a16:creationId xmlns:a16="http://schemas.microsoft.com/office/drawing/2014/main" id="{444159BD-145A-43AC-97D7-18C227F53D90}"/>
              </a:ext>
            </a:extLst>
          </p:cNvPr>
          <p:cNvSpPr txBox="1"/>
          <p:nvPr/>
        </p:nvSpPr>
        <p:spPr>
          <a:xfrm>
            <a:off x="5486400" y="1397675"/>
            <a:ext cx="330600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Example of Possible Suffocation: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Infant was placed on an adult comforter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Infant was found on their side, with the left nostril pressed into the mattress.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Mouth was not obstructed. </a:t>
            </a:r>
          </a:p>
        </p:txBody>
      </p:sp>
    </p:spTree>
    <p:extLst>
      <p:ext uri="{BB962C8B-B14F-4D97-AF65-F5344CB8AC3E}">
        <p14:creationId xmlns:p14="http://schemas.microsoft.com/office/powerpoint/2010/main" val="5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859-F568-4B0E-8F76-DF421C780C45}"/>
              </a:ext>
            </a:extLst>
          </p:cNvPr>
          <p:cNvSpPr>
            <a:spLocks noGrp="1"/>
          </p:cNvSpPr>
          <p:nvPr>
            <p:ph type="title"/>
          </p:nvPr>
        </p:nvSpPr>
        <p:spPr/>
        <p:txBody>
          <a:bodyPr/>
          <a:lstStyle/>
          <a:p>
            <a:r>
              <a:rPr lang="en-US" dirty="0"/>
              <a:t>Last step: Mechanism Selection</a:t>
            </a:r>
          </a:p>
        </p:txBody>
      </p:sp>
      <p:sp>
        <p:nvSpPr>
          <p:cNvPr id="3" name="Content Placeholder 2">
            <a:extLst>
              <a:ext uri="{FF2B5EF4-FFF2-40B4-BE49-F238E27FC236}">
                <a16:creationId xmlns:a16="http://schemas.microsoft.com/office/drawing/2014/main" id="{2C26621D-933B-43B0-BB9F-6926BCC57F68}"/>
              </a:ext>
            </a:extLst>
          </p:cNvPr>
          <p:cNvSpPr>
            <a:spLocks noGrp="1"/>
          </p:cNvSpPr>
          <p:nvPr>
            <p:ph idx="1"/>
          </p:nvPr>
        </p:nvSpPr>
        <p:spPr/>
        <p:txBody>
          <a:bodyPr/>
          <a:lstStyle/>
          <a:p>
            <a:r>
              <a:rPr lang="en-US" dirty="0"/>
              <a:t>For </a:t>
            </a:r>
            <a:r>
              <a:rPr lang="en-US" u="sng" dirty="0"/>
              <a:t>possible suffocation </a:t>
            </a:r>
            <a:r>
              <a:rPr lang="en-US" dirty="0"/>
              <a:t>and </a:t>
            </a:r>
            <a:r>
              <a:rPr lang="en-US" u="sng" dirty="0"/>
              <a:t>explained suffocation </a:t>
            </a:r>
            <a:r>
              <a:rPr lang="en-US" dirty="0"/>
              <a:t>categories</a:t>
            </a:r>
          </a:p>
          <a:p>
            <a:endParaRPr lang="en-US" dirty="0"/>
          </a:p>
          <a:p>
            <a:r>
              <a:rPr lang="en-US" dirty="0"/>
              <a:t>Four Possible Mechanisms</a:t>
            </a:r>
          </a:p>
          <a:p>
            <a:pPr lvl="1"/>
            <a:r>
              <a:rPr lang="en-US" dirty="0"/>
              <a:t>Soft Bedding</a:t>
            </a:r>
          </a:p>
          <a:p>
            <a:pPr lvl="1"/>
            <a:r>
              <a:rPr lang="en-US" dirty="0"/>
              <a:t>Wedging</a:t>
            </a:r>
          </a:p>
          <a:p>
            <a:pPr lvl="1"/>
            <a:r>
              <a:rPr lang="en-US" dirty="0"/>
              <a:t>Overlay</a:t>
            </a:r>
          </a:p>
          <a:p>
            <a:pPr lvl="1"/>
            <a:r>
              <a:rPr lang="en-US" dirty="0"/>
              <a:t>Other</a:t>
            </a:r>
          </a:p>
          <a:p>
            <a:pPr lvl="1"/>
            <a:endParaRPr lang="en-US" dirty="0"/>
          </a:p>
          <a:p>
            <a:r>
              <a:rPr lang="en-US" dirty="0"/>
              <a:t>A Combination of Mechanisms May be Selected</a:t>
            </a:r>
          </a:p>
          <a:p>
            <a:endParaRPr lang="en-US" dirty="0"/>
          </a:p>
          <a:p>
            <a:r>
              <a:rPr lang="en-US" dirty="0"/>
              <a:t>Note: Cause of death does not indicate category. Example, COD: Asphyxia, but the way the infant was found does not fit into explained suffocation category. </a:t>
            </a:r>
          </a:p>
          <a:p>
            <a:pPr lvl="1"/>
            <a:endParaRPr lang="en-US" dirty="0"/>
          </a:p>
        </p:txBody>
      </p:sp>
    </p:spTree>
    <p:extLst>
      <p:ext uri="{BB962C8B-B14F-4D97-AF65-F5344CB8AC3E}">
        <p14:creationId xmlns:p14="http://schemas.microsoft.com/office/powerpoint/2010/main" val="218835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8339-A183-4BC0-8EEB-843BF968C926}"/>
              </a:ext>
            </a:extLst>
          </p:cNvPr>
          <p:cNvSpPr>
            <a:spLocks noGrp="1"/>
          </p:cNvSpPr>
          <p:nvPr>
            <p:ph type="title"/>
          </p:nvPr>
        </p:nvSpPr>
        <p:spPr/>
        <p:txBody>
          <a:bodyPr/>
          <a:lstStyle/>
          <a:p>
            <a:r>
              <a:rPr lang="en-US" dirty="0"/>
              <a:t>Mechanism Selection</a:t>
            </a:r>
          </a:p>
        </p:txBody>
      </p:sp>
      <p:sp>
        <p:nvSpPr>
          <p:cNvPr id="3" name="Content Placeholder 2">
            <a:extLst>
              <a:ext uri="{FF2B5EF4-FFF2-40B4-BE49-F238E27FC236}">
                <a16:creationId xmlns:a16="http://schemas.microsoft.com/office/drawing/2014/main" id="{A67426A0-8C45-479D-A364-74A99D73BBDE}"/>
              </a:ext>
            </a:extLst>
          </p:cNvPr>
          <p:cNvSpPr>
            <a:spLocks noGrp="1"/>
          </p:cNvSpPr>
          <p:nvPr>
            <p:ph sz="half" idx="1"/>
          </p:nvPr>
        </p:nvSpPr>
        <p:spPr>
          <a:xfrm>
            <a:off x="1143000" y="1447801"/>
            <a:ext cx="2590800" cy="652900"/>
          </a:xfrm>
        </p:spPr>
        <p:txBody>
          <a:bodyPr/>
          <a:lstStyle/>
          <a:p>
            <a:pPr marL="0" indent="0">
              <a:buNone/>
            </a:pPr>
            <a:r>
              <a:rPr lang="en-US" dirty="0"/>
              <a:t>Soft Bedding</a:t>
            </a:r>
          </a:p>
        </p:txBody>
      </p:sp>
      <p:sp>
        <p:nvSpPr>
          <p:cNvPr id="4" name="Content Placeholder 3">
            <a:extLst>
              <a:ext uri="{FF2B5EF4-FFF2-40B4-BE49-F238E27FC236}">
                <a16:creationId xmlns:a16="http://schemas.microsoft.com/office/drawing/2014/main" id="{768F195F-076D-453B-B982-5D57A3CEFD35}"/>
              </a:ext>
            </a:extLst>
          </p:cNvPr>
          <p:cNvSpPr>
            <a:spLocks noGrp="1"/>
          </p:cNvSpPr>
          <p:nvPr>
            <p:ph sz="half" idx="2"/>
          </p:nvPr>
        </p:nvSpPr>
        <p:spPr>
          <a:xfrm>
            <a:off x="6006353" y="1388349"/>
            <a:ext cx="3810000" cy="686817"/>
          </a:xfrm>
        </p:spPr>
        <p:txBody>
          <a:bodyPr/>
          <a:lstStyle/>
          <a:p>
            <a:pPr marL="0" indent="0">
              <a:buNone/>
            </a:pPr>
            <a:r>
              <a:rPr lang="en-US" dirty="0"/>
              <a:t>Wedging</a:t>
            </a:r>
          </a:p>
        </p:txBody>
      </p:sp>
      <p:pic>
        <p:nvPicPr>
          <p:cNvPr id="6" name="Picture 5">
            <a:extLst>
              <a:ext uri="{FF2B5EF4-FFF2-40B4-BE49-F238E27FC236}">
                <a16:creationId xmlns:a16="http://schemas.microsoft.com/office/drawing/2014/main" id="{9F875335-42F2-4780-91D7-92EB126FFC3C}"/>
              </a:ext>
            </a:extLst>
          </p:cNvPr>
          <p:cNvPicPr>
            <a:picLocks noChangeAspect="1"/>
          </p:cNvPicPr>
          <p:nvPr/>
        </p:nvPicPr>
        <p:blipFill>
          <a:blip r:embed="rId2"/>
          <a:stretch>
            <a:fillRect/>
          </a:stretch>
        </p:blipFill>
        <p:spPr>
          <a:xfrm>
            <a:off x="205227" y="2438400"/>
            <a:ext cx="4466345" cy="2501153"/>
          </a:xfrm>
          <a:prstGeom prst="rect">
            <a:avLst/>
          </a:prstGeom>
        </p:spPr>
      </p:pic>
      <p:sp>
        <p:nvSpPr>
          <p:cNvPr id="7" name="TextBox 6">
            <a:extLst>
              <a:ext uri="{FF2B5EF4-FFF2-40B4-BE49-F238E27FC236}">
                <a16:creationId xmlns:a16="http://schemas.microsoft.com/office/drawing/2014/main" id="{14C1C051-4364-415B-923D-1FE67D902A12}"/>
              </a:ext>
            </a:extLst>
          </p:cNvPr>
          <p:cNvSpPr txBox="1"/>
          <p:nvPr/>
        </p:nvSpPr>
        <p:spPr>
          <a:xfrm>
            <a:off x="205227" y="5017784"/>
            <a:ext cx="4442973" cy="784830"/>
          </a:xfrm>
          <a:prstGeom prst="rect">
            <a:avLst/>
          </a:prstGeom>
          <a:noFill/>
        </p:spPr>
        <p:txBody>
          <a:bodyPr wrap="square" rtlCol="0">
            <a:spAutoFit/>
          </a:bodyPr>
          <a:lstStyle/>
          <a:p>
            <a:r>
              <a:rPr lang="en-US" sz="900" dirty="0"/>
              <a:t>https://www.google.com/url?sa=i&amp;url=https%3A%2F%2Fwww.cnn.com%2F2021%2F04%2F27%2Fhealth%2Fsids-infant-death-soft-bedding-wellness%2Findex.html&amp;psig=AOvVaw2pRGkrnav-tV7pnvwOSaVP&amp;ust=1620153950730000&amp;source=images&amp;cd=vfe&amp;ved=2ahUKEwiCsv72la7wAhXEs1MKHXSzBZcQr4kDegUIARC-AQ</a:t>
            </a:r>
          </a:p>
        </p:txBody>
      </p:sp>
      <p:sp>
        <p:nvSpPr>
          <p:cNvPr id="8" name="Rectangle 7">
            <a:extLst>
              <a:ext uri="{FF2B5EF4-FFF2-40B4-BE49-F238E27FC236}">
                <a16:creationId xmlns:a16="http://schemas.microsoft.com/office/drawing/2014/main" id="{505AD436-71BC-4797-8F08-8300CA6E31F7}"/>
              </a:ext>
            </a:extLst>
          </p:cNvPr>
          <p:cNvSpPr/>
          <p:nvPr/>
        </p:nvSpPr>
        <p:spPr>
          <a:xfrm>
            <a:off x="5458225" y="5802614"/>
            <a:ext cx="2971800" cy="707886"/>
          </a:xfrm>
          <a:prstGeom prst="rect">
            <a:avLst/>
          </a:prstGeom>
        </p:spPr>
        <p:txBody>
          <a:bodyPr wrap="square">
            <a:spAutoFit/>
          </a:bodyPr>
          <a:lstStyle/>
          <a:p>
            <a:r>
              <a:rPr lang="en-US" sz="1000" dirty="0"/>
              <a:t>https://media.springernature.com/lw785/springer-static/image/chp%3A10.1007%2F978-1-61779-403-2_28/MediaObjects/186001_1_En_28_Fig17_HTML.jpg</a:t>
            </a:r>
          </a:p>
        </p:txBody>
      </p:sp>
      <p:pic>
        <p:nvPicPr>
          <p:cNvPr id="9" name="Picture 8">
            <a:extLst>
              <a:ext uri="{FF2B5EF4-FFF2-40B4-BE49-F238E27FC236}">
                <a16:creationId xmlns:a16="http://schemas.microsoft.com/office/drawing/2014/main" id="{0E17E8D2-C0D7-47FA-A15D-DE144232946D}"/>
              </a:ext>
            </a:extLst>
          </p:cNvPr>
          <p:cNvPicPr>
            <a:picLocks noChangeAspect="1"/>
          </p:cNvPicPr>
          <p:nvPr/>
        </p:nvPicPr>
        <p:blipFill>
          <a:blip r:embed="rId3"/>
          <a:stretch>
            <a:fillRect/>
          </a:stretch>
        </p:blipFill>
        <p:spPr>
          <a:xfrm>
            <a:off x="5458225" y="2039410"/>
            <a:ext cx="2971800" cy="3763204"/>
          </a:xfrm>
          <a:prstGeom prst="rect">
            <a:avLst/>
          </a:prstGeom>
        </p:spPr>
      </p:pic>
    </p:spTree>
    <p:extLst>
      <p:ext uri="{BB962C8B-B14F-4D97-AF65-F5344CB8AC3E}">
        <p14:creationId xmlns:p14="http://schemas.microsoft.com/office/powerpoint/2010/main" val="400685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8339-A183-4BC0-8EEB-843BF968C926}"/>
              </a:ext>
            </a:extLst>
          </p:cNvPr>
          <p:cNvSpPr>
            <a:spLocks noGrp="1"/>
          </p:cNvSpPr>
          <p:nvPr>
            <p:ph type="title"/>
          </p:nvPr>
        </p:nvSpPr>
        <p:spPr/>
        <p:txBody>
          <a:bodyPr/>
          <a:lstStyle/>
          <a:p>
            <a:r>
              <a:rPr lang="en-US" dirty="0"/>
              <a:t>Mechanism Selection</a:t>
            </a:r>
          </a:p>
        </p:txBody>
      </p:sp>
      <p:sp>
        <p:nvSpPr>
          <p:cNvPr id="3" name="Content Placeholder 2">
            <a:extLst>
              <a:ext uri="{FF2B5EF4-FFF2-40B4-BE49-F238E27FC236}">
                <a16:creationId xmlns:a16="http://schemas.microsoft.com/office/drawing/2014/main" id="{A67426A0-8C45-479D-A364-74A99D73BBDE}"/>
              </a:ext>
            </a:extLst>
          </p:cNvPr>
          <p:cNvSpPr>
            <a:spLocks noGrp="1"/>
          </p:cNvSpPr>
          <p:nvPr>
            <p:ph sz="half" idx="1"/>
          </p:nvPr>
        </p:nvSpPr>
        <p:spPr>
          <a:xfrm>
            <a:off x="1264023" y="1471646"/>
            <a:ext cx="1676400" cy="490752"/>
          </a:xfrm>
        </p:spPr>
        <p:txBody>
          <a:bodyPr>
            <a:normAutofit lnSpcReduction="10000"/>
          </a:bodyPr>
          <a:lstStyle/>
          <a:p>
            <a:pPr marL="0" indent="0">
              <a:buNone/>
            </a:pPr>
            <a:r>
              <a:rPr lang="en-US" dirty="0"/>
              <a:t>Overlay</a:t>
            </a:r>
          </a:p>
        </p:txBody>
      </p:sp>
      <p:sp>
        <p:nvSpPr>
          <p:cNvPr id="4" name="Content Placeholder 3">
            <a:extLst>
              <a:ext uri="{FF2B5EF4-FFF2-40B4-BE49-F238E27FC236}">
                <a16:creationId xmlns:a16="http://schemas.microsoft.com/office/drawing/2014/main" id="{768F195F-076D-453B-B982-5D57A3CEFD35}"/>
              </a:ext>
            </a:extLst>
          </p:cNvPr>
          <p:cNvSpPr>
            <a:spLocks noGrp="1"/>
          </p:cNvSpPr>
          <p:nvPr>
            <p:ph sz="half" idx="2"/>
          </p:nvPr>
        </p:nvSpPr>
        <p:spPr>
          <a:xfrm>
            <a:off x="6250907" y="1471646"/>
            <a:ext cx="1447800" cy="577844"/>
          </a:xfrm>
        </p:spPr>
        <p:txBody>
          <a:bodyPr>
            <a:normAutofit lnSpcReduction="10000"/>
          </a:bodyPr>
          <a:lstStyle/>
          <a:p>
            <a:pPr marL="0" indent="0">
              <a:buNone/>
            </a:pPr>
            <a:r>
              <a:rPr lang="en-US" dirty="0"/>
              <a:t>Other</a:t>
            </a:r>
          </a:p>
        </p:txBody>
      </p:sp>
      <p:pic>
        <p:nvPicPr>
          <p:cNvPr id="5" name="Picture 4">
            <a:extLst>
              <a:ext uri="{FF2B5EF4-FFF2-40B4-BE49-F238E27FC236}">
                <a16:creationId xmlns:a16="http://schemas.microsoft.com/office/drawing/2014/main" id="{C4688EDE-1EA3-4756-A1E2-6A13C323B91C}"/>
              </a:ext>
            </a:extLst>
          </p:cNvPr>
          <p:cNvPicPr>
            <a:picLocks noChangeAspect="1"/>
          </p:cNvPicPr>
          <p:nvPr/>
        </p:nvPicPr>
        <p:blipFill>
          <a:blip r:embed="rId2"/>
          <a:stretch>
            <a:fillRect/>
          </a:stretch>
        </p:blipFill>
        <p:spPr>
          <a:xfrm>
            <a:off x="304800" y="2286000"/>
            <a:ext cx="3657600" cy="2609850"/>
          </a:xfrm>
          <a:prstGeom prst="rect">
            <a:avLst/>
          </a:prstGeom>
        </p:spPr>
      </p:pic>
      <p:sp>
        <p:nvSpPr>
          <p:cNvPr id="6" name="Rectangle 5">
            <a:extLst>
              <a:ext uri="{FF2B5EF4-FFF2-40B4-BE49-F238E27FC236}">
                <a16:creationId xmlns:a16="http://schemas.microsoft.com/office/drawing/2014/main" id="{1F9F08A2-0AC2-4D3F-9ABF-ED9D065145BE}"/>
              </a:ext>
            </a:extLst>
          </p:cNvPr>
          <p:cNvSpPr/>
          <p:nvPr/>
        </p:nvSpPr>
        <p:spPr>
          <a:xfrm>
            <a:off x="242047" y="5184648"/>
            <a:ext cx="3720353" cy="577081"/>
          </a:xfrm>
          <a:prstGeom prst="rect">
            <a:avLst/>
          </a:prstGeom>
        </p:spPr>
        <p:txBody>
          <a:bodyPr wrap="square">
            <a:spAutoFit/>
          </a:bodyPr>
          <a:lstStyle/>
          <a:p>
            <a:r>
              <a:rPr lang="en-US" sz="1050" dirty="0"/>
              <a:t>https://cdn.shortpixel.ai/client/to_webp,q_glossy,ret_img,w_576/https://www.safesleepacademy.org/wp-content/uploads/Bed-sharing-vs.-Room-sharing-2.jpg</a:t>
            </a:r>
          </a:p>
        </p:txBody>
      </p:sp>
      <p:pic>
        <p:nvPicPr>
          <p:cNvPr id="7" name="Picture 6">
            <a:extLst>
              <a:ext uri="{FF2B5EF4-FFF2-40B4-BE49-F238E27FC236}">
                <a16:creationId xmlns:a16="http://schemas.microsoft.com/office/drawing/2014/main" id="{D98D8E4A-2B60-4D30-A864-53F9C6586500}"/>
              </a:ext>
            </a:extLst>
          </p:cNvPr>
          <p:cNvPicPr>
            <a:picLocks noChangeAspect="1"/>
          </p:cNvPicPr>
          <p:nvPr/>
        </p:nvPicPr>
        <p:blipFill>
          <a:blip r:embed="rId3"/>
          <a:stretch>
            <a:fillRect/>
          </a:stretch>
        </p:blipFill>
        <p:spPr>
          <a:xfrm>
            <a:off x="4838700" y="2286000"/>
            <a:ext cx="3872222" cy="2609850"/>
          </a:xfrm>
          <a:prstGeom prst="rect">
            <a:avLst/>
          </a:prstGeom>
        </p:spPr>
      </p:pic>
      <p:sp>
        <p:nvSpPr>
          <p:cNvPr id="8" name="Rectangle 7">
            <a:extLst>
              <a:ext uri="{FF2B5EF4-FFF2-40B4-BE49-F238E27FC236}">
                <a16:creationId xmlns:a16="http://schemas.microsoft.com/office/drawing/2014/main" id="{877D1050-C80B-49B2-A509-5265B0EC966C}"/>
              </a:ext>
            </a:extLst>
          </p:cNvPr>
          <p:cNvSpPr/>
          <p:nvPr/>
        </p:nvSpPr>
        <p:spPr>
          <a:xfrm>
            <a:off x="4810096" y="5184648"/>
            <a:ext cx="4329422" cy="553998"/>
          </a:xfrm>
          <a:prstGeom prst="rect">
            <a:avLst/>
          </a:prstGeom>
        </p:spPr>
        <p:txBody>
          <a:bodyPr wrap="square">
            <a:spAutoFit/>
          </a:bodyPr>
          <a:lstStyle/>
          <a:p>
            <a:r>
              <a:rPr lang="en-US" sz="1000" dirty="0"/>
              <a:t>https://encrypted-tbn0.gstatic.com/images?q=tbn:ANd9GcRPLV9Htoi4oTOgRINEpngVHh3q7L_LZQr7cg&amp;usqp=CAU</a:t>
            </a:r>
          </a:p>
        </p:txBody>
      </p:sp>
    </p:spTree>
    <p:extLst>
      <p:ext uri="{BB962C8B-B14F-4D97-AF65-F5344CB8AC3E}">
        <p14:creationId xmlns:p14="http://schemas.microsoft.com/office/powerpoint/2010/main" val="14698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D146-62C6-4474-983B-5E2C481729BA}"/>
              </a:ext>
            </a:extLst>
          </p:cNvPr>
          <p:cNvSpPr>
            <a:spLocks noGrp="1"/>
          </p:cNvSpPr>
          <p:nvPr>
            <p:ph type="title"/>
          </p:nvPr>
        </p:nvSpPr>
        <p:spPr>
          <a:xfrm>
            <a:off x="76200" y="99060"/>
            <a:ext cx="8229600" cy="533400"/>
          </a:xfrm>
        </p:spPr>
        <p:txBody>
          <a:bodyPr>
            <a:normAutofit fontScale="90000"/>
          </a:bodyPr>
          <a:lstStyle/>
          <a:p>
            <a:r>
              <a:rPr lang="en-US" dirty="0"/>
              <a:t>Case 1</a:t>
            </a:r>
          </a:p>
        </p:txBody>
      </p:sp>
      <p:sp>
        <p:nvSpPr>
          <p:cNvPr id="4" name="Content Placeholder 3">
            <a:extLst>
              <a:ext uri="{FF2B5EF4-FFF2-40B4-BE49-F238E27FC236}">
                <a16:creationId xmlns:a16="http://schemas.microsoft.com/office/drawing/2014/main" id="{FA415683-4EB4-400F-AF72-9B851239374B}"/>
              </a:ext>
            </a:extLst>
          </p:cNvPr>
          <p:cNvSpPr>
            <a:spLocks noGrp="1"/>
          </p:cNvSpPr>
          <p:nvPr>
            <p:ph sz="quarter" idx="11"/>
          </p:nvPr>
        </p:nvSpPr>
        <p:spPr>
          <a:xfrm>
            <a:off x="6096000" y="1143000"/>
            <a:ext cx="3017932" cy="4191000"/>
          </a:xfrm>
        </p:spPr>
        <p:txBody>
          <a:bodyPr>
            <a:normAutofit/>
          </a:bodyPr>
          <a:lstStyle/>
          <a:p>
            <a:r>
              <a:rPr lang="en-US" sz="1600" dirty="0"/>
              <a:t>Unexplained, Incomplete Case Information</a:t>
            </a:r>
          </a:p>
          <a:p>
            <a:endParaRPr lang="en-US" sz="1600" dirty="0"/>
          </a:p>
          <a:p>
            <a:r>
              <a:rPr lang="en-US" sz="1600" dirty="0"/>
              <a:t>Unexplained, No Unsafe Sleep Factors</a:t>
            </a:r>
          </a:p>
          <a:p>
            <a:endParaRPr lang="en-US" sz="1600" dirty="0"/>
          </a:p>
          <a:p>
            <a:r>
              <a:rPr lang="en-US" sz="1600" dirty="0"/>
              <a:t>Unexplained, Unsafe Sleep Factors</a:t>
            </a:r>
          </a:p>
          <a:p>
            <a:endParaRPr lang="en-US" sz="1600" dirty="0"/>
          </a:p>
          <a:p>
            <a:r>
              <a:rPr lang="en-US" sz="1600" dirty="0"/>
              <a:t>Unexplained, Possible Suffocation with Unsafe Sleep Factors</a:t>
            </a:r>
          </a:p>
          <a:p>
            <a:endParaRPr lang="en-US" sz="1600" dirty="0"/>
          </a:p>
          <a:p>
            <a:r>
              <a:rPr lang="en-US" sz="1600" dirty="0"/>
              <a:t>Explained,  Suffocation with Unsafe Sleep Factors</a:t>
            </a:r>
          </a:p>
        </p:txBody>
      </p:sp>
      <p:sp>
        <p:nvSpPr>
          <p:cNvPr id="5" name="Rectangle: Rounded Corners 4">
            <a:extLst>
              <a:ext uri="{FF2B5EF4-FFF2-40B4-BE49-F238E27FC236}">
                <a16:creationId xmlns:a16="http://schemas.microsoft.com/office/drawing/2014/main" id="{63FC06F8-4BF8-4939-A621-0C2F2A77930E}"/>
              </a:ext>
            </a:extLst>
          </p:cNvPr>
          <p:cNvSpPr/>
          <p:nvPr/>
        </p:nvSpPr>
        <p:spPr>
          <a:xfrm>
            <a:off x="6145015" y="1981200"/>
            <a:ext cx="2846585" cy="60960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859739AA-13A8-477F-A2FC-67757A3ACB23}"/>
              </a:ext>
            </a:extLst>
          </p:cNvPr>
          <p:cNvGraphicFramePr>
            <a:graphicFrameLocks noGrp="1"/>
          </p:cNvGraphicFramePr>
          <p:nvPr>
            <p:extLst>
              <p:ext uri="{D42A27DB-BD31-4B8C-83A1-F6EECF244321}">
                <p14:modId xmlns:p14="http://schemas.microsoft.com/office/powerpoint/2010/main" val="1017508140"/>
              </p:ext>
            </p:extLst>
          </p:nvPr>
        </p:nvGraphicFramePr>
        <p:xfrm>
          <a:off x="228600" y="635264"/>
          <a:ext cx="5687814" cy="5400280"/>
        </p:xfrm>
        <a:graphic>
          <a:graphicData uri="http://schemas.openxmlformats.org/drawingml/2006/table">
            <a:tbl>
              <a:tblPr firstRow="1" bandRow="1">
                <a:tableStyleId>{69CF1AB2-1976-4502-BF36-3FF5EA218861}</a:tableStyleId>
              </a:tblPr>
              <a:tblGrid>
                <a:gridCol w="3033500">
                  <a:extLst>
                    <a:ext uri="{9D8B030D-6E8A-4147-A177-3AD203B41FA5}">
                      <a16:colId xmlns:a16="http://schemas.microsoft.com/office/drawing/2014/main" val="598575310"/>
                    </a:ext>
                  </a:extLst>
                </a:gridCol>
                <a:gridCol w="2654314">
                  <a:extLst>
                    <a:ext uri="{9D8B030D-6E8A-4147-A177-3AD203B41FA5}">
                      <a16:colId xmlns:a16="http://schemas.microsoft.com/office/drawing/2014/main" val="656382202"/>
                    </a:ext>
                  </a:extLst>
                </a:gridCol>
              </a:tblGrid>
              <a:tr h="354943">
                <a:tc>
                  <a:txBody>
                    <a:bodyPr/>
                    <a:lstStyle/>
                    <a:p>
                      <a:r>
                        <a:rPr lang="en-US" dirty="0"/>
                        <a:t>Cause of Death</a:t>
                      </a:r>
                    </a:p>
                  </a:txBody>
                  <a:tcPr/>
                </a:tc>
                <a:tc>
                  <a:txBody>
                    <a:bodyPr/>
                    <a:lstStyle/>
                    <a:p>
                      <a:r>
                        <a:rPr lang="en-US" b="0" dirty="0"/>
                        <a:t>Undetermined</a:t>
                      </a:r>
                    </a:p>
                  </a:txBody>
                  <a:tcPr/>
                </a:tc>
                <a:extLst>
                  <a:ext uri="{0D108BD9-81ED-4DB2-BD59-A6C34878D82A}">
                    <a16:rowId xmlns:a16="http://schemas.microsoft.com/office/drawing/2014/main" val="2382277137"/>
                  </a:ext>
                </a:extLst>
              </a:tr>
              <a:tr h="354943">
                <a:tc>
                  <a:txBody>
                    <a:bodyPr/>
                    <a:lstStyle/>
                    <a:p>
                      <a:r>
                        <a:rPr lang="en-US" b="1" dirty="0"/>
                        <a:t>Autopsy</a:t>
                      </a:r>
                    </a:p>
                  </a:txBody>
                  <a:tcPr/>
                </a:tc>
                <a:tc>
                  <a:txBody>
                    <a:bodyPr/>
                    <a:lstStyle/>
                    <a:p>
                      <a:r>
                        <a:rPr lang="en-US" dirty="0"/>
                        <a:t>Completed</a:t>
                      </a:r>
                    </a:p>
                  </a:txBody>
                  <a:tcPr/>
                </a:tc>
                <a:extLst>
                  <a:ext uri="{0D108BD9-81ED-4DB2-BD59-A6C34878D82A}">
                    <a16:rowId xmlns:a16="http://schemas.microsoft.com/office/drawing/2014/main" val="2014959051"/>
                  </a:ext>
                </a:extLst>
              </a:tr>
              <a:tr h="354943">
                <a:tc>
                  <a:txBody>
                    <a:bodyPr/>
                    <a:lstStyle/>
                    <a:p>
                      <a:r>
                        <a:rPr lang="en-US" b="1" dirty="0"/>
                        <a:t>Toxicology</a:t>
                      </a:r>
                    </a:p>
                  </a:txBody>
                  <a:tcPr/>
                </a:tc>
                <a:tc>
                  <a:txBody>
                    <a:bodyPr/>
                    <a:lstStyle/>
                    <a:p>
                      <a:r>
                        <a:rPr lang="en-US" dirty="0"/>
                        <a:t>Completed</a:t>
                      </a:r>
                    </a:p>
                  </a:txBody>
                  <a:tcPr/>
                </a:tc>
                <a:extLst>
                  <a:ext uri="{0D108BD9-81ED-4DB2-BD59-A6C34878D82A}">
                    <a16:rowId xmlns:a16="http://schemas.microsoft.com/office/drawing/2014/main" val="292775600"/>
                  </a:ext>
                </a:extLst>
              </a:tr>
              <a:tr h="354943">
                <a:tc>
                  <a:txBody>
                    <a:bodyPr/>
                    <a:lstStyle/>
                    <a:p>
                      <a:r>
                        <a:rPr lang="en-US" b="1" dirty="0"/>
                        <a:t>Imaging</a:t>
                      </a:r>
                    </a:p>
                  </a:txBody>
                  <a:tcPr/>
                </a:tc>
                <a:tc>
                  <a:txBody>
                    <a:bodyPr/>
                    <a:lstStyle/>
                    <a:p>
                      <a:r>
                        <a:rPr lang="en-US" dirty="0"/>
                        <a:t>Completed</a:t>
                      </a:r>
                    </a:p>
                  </a:txBody>
                  <a:tcPr/>
                </a:tc>
                <a:extLst>
                  <a:ext uri="{0D108BD9-81ED-4DB2-BD59-A6C34878D82A}">
                    <a16:rowId xmlns:a16="http://schemas.microsoft.com/office/drawing/2014/main" val="3498419154"/>
                  </a:ext>
                </a:extLst>
              </a:tr>
              <a:tr h="354943">
                <a:tc>
                  <a:txBody>
                    <a:bodyPr/>
                    <a:lstStyle/>
                    <a:p>
                      <a:r>
                        <a:rPr lang="en-US" b="1" dirty="0"/>
                        <a:t>Postmortem Cultures</a:t>
                      </a:r>
                    </a:p>
                  </a:txBody>
                  <a:tcPr/>
                </a:tc>
                <a:tc>
                  <a:txBody>
                    <a:bodyPr/>
                    <a:lstStyle/>
                    <a:p>
                      <a:r>
                        <a:rPr lang="en-US" dirty="0"/>
                        <a:t>Completed</a:t>
                      </a:r>
                    </a:p>
                  </a:txBody>
                  <a:tcPr/>
                </a:tc>
                <a:extLst>
                  <a:ext uri="{0D108BD9-81ED-4DB2-BD59-A6C34878D82A}">
                    <a16:rowId xmlns:a16="http://schemas.microsoft.com/office/drawing/2014/main" val="2147672319"/>
                  </a:ext>
                </a:extLst>
              </a:tr>
              <a:tr h="354943">
                <a:tc>
                  <a:txBody>
                    <a:bodyPr/>
                    <a:lstStyle/>
                    <a:p>
                      <a:r>
                        <a:rPr lang="en-US" b="1" dirty="0"/>
                        <a:t>Circumstances: </a:t>
                      </a:r>
                    </a:p>
                  </a:txBody>
                  <a:tcPr/>
                </a:tc>
                <a:tc>
                  <a:txBody>
                    <a:bodyPr/>
                    <a:lstStyle/>
                    <a:p>
                      <a:endParaRPr lang="en-US" dirty="0"/>
                    </a:p>
                  </a:txBody>
                  <a:tcPr/>
                </a:tc>
                <a:extLst>
                  <a:ext uri="{0D108BD9-81ED-4DB2-BD59-A6C34878D82A}">
                    <a16:rowId xmlns:a16="http://schemas.microsoft.com/office/drawing/2014/main" val="434103195"/>
                  </a:ext>
                </a:extLst>
              </a:tr>
              <a:tr h="2291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month old infant was placed to sleep on their back in a bassinet. The bassinet was placed in the same room as the parents but was not too close to the bed. Child was placed in a sleep sack and was using a pacifier when they were last known to be alive. There were no items in the bassinet. Doll reenactments were completed by both parents, which confirmed the infant was placed on their back face-up, and found on their back and face-up. </a:t>
                      </a:r>
                    </a:p>
                  </a:txBody>
                  <a:tcPr/>
                </a:tc>
                <a:tc hMerge="1">
                  <a:txBody>
                    <a:bodyPr/>
                    <a:lstStyle/>
                    <a:p>
                      <a:endParaRPr lang="en-US" dirty="0"/>
                    </a:p>
                  </a:txBody>
                  <a:tcPr/>
                </a:tc>
                <a:extLst>
                  <a:ext uri="{0D108BD9-81ED-4DB2-BD59-A6C34878D82A}">
                    <a16:rowId xmlns:a16="http://schemas.microsoft.com/office/drawing/2014/main" val="1517627223"/>
                  </a:ext>
                </a:extLst>
              </a:tr>
              <a:tr h="887358">
                <a:tc>
                  <a:txBody>
                    <a:bodyPr/>
                    <a:lstStyle/>
                    <a:p>
                      <a:r>
                        <a:rPr lang="en-US" b="1" dirty="0"/>
                        <a:t>Health History</a:t>
                      </a:r>
                    </a:p>
                  </a:txBody>
                  <a:tcPr/>
                </a:tc>
                <a:tc>
                  <a:txBody>
                    <a:bodyPr/>
                    <a:lstStyle/>
                    <a:p>
                      <a:r>
                        <a:rPr lang="en-US" dirty="0"/>
                        <a:t>No known health issues, last well child check day before death</a:t>
                      </a:r>
                    </a:p>
                  </a:txBody>
                  <a:tcPr/>
                </a:tc>
                <a:extLst>
                  <a:ext uri="{0D108BD9-81ED-4DB2-BD59-A6C34878D82A}">
                    <a16:rowId xmlns:a16="http://schemas.microsoft.com/office/drawing/2014/main" val="377397133"/>
                  </a:ext>
                </a:extLst>
              </a:tr>
            </a:tbl>
          </a:graphicData>
        </a:graphic>
      </p:graphicFrame>
    </p:spTree>
    <p:extLst>
      <p:ext uri="{BB962C8B-B14F-4D97-AF65-F5344CB8AC3E}">
        <p14:creationId xmlns:p14="http://schemas.microsoft.com/office/powerpoint/2010/main" val="2866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D146-62C6-4474-983B-5E2C481729BA}"/>
              </a:ext>
            </a:extLst>
          </p:cNvPr>
          <p:cNvSpPr>
            <a:spLocks noGrp="1"/>
          </p:cNvSpPr>
          <p:nvPr>
            <p:ph type="title"/>
          </p:nvPr>
        </p:nvSpPr>
        <p:spPr>
          <a:xfrm>
            <a:off x="152400" y="235396"/>
            <a:ext cx="8229600" cy="381000"/>
          </a:xfrm>
        </p:spPr>
        <p:txBody>
          <a:bodyPr>
            <a:normAutofit fontScale="90000"/>
          </a:bodyPr>
          <a:lstStyle/>
          <a:p>
            <a:r>
              <a:rPr lang="en-US" dirty="0"/>
              <a:t>Case 2</a:t>
            </a:r>
          </a:p>
        </p:txBody>
      </p:sp>
      <p:sp>
        <p:nvSpPr>
          <p:cNvPr id="5" name="Rectangle: Rounded Corners 4">
            <a:extLst>
              <a:ext uri="{FF2B5EF4-FFF2-40B4-BE49-F238E27FC236}">
                <a16:creationId xmlns:a16="http://schemas.microsoft.com/office/drawing/2014/main" id="{63FC06F8-4BF8-4939-A621-0C2F2A77930E}"/>
              </a:ext>
            </a:extLst>
          </p:cNvPr>
          <p:cNvSpPr/>
          <p:nvPr/>
        </p:nvSpPr>
        <p:spPr>
          <a:xfrm>
            <a:off x="6161927" y="3810000"/>
            <a:ext cx="2819400" cy="83820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13454AE8-65C1-4749-84D7-4F5E75334F57}"/>
              </a:ext>
            </a:extLst>
          </p:cNvPr>
          <p:cNvGraphicFramePr>
            <a:graphicFrameLocks noGrp="1"/>
          </p:cNvGraphicFramePr>
          <p:nvPr>
            <p:extLst>
              <p:ext uri="{D42A27DB-BD31-4B8C-83A1-F6EECF244321}">
                <p14:modId xmlns:p14="http://schemas.microsoft.com/office/powerpoint/2010/main" val="3902194856"/>
              </p:ext>
            </p:extLst>
          </p:nvPr>
        </p:nvGraphicFramePr>
        <p:xfrm>
          <a:off x="152400" y="721360"/>
          <a:ext cx="5973668" cy="5394960"/>
        </p:xfrm>
        <a:graphic>
          <a:graphicData uri="http://schemas.openxmlformats.org/drawingml/2006/table">
            <a:tbl>
              <a:tblPr firstRow="1" bandRow="1">
                <a:tableStyleId>{69CF1AB2-1976-4502-BF36-3FF5EA218861}</a:tableStyleId>
              </a:tblPr>
              <a:tblGrid>
                <a:gridCol w="3185956">
                  <a:extLst>
                    <a:ext uri="{9D8B030D-6E8A-4147-A177-3AD203B41FA5}">
                      <a16:colId xmlns:a16="http://schemas.microsoft.com/office/drawing/2014/main" val="598575310"/>
                    </a:ext>
                  </a:extLst>
                </a:gridCol>
                <a:gridCol w="2787712">
                  <a:extLst>
                    <a:ext uri="{9D8B030D-6E8A-4147-A177-3AD203B41FA5}">
                      <a16:colId xmlns:a16="http://schemas.microsoft.com/office/drawing/2014/main" val="656382202"/>
                    </a:ext>
                  </a:extLst>
                </a:gridCol>
              </a:tblGrid>
              <a:tr h="359216">
                <a:tc>
                  <a:txBody>
                    <a:bodyPr/>
                    <a:lstStyle/>
                    <a:p>
                      <a:r>
                        <a:rPr lang="en-US" dirty="0"/>
                        <a:t>Cause of Death</a:t>
                      </a:r>
                    </a:p>
                  </a:txBody>
                  <a:tcPr/>
                </a:tc>
                <a:tc>
                  <a:txBody>
                    <a:bodyPr/>
                    <a:lstStyle/>
                    <a:p>
                      <a:r>
                        <a:rPr lang="en-US" b="0" dirty="0"/>
                        <a:t>Asphyxia</a:t>
                      </a:r>
                    </a:p>
                  </a:txBody>
                  <a:tcPr/>
                </a:tc>
                <a:extLst>
                  <a:ext uri="{0D108BD9-81ED-4DB2-BD59-A6C34878D82A}">
                    <a16:rowId xmlns:a16="http://schemas.microsoft.com/office/drawing/2014/main" val="2382277137"/>
                  </a:ext>
                </a:extLst>
              </a:tr>
              <a:tr h="359216">
                <a:tc>
                  <a:txBody>
                    <a:bodyPr/>
                    <a:lstStyle/>
                    <a:p>
                      <a:r>
                        <a:rPr lang="en-US" b="1" dirty="0"/>
                        <a:t>Autopsy</a:t>
                      </a:r>
                    </a:p>
                  </a:txBody>
                  <a:tcPr/>
                </a:tc>
                <a:tc>
                  <a:txBody>
                    <a:bodyPr/>
                    <a:lstStyle/>
                    <a:p>
                      <a:r>
                        <a:rPr lang="en-US" dirty="0"/>
                        <a:t>Completed</a:t>
                      </a:r>
                    </a:p>
                  </a:txBody>
                  <a:tcPr/>
                </a:tc>
                <a:extLst>
                  <a:ext uri="{0D108BD9-81ED-4DB2-BD59-A6C34878D82A}">
                    <a16:rowId xmlns:a16="http://schemas.microsoft.com/office/drawing/2014/main" val="2014959051"/>
                  </a:ext>
                </a:extLst>
              </a:tr>
              <a:tr h="359216">
                <a:tc>
                  <a:txBody>
                    <a:bodyPr/>
                    <a:lstStyle/>
                    <a:p>
                      <a:r>
                        <a:rPr lang="en-US" b="1" dirty="0"/>
                        <a:t>Toxicology</a:t>
                      </a:r>
                    </a:p>
                  </a:txBody>
                  <a:tcPr/>
                </a:tc>
                <a:tc>
                  <a:txBody>
                    <a:bodyPr/>
                    <a:lstStyle/>
                    <a:p>
                      <a:r>
                        <a:rPr lang="en-US" dirty="0"/>
                        <a:t>Completed</a:t>
                      </a:r>
                    </a:p>
                  </a:txBody>
                  <a:tcPr/>
                </a:tc>
                <a:extLst>
                  <a:ext uri="{0D108BD9-81ED-4DB2-BD59-A6C34878D82A}">
                    <a16:rowId xmlns:a16="http://schemas.microsoft.com/office/drawing/2014/main" val="292775600"/>
                  </a:ext>
                </a:extLst>
              </a:tr>
              <a:tr h="359216">
                <a:tc>
                  <a:txBody>
                    <a:bodyPr/>
                    <a:lstStyle/>
                    <a:p>
                      <a:r>
                        <a:rPr lang="en-US" b="1" dirty="0"/>
                        <a:t>Imaging</a:t>
                      </a:r>
                    </a:p>
                  </a:txBody>
                  <a:tcPr/>
                </a:tc>
                <a:tc>
                  <a:txBody>
                    <a:bodyPr/>
                    <a:lstStyle/>
                    <a:p>
                      <a:r>
                        <a:rPr lang="en-US" dirty="0"/>
                        <a:t>Completed</a:t>
                      </a:r>
                    </a:p>
                  </a:txBody>
                  <a:tcPr/>
                </a:tc>
                <a:extLst>
                  <a:ext uri="{0D108BD9-81ED-4DB2-BD59-A6C34878D82A}">
                    <a16:rowId xmlns:a16="http://schemas.microsoft.com/office/drawing/2014/main" val="3498419154"/>
                  </a:ext>
                </a:extLst>
              </a:tr>
              <a:tr h="359216">
                <a:tc>
                  <a:txBody>
                    <a:bodyPr/>
                    <a:lstStyle/>
                    <a:p>
                      <a:r>
                        <a:rPr lang="en-US" b="1" dirty="0"/>
                        <a:t>Postmortem Cultures</a:t>
                      </a:r>
                    </a:p>
                  </a:txBody>
                  <a:tcPr/>
                </a:tc>
                <a:tc>
                  <a:txBody>
                    <a:bodyPr/>
                    <a:lstStyle/>
                    <a:p>
                      <a:r>
                        <a:rPr lang="en-US" dirty="0"/>
                        <a:t>Completed</a:t>
                      </a:r>
                    </a:p>
                  </a:txBody>
                  <a:tcPr/>
                </a:tc>
                <a:extLst>
                  <a:ext uri="{0D108BD9-81ED-4DB2-BD59-A6C34878D82A}">
                    <a16:rowId xmlns:a16="http://schemas.microsoft.com/office/drawing/2014/main" val="2147672319"/>
                  </a:ext>
                </a:extLst>
              </a:tr>
              <a:tr h="359216">
                <a:tc>
                  <a:txBody>
                    <a:bodyPr/>
                    <a:lstStyle/>
                    <a:p>
                      <a:r>
                        <a:rPr lang="en-US" b="1" dirty="0"/>
                        <a:t>Circumstances: </a:t>
                      </a:r>
                    </a:p>
                  </a:txBody>
                  <a:tcPr/>
                </a:tc>
                <a:tc>
                  <a:txBody>
                    <a:bodyPr/>
                    <a:lstStyle/>
                    <a:p>
                      <a:endParaRPr lang="en-US" dirty="0"/>
                    </a:p>
                  </a:txBody>
                  <a:tcPr/>
                </a:tc>
                <a:extLst>
                  <a:ext uri="{0D108BD9-81ED-4DB2-BD59-A6C34878D82A}">
                    <a16:rowId xmlns:a16="http://schemas.microsoft.com/office/drawing/2014/main" val="434103195"/>
                  </a:ext>
                </a:extLst>
              </a:tr>
              <a:tr h="22451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3 month old infant was discovered unresponsive on a couch. The infant’s caretaker (unknown relation to infant) had placed them to sleep 30 minutes prior. They were placed in the far back corner of a sectional surrounded with pillows. The caretaker stated they did not want them to roll off. The doll reenactment confirmed that the infant’s head was turned to the side and their nose was partially obstructed by the couch cushion. </a:t>
                      </a:r>
                    </a:p>
                  </a:txBody>
                  <a:tcPr/>
                </a:tc>
                <a:tc hMerge="1">
                  <a:txBody>
                    <a:bodyPr/>
                    <a:lstStyle/>
                    <a:p>
                      <a:endParaRPr lang="en-US" dirty="0"/>
                    </a:p>
                  </a:txBody>
                  <a:tcPr/>
                </a:tc>
                <a:extLst>
                  <a:ext uri="{0D108BD9-81ED-4DB2-BD59-A6C34878D82A}">
                    <a16:rowId xmlns:a16="http://schemas.microsoft.com/office/drawing/2014/main" val="1517627223"/>
                  </a:ext>
                </a:extLst>
              </a:tr>
              <a:tr h="801521">
                <a:tc>
                  <a:txBody>
                    <a:bodyPr/>
                    <a:lstStyle/>
                    <a:p>
                      <a:r>
                        <a:rPr lang="en-US" b="1" dirty="0"/>
                        <a:t>Health History</a:t>
                      </a:r>
                    </a:p>
                  </a:txBody>
                  <a:tcPr/>
                </a:tc>
                <a:tc>
                  <a:txBody>
                    <a:bodyPr/>
                    <a:lstStyle/>
                    <a:p>
                      <a:r>
                        <a:rPr lang="en-US" dirty="0"/>
                        <a:t>No known health issues, unknown last well-child check. </a:t>
                      </a:r>
                    </a:p>
                  </a:txBody>
                  <a:tcPr/>
                </a:tc>
                <a:extLst>
                  <a:ext uri="{0D108BD9-81ED-4DB2-BD59-A6C34878D82A}">
                    <a16:rowId xmlns:a16="http://schemas.microsoft.com/office/drawing/2014/main" val="377397133"/>
                  </a:ext>
                </a:extLst>
              </a:tr>
            </a:tbl>
          </a:graphicData>
        </a:graphic>
      </p:graphicFrame>
      <p:sp>
        <p:nvSpPr>
          <p:cNvPr id="7" name="Content Placeholder 3">
            <a:extLst>
              <a:ext uri="{FF2B5EF4-FFF2-40B4-BE49-F238E27FC236}">
                <a16:creationId xmlns:a16="http://schemas.microsoft.com/office/drawing/2014/main" id="{CF5DA8FE-3B26-4879-8802-860093C53FCF}"/>
              </a:ext>
            </a:extLst>
          </p:cNvPr>
          <p:cNvSpPr txBox="1">
            <a:spLocks/>
          </p:cNvSpPr>
          <p:nvPr/>
        </p:nvSpPr>
        <p:spPr>
          <a:xfrm>
            <a:off x="6126068" y="1333500"/>
            <a:ext cx="3017932"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Unexplained, Incomplete Case Information</a:t>
            </a:r>
          </a:p>
          <a:p>
            <a:endParaRPr lang="en-US" sz="1600" dirty="0"/>
          </a:p>
          <a:p>
            <a:r>
              <a:rPr lang="en-US" sz="1600" dirty="0"/>
              <a:t>Unexplained, No Unsafe Sleep Factors</a:t>
            </a:r>
          </a:p>
          <a:p>
            <a:endParaRPr lang="en-US" sz="1600" dirty="0"/>
          </a:p>
          <a:p>
            <a:r>
              <a:rPr lang="en-US" sz="1600" dirty="0"/>
              <a:t>Unexplained, Unsafe Sleep Factors</a:t>
            </a:r>
          </a:p>
          <a:p>
            <a:endParaRPr lang="en-US" sz="1600" dirty="0"/>
          </a:p>
          <a:p>
            <a:r>
              <a:rPr lang="en-US" sz="1600" dirty="0"/>
              <a:t>Unexplained, Possible Suffocation with Unsafe Sleep Factors</a:t>
            </a:r>
          </a:p>
          <a:p>
            <a:endParaRPr lang="en-US" sz="1600" dirty="0"/>
          </a:p>
          <a:p>
            <a:r>
              <a:rPr lang="en-US" sz="1600" dirty="0"/>
              <a:t>Explained,  Suffocation with Unsafe Sleep Factors</a:t>
            </a:r>
          </a:p>
        </p:txBody>
      </p:sp>
    </p:spTree>
    <p:extLst>
      <p:ext uri="{BB962C8B-B14F-4D97-AF65-F5344CB8AC3E}">
        <p14:creationId xmlns:p14="http://schemas.microsoft.com/office/powerpoint/2010/main" val="15984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D146-62C6-4474-983B-5E2C481729BA}"/>
              </a:ext>
            </a:extLst>
          </p:cNvPr>
          <p:cNvSpPr>
            <a:spLocks noGrp="1"/>
          </p:cNvSpPr>
          <p:nvPr>
            <p:ph type="title"/>
          </p:nvPr>
        </p:nvSpPr>
        <p:spPr/>
        <p:txBody>
          <a:bodyPr>
            <a:normAutofit fontScale="90000"/>
          </a:bodyPr>
          <a:lstStyle/>
          <a:p>
            <a:r>
              <a:rPr lang="en-US" dirty="0"/>
              <a:t>Case 2: Unexplained, Possible Suffocation with Unsafe Sleep Factors</a:t>
            </a:r>
            <a:br>
              <a:rPr lang="en-US" dirty="0"/>
            </a:br>
            <a:endParaRPr lang="en-US" dirty="0"/>
          </a:p>
        </p:txBody>
      </p:sp>
      <p:sp>
        <p:nvSpPr>
          <p:cNvPr id="3" name="Content Placeholder 2">
            <a:extLst>
              <a:ext uri="{FF2B5EF4-FFF2-40B4-BE49-F238E27FC236}">
                <a16:creationId xmlns:a16="http://schemas.microsoft.com/office/drawing/2014/main" id="{32FD8116-303E-4F1B-B9F2-76DE4190C838}"/>
              </a:ext>
            </a:extLst>
          </p:cNvPr>
          <p:cNvSpPr>
            <a:spLocks noGrp="1"/>
          </p:cNvSpPr>
          <p:nvPr>
            <p:ph sz="quarter" idx="10"/>
          </p:nvPr>
        </p:nvSpPr>
        <p:spPr>
          <a:xfrm>
            <a:off x="457200" y="1447800"/>
            <a:ext cx="5181600" cy="4191000"/>
          </a:xfrm>
        </p:spPr>
        <p:txBody>
          <a:bodyPr>
            <a:normAutofit/>
          </a:bodyPr>
          <a:lstStyle/>
          <a:p>
            <a:r>
              <a:rPr lang="en-US" sz="2800" dirty="0"/>
              <a:t>Mechanism Selection: </a:t>
            </a:r>
          </a:p>
          <a:p>
            <a:pPr lvl="1"/>
            <a:endParaRPr lang="en-US" sz="2600" dirty="0"/>
          </a:p>
        </p:txBody>
      </p:sp>
      <p:sp>
        <p:nvSpPr>
          <p:cNvPr id="5" name="Rectangle: Rounded Corners 4">
            <a:extLst>
              <a:ext uri="{FF2B5EF4-FFF2-40B4-BE49-F238E27FC236}">
                <a16:creationId xmlns:a16="http://schemas.microsoft.com/office/drawing/2014/main" id="{63FC06F8-4BF8-4939-A621-0C2F2A77930E}"/>
              </a:ext>
            </a:extLst>
          </p:cNvPr>
          <p:cNvSpPr/>
          <p:nvPr/>
        </p:nvSpPr>
        <p:spPr>
          <a:xfrm>
            <a:off x="914400" y="2514600"/>
            <a:ext cx="2362200" cy="597554"/>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C04089-439B-49E7-AD53-BFF23D5949AF}"/>
              </a:ext>
            </a:extLst>
          </p:cNvPr>
          <p:cNvSpPr/>
          <p:nvPr/>
        </p:nvSpPr>
        <p:spPr>
          <a:xfrm>
            <a:off x="457200" y="2647670"/>
            <a:ext cx="4572000" cy="1791260"/>
          </a:xfrm>
          <a:prstGeom prst="rect">
            <a:avLst/>
          </a:prstGeom>
        </p:spPr>
        <p:txBody>
          <a:bodyPr>
            <a:spAutoFit/>
          </a:bodyPr>
          <a:lstStyle/>
          <a:p>
            <a:pPr marL="742950" lvl="1" indent="-285750">
              <a:spcBef>
                <a:spcPct val="20000"/>
              </a:spcBef>
              <a:buClr>
                <a:srgbClr val="E71B1B"/>
              </a:buClr>
              <a:buFont typeface="Calibri" panose="020F0502020204030204" pitchFamily="34" charset="0"/>
              <a:buChar char="▫"/>
            </a:pPr>
            <a:r>
              <a:rPr lang="en-US" sz="2400" dirty="0">
                <a:solidFill>
                  <a:srgbClr val="666666"/>
                </a:solidFill>
                <a:latin typeface="Open Sans"/>
                <a:cs typeface="Open Sans"/>
              </a:rPr>
              <a:t>Soft Bedding</a:t>
            </a:r>
          </a:p>
          <a:p>
            <a:pPr marL="742950" lvl="1" indent="-285750">
              <a:spcBef>
                <a:spcPct val="20000"/>
              </a:spcBef>
              <a:buClr>
                <a:srgbClr val="E71B1B"/>
              </a:buClr>
              <a:buFont typeface="Calibri" panose="020F0502020204030204" pitchFamily="34" charset="0"/>
              <a:buChar char="▫"/>
            </a:pPr>
            <a:r>
              <a:rPr lang="en-US" sz="2400" dirty="0">
                <a:solidFill>
                  <a:srgbClr val="666666"/>
                </a:solidFill>
                <a:latin typeface="Open Sans"/>
                <a:cs typeface="Open Sans"/>
              </a:rPr>
              <a:t>Wedging</a:t>
            </a:r>
          </a:p>
          <a:p>
            <a:pPr marL="742950" lvl="1" indent="-285750">
              <a:spcBef>
                <a:spcPct val="20000"/>
              </a:spcBef>
              <a:buClr>
                <a:srgbClr val="E71B1B"/>
              </a:buClr>
              <a:buFont typeface="Calibri" panose="020F0502020204030204" pitchFamily="34" charset="0"/>
              <a:buChar char="▫"/>
            </a:pPr>
            <a:r>
              <a:rPr lang="en-US" sz="2400" dirty="0">
                <a:solidFill>
                  <a:srgbClr val="666666"/>
                </a:solidFill>
                <a:latin typeface="Open Sans"/>
                <a:cs typeface="Open Sans"/>
              </a:rPr>
              <a:t>Overlay</a:t>
            </a:r>
          </a:p>
          <a:p>
            <a:pPr marL="742950" lvl="1" indent="-285750">
              <a:spcBef>
                <a:spcPct val="20000"/>
              </a:spcBef>
              <a:buClr>
                <a:srgbClr val="E71B1B"/>
              </a:buClr>
              <a:buFont typeface="Calibri" panose="020F0502020204030204" pitchFamily="34" charset="0"/>
              <a:buChar char="▫"/>
            </a:pPr>
            <a:r>
              <a:rPr lang="en-US" sz="2400" dirty="0">
                <a:solidFill>
                  <a:srgbClr val="666666"/>
                </a:solidFill>
                <a:latin typeface="Open Sans"/>
                <a:cs typeface="Open Sans"/>
              </a:rPr>
              <a:t>Other</a:t>
            </a:r>
          </a:p>
        </p:txBody>
      </p:sp>
    </p:spTree>
    <p:extLst>
      <p:ext uri="{BB962C8B-B14F-4D97-AF65-F5344CB8AC3E}">
        <p14:creationId xmlns:p14="http://schemas.microsoft.com/office/powerpoint/2010/main" val="37891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D146-62C6-4474-983B-5E2C481729BA}"/>
              </a:ext>
            </a:extLst>
          </p:cNvPr>
          <p:cNvSpPr>
            <a:spLocks noGrp="1"/>
          </p:cNvSpPr>
          <p:nvPr>
            <p:ph type="title"/>
          </p:nvPr>
        </p:nvSpPr>
        <p:spPr>
          <a:xfrm>
            <a:off x="304800" y="152400"/>
            <a:ext cx="8229600" cy="422536"/>
          </a:xfrm>
        </p:spPr>
        <p:txBody>
          <a:bodyPr>
            <a:normAutofit fontScale="90000"/>
          </a:bodyPr>
          <a:lstStyle/>
          <a:p>
            <a:r>
              <a:rPr lang="en-US" dirty="0"/>
              <a:t>Case 3</a:t>
            </a:r>
          </a:p>
        </p:txBody>
      </p:sp>
      <p:sp>
        <p:nvSpPr>
          <p:cNvPr id="5" name="Rectangle: Rounded Corners 4">
            <a:extLst>
              <a:ext uri="{FF2B5EF4-FFF2-40B4-BE49-F238E27FC236}">
                <a16:creationId xmlns:a16="http://schemas.microsoft.com/office/drawing/2014/main" id="{63FC06F8-4BF8-4939-A621-0C2F2A77930E}"/>
              </a:ext>
            </a:extLst>
          </p:cNvPr>
          <p:cNvSpPr/>
          <p:nvPr/>
        </p:nvSpPr>
        <p:spPr>
          <a:xfrm>
            <a:off x="6172200" y="1295400"/>
            <a:ext cx="2971800" cy="685800"/>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CAC7F8C9-A44B-45F6-8ACA-3843111D0ABF}"/>
              </a:ext>
            </a:extLst>
          </p:cNvPr>
          <p:cNvGraphicFramePr>
            <a:graphicFrameLocks noGrp="1"/>
          </p:cNvGraphicFramePr>
          <p:nvPr>
            <p:extLst>
              <p:ext uri="{D42A27DB-BD31-4B8C-83A1-F6EECF244321}">
                <p14:modId xmlns:p14="http://schemas.microsoft.com/office/powerpoint/2010/main" val="4141169125"/>
              </p:ext>
            </p:extLst>
          </p:nvPr>
        </p:nvGraphicFramePr>
        <p:xfrm>
          <a:off x="304800" y="533400"/>
          <a:ext cx="5867400" cy="5517863"/>
        </p:xfrm>
        <a:graphic>
          <a:graphicData uri="http://schemas.openxmlformats.org/drawingml/2006/table">
            <a:tbl>
              <a:tblPr firstRow="1" bandRow="1">
                <a:tableStyleId>{69CF1AB2-1976-4502-BF36-3FF5EA218861}</a:tableStyleId>
              </a:tblPr>
              <a:tblGrid>
                <a:gridCol w="3129280">
                  <a:extLst>
                    <a:ext uri="{9D8B030D-6E8A-4147-A177-3AD203B41FA5}">
                      <a16:colId xmlns:a16="http://schemas.microsoft.com/office/drawing/2014/main" val="598575310"/>
                    </a:ext>
                  </a:extLst>
                </a:gridCol>
                <a:gridCol w="2738120">
                  <a:extLst>
                    <a:ext uri="{9D8B030D-6E8A-4147-A177-3AD203B41FA5}">
                      <a16:colId xmlns:a16="http://schemas.microsoft.com/office/drawing/2014/main" val="656382202"/>
                    </a:ext>
                  </a:extLst>
                </a:gridCol>
              </a:tblGrid>
              <a:tr h="602226">
                <a:tc>
                  <a:txBody>
                    <a:bodyPr/>
                    <a:lstStyle/>
                    <a:p>
                      <a:r>
                        <a:rPr lang="en-US" dirty="0"/>
                        <a:t>Cause of Death</a:t>
                      </a:r>
                    </a:p>
                  </a:txBody>
                  <a:tcPr/>
                </a:tc>
                <a:tc>
                  <a:txBody>
                    <a:bodyPr/>
                    <a:lstStyle/>
                    <a:p>
                      <a:r>
                        <a:rPr lang="en-US" b="0" dirty="0"/>
                        <a:t>Sudden unexplained infant death</a:t>
                      </a:r>
                    </a:p>
                  </a:txBody>
                  <a:tcPr/>
                </a:tc>
                <a:extLst>
                  <a:ext uri="{0D108BD9-81ED-4DB2-BD59-A6C34878D82A}">
                    <a16:rowId xmlns:a16="http://schemas.microsoft.com/office/drawing/2014/main" val="2382277137"/>
                  </a:ext>
                </a:extLst>
              </a:tr>
              <a:tr h="344129">
                <a:tc>
                  <a:txBody>
                    <a:bodyPr/>
                    <a:lstStyle/>
                    <a:p>
                      <a:r>
                        <a:rPr lang="en-US" b="1" dirty="0"/>
                        <a:t>Autopsy</a:t>
                      </a:r>
                    </a:p>
                  </a:txBody>
                  <a:tcPr/>
                </a:tc>
                <a:tc>
                  <a:txBody>
                    <a:bodyPr/>
                    <a:lstStyle/>
                    <a:p>
                      <a:r>
                        <a:rPr lang="en-US" dirty="0"/>
                        <a:t>Completed</a:t>
                      </a:r>
                    </a:p>
                  </a:txBody>
                  <a:tcPr/>
                </a:tc>
                <a:extLst>
                  <a:ext uri="{0D108BD9-81ED-4DB2-BD59-A6C34878D82A}">
                    <a16:rowId xmlns:a16="http://schemas.microsoft.com/office/drawing/2014/main" val="2014959051"/>
                  </a:ext>
                </a:extLst>
              </a:tr>
              <a:tr h="344129">
                <a:tc>
                  <a:txBody>
                    <a:bodyPr/>
                    <a:lstStyle/>
                    <a:p>
                      <a:r>
                        <a:rPr lang="en-US" b="1" dirty="0"/>
                        <a:t>Toxicology</a:t>
                      </a:r>
                    </a:p>
                  </a:txBody>
                  <a:tcPr/>
                </a:tc>
                <a:tc>
                  <a:txBody>
                    <a:bodyPr/>
                    <a:lstStyle/>
                    <a:p>
                      <a:r>
                        <a:rPr lang="en-US" dirty="0"/>
                        <a:t>Completed</a:t>
                      </a:r>
                    </a:p>
                  </a:txBody>
                  <a:tcPr/>
                </a:tc>
                <a:extLst>
                  <a:ext uri="{0D108BD9-81ED-4DB2-BD59-A6C34878D82A}">
                    <a16:rowId xmlns:a16="http://schemas.microsoft.com/office/drawing/2014/main" val="292775600"/>
                  </a:ext>
                </a:extLst>
              </a:tr>
              <a:tr h="602226">
                <a:tc>
                  <a:txBody>
                    <a:bodyPr/>
                    <a:lstStyle/>
                    <a:p>
                      <a:r>
                        <a:rPr lang="en-US" b="1" dirty="0"/>
                        <a:t>Imaging</a:t>
                      </a:r>
                    </a:p>
                  </a:txBody>
                  <a:tcPr/>
                </a:tc>
                <a:tc>
                  <a:txBody>
                    <a:bodyPr/>
                    <a:lstStyle/>
                    <a:p>
                      <a:r>
                        <a:rPr lang="en-US" dirty="0"/>
                        <a:t>Not complete-Scanner not working</a:t>
                      </a:r>
                    </a:p>
                  </a:txBody>
                  <a:tcPr/>
                </a:tc>
                <a:extLst>
                  <a:ext uri="{0D108BD9-81ED-4DB2-BD59-A6C34878D82A}">
                    <a16:rowId xmlns:a16="http://schemas.microsoft.com/office/drawing/2014/main" val="3498419154"/>
                  </a:ext>
                </a:extLst>
              </a:tr>
              <a:tr h="344129">
                <a:tc>
                  <a:txBody>
                    <a:bodyPr/>
                    <a:lstStyle/>
                    <a:p>
                      <a:r>
                        <a:rPr lang="en-US" b="1" dirty="0"/>
                        <a:t>Postmortem Cultures</a:t>
                      </a:r>
                    </a:p>
                  </a:txBody>
                  <a:tcPr/>
                </a:tc>
                <a:tc>
                  <a:txBody>
                    <a:bodyPr/>
                    <a:lstStyle/>
                    <a:p>
                      <a:r>
                        <a:rPr lang="en-US" dirty="0"/>
                        <a:t>Completed</a:t>
                      </a:r>
                    </a:p>
                  </a:txBody>
                  <a:tcPr/>
                </a:tc>
                <a:extLst>
                  <a:ext uri="{0D108BD9-81ED-4DB2-BD59-A6C34878D82A}">
                    <a16:rowId xmlns:a16="http://schemas.microsoft.com/office/drawing/2014/main" val="2147672319"/>
                  </a:ext>
                </a:extLst>
              </a:tr>
              <a:tr h="344129">
                <a:tc>
                  <a:txBody>
                    <a:bodyPr/>
                    <a:lstStyle/>
                    <a:p>
                      <a:r>
                        <a:rPr lang="en-US" b="1" dirty="0"/>
                        <a:t>Circumstances: </a:t>
                      </a:r>
                    </a:p>
                  </a:txBody>
                  <a:tcPr/>
                </a:tc>
                <a:tc>
                  <a:txBody>
                    <a:bodyPr/>
                    <a:lstStyle/>
                    <a:p>
                      <a:endParaRPr lang="en-US" dirty="0"/>
                    </a:p>
                  </a:txBody>
                  <a:tcPr/>
                </a:tc>
                <a:extLst>
                  <a:ext uri="{0D108BD9-81ED-4DB2-BD59-A6C34878D82A}">
                    <a16:rowId xmlns:a16="http://schemas.microsoft.com/office/drawing/2014/main" val="434103195"/>
                  </a:ext>
                </a:extLst>
              </a:tr>
              <a:tr h="24089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5 month old infant was sleeping with their parents in a queen size bed. Parents noted that the child was heard crying approximately 1 hour before they were discovered unresponsive. The mother stated child cried for a few minutes then went to sleep. Parents did not want to do a doll reenactment. Their interviews were both consistent with the position of the child, and the events leading up to death. Child was found face up and their airway was unobstructed. </a:t>
                      </a:r>
                    </a:p>
                  </a:txBody>
                  <a:tcPr/>
                </a:tc>
                <a:tc hMerge="1">
                  <a:txBody>
                    <a:bodyPr/>
                    <a:lstStyle/>
                    <a:p>
                      <a:endParaRPr lang="en-US" dirty="0"/>
                    </a:p>
                  </a:txBody>
                  <a:tcPr/>
                </a:tc>
                <a:extLst>
                  <a:ext uri="{0D108BD9-81ED-4DB2-BD59-A6C34878D82A}">
                    <a16:rowId xmlns:a16="http://schemas.microsoft.com/office/drawing/2014/main" val="1517627223"/>
                  </a:ext>
                </a:extLst>
              </a:tr>
              <a:tr h="344129">
                <a:tc>
                  <a:txBody>
                    <a:bodyPr/>
                    <a:lstStyle/>
                    <a:p>
                      <a:r>
                        <a:rPr lang="en-US" b="1" dirty="0"/>
                        <a:t>Health History</a:t>
                      </a:r>
                    </a:p>
                  </a:txBody>
                  <a:tcPr/>
                </a:tc>
                <a:tc>
                  <a:txBody>
                    <a:bodyPr/>
                    <a:lstStyle/>
                    <a:p>
                      <a:r>
                        <a:rPr lang="en-US" dirty="0"/>
                        <a:t>No known health issues</a:t>
                      </a:r>
                    </a:p>
                  </a:txBody>
                  <a:tcPr/>
                </a:tc>
                <a:extLst>
                  <a:ext uri="{0D108BD9-81ED-4DB2-BD59-A6C34878D82A}">
                    <a16:rowId xmlns:a16="http://schemas.microsoft.com/office/drawing/2014/main" val="377397133"/>
                  </a:ext>
                </a:extLst>
              </a:tr>
            </a:tbl>
          </a:graphicData>
        </a:graphic>
      </p:graphicFrame>
      <p:sp>
        <p:nvSpPr>
          <p:cNvPr id="9" name="Content Placeholder 3">
            <a:extLst>
              <a:ext uri="{FF2B5EF4-FFF2-40B4-BE49-F238E27FC236}">
                <a16:creationId xmlns:a16="http://schemas.microsoft.com/office/drawing/2014/main" id="{C015E85C-DF5A-4209-A755-850B886962FF}"/>
              </a:ext>
            </a:extLst>
          </p:cNvPr>
          <p:cNvSpPr txBox="1">
            <a:spLocks/>
          </p:cNvSpPr>
          <p:nvPr/>
        </p:nvSpPr>
        <p:spPr>
          <a:xfrm>
            <a:off x="6172200" y="1371600"/>
            <a:ext cx="3017932"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Unexplained, Incomplete Case Information</a:t>
            </a:r>
          </a:p>
          <a:p>
            <a:endParaRPr lang="en-US" sz="1600" dirty="0"/>
          </a:p>
          <a:p>
            <a:r>
              <a:rPr lang="en-US" sz="1600" dirty="0"/>
              <a:t>Unexplained, No Unsafe Sleep Factors</a:t>
            </a:r>
          </a:p>
          <a:p>
            <a:endParaRPr lang="en-US" sz="1600" dirty="0"/>
          </a:p>
          <a:p>
            <a:r>
              <a:rPr lang="en-US" sz="1600" dirty="0"/>
              <a:t>Unexplained, Unsafe Sleep Factors</a:t>
            </a:r>
          </a:p>
          <a:p>
            <a:endParaRPr lang="en-US" sz="1600" dirty="0"/>
          </a:p>
          <a:p>
            <a:r>
              <a:rPr lang="en-US" sz="1600" dirty="0"/>
              <a:t>Unexplained, Possible Suffocation with Unsafe Sleep Factors</a:t>
            </a:r>
          </a:p>
          <a:p>
            <a:endParaRPr lang="en-US" sz="1600" dirty="0"/>
          </a:p>
          <a:p>
            <a:r>
              <a:rPr lang="en-US" sz="1600" dirty="0"/>
              <a:t>Explained,  Suffocation with Unsafe Sleep Factors</a:t>
            </a:r>
          </a:p>
        </p:txBody>
      </p:sp>
    </p:spTree>
    <p:extLst>
      <p:ext uri="{BB962C8B-B14F-4D97-AF65-F5344CB8AC3E}">
        <p14:creationId xmlns:p14="http://schemas.microsoft.com/office/powerpoint/2010/main" val="38595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a:xfrm>
            <a:off x="457200" y="1673352"/>
            <a:ext cx="8153400" cy="4956048"/>
          </a:xfrm>
        </p:spPr>
        <p:txBody>
          <a:bodyPr/>
          <a:lstStyle/>
          <a:p>
            <a:r>
              <a:rPr lang="en-US" dirty="0"/>
              <a:t>Criteria for SUID Case Registry Categorization</a:t>
            </a:r>
          </a:p>
          <a:p>
            <a:endParaRPr lang="en-US" dirty="0"/>
          </a:p>
          <a:p>
            <a:r>
              <a:rPr lang="en-US" dirty="0"/>
              <a:t>Categorization Using the Algorithm</a:t>
            </a:r>
          </a:p>
          <a:p>
            <a:endParaRPr lang="en-US" dirty="0"/>
          </a:p>
          <a:p>
            <a:r>
              <a:rPr lang="en-US" dirty="0"/>
              <a:t>Mechanism Selection for Possible and Explained Suffocation</a:t>
            </a:r>
          </a:p>
          <a:p>
            <a:endParaRPr lang="en-US" dirty="0"/>
          </a:p>
          <a:p>
            <a:r>
              <a:rPr lang="en-US" dirty="0"/>
              <a:t>Database Entry</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0931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C5B3-E85C-4A03-BD8D-CEC6896B7C5C}"/>
              </a:ext>
            </a:extLst>
          </p:cNvPr>
          <p:cNvSpPr>
            <a:spLocks noGrp="1"/>
          </p:cNvSpPr>
          <p:nvPr>
            <p:ph type="title"/>
          </p:nvPr>
        </p:nvSpPr>
        <p:spPr>
          <a:xfrm>
            <a:off x="304800" y="2857500"/>
            <a:ext cx="8229600" cy="1143000"/>
          </a:xfrm>
        </p:spPr>
        <p:txBody>
          <a:bodyPr/>
          <a:lstStyle/>
          <a:p>
            <a:r>
              <a:rPr lang="en-US" dirty="0"/>
              <a:t>Database Entry</a:t>
            </a:r>
          </a:p>
        </p:txBody>
      </p:sp>
      <p:sp>
        <p:nvSpPr>
          <p:cNvPr id="5" name="Slide Number Placeholder 4">
            <a:extLst>
              <a:ext uri="{FF2B5EF4-FFF2-40B4-BE49-F238E27FC236}">
                <a16:creationId xmlns:a16="http://schemas.microsoft.com/office/drawing/2014/main" id="{6CB1216E-2B64-4A5F-836C-CA5C9227DA0F}"/>
              </a:ext>
            </a:extLst>
          </p:cNvPr>
          <p:cNvSpPr>
            <a:spLocks noGrp="1"/>
          </p:cNvSpPr>
          <p:nvPr>
            <p:ph type="sldNum" sz="quarter" idx="12"/>
          </p:nvPr>
        </p:nvSpPr>
        <p:spPr/>
        <p:txBody>
          <a:bodyPr/>
          <a:lstStyle/>
          <a:p>
            <a:fld id="{185B2ED5-7CAE-485C-A2C1-B7BBD5638E00}" type="slidenum">
              <a:rPr lang="en-US" smtClean="0"/>
              <a:pPr/>
              <a:t>20</a:t>
            </a:fld>
            <a:endParaRPr lang="en-US" dirty="0"/>
          </a:p>
        </p:txBody>
      </p:sp>
    </p:spTree>
    <p:extLst>
      <p:ext uri="{BB962C8B-B14F-4D97-AF65-F5344CB8AC3E}">
        <p14:creationId xmlns:p14="http://schemas.microsoft.com/office/powerpoint/2010/main" val="280022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ABF0-C116-4CC0-BC2C-8743DDA1E30C}"/>
              </a:ext>
            </a:extLst>
          </p:cNvPr>
          <p:cNvSpPr>
            <a:spLocks noGrp="1"/>
          </p:cNvSpPr>
          <p:nvPr>
            <p:ph type="title"/>
          </p:nvPr>
        </p:nvSpPr>
        <p:spPr/>
        <p:txBody>
          <a:bodyPr/>
          <a:lstStyle/>
          <a:p>
            <a:r>
              <a:rPr lang="en-US" dirty="0"/>
              <a:t>Database Entry</a:t>
            </a:r>
          </a:p>
        </p:txBody>
      </p:sp>
      <p:sp>
        <p:nvSpPr>
          <p:cNvPr id="3" name="Content Placeholder 2">
            <a:extLst>
              <a:ext uri="{FF2B5EF4-FFF2-40B4-BE49-F238E27FC236}">
                <a16:creationId xmlns:a16="http://schemas.microsoft.com/office/drawing/2014/main" id="{AE3864B7-A053-4400-B99F-8F63606C29B4}"/>
              </a:ext>
            </a:extLst>
          </p:cNvPr>
          <p:cNvSpPr>
            <a:spLocks noGrp="1"/>
          </p:cNvSpPr>
          <p:nvPr>
            <p:ph sz="quarter" idx="10"/>
          </p:nvPr>
        </p:nvSpPr>
        <p:spPr>
          <a:xfrm>
            <a:off x="222856" y="1371600"/>
            <a:ext cx="3510943" cy="1905000"/>
          </a:xfrm>
        </p:spPr>
        <p:txBody>
          <a:bodyPr>
            <a:normAutofit lnSpcReduction="10000"/>
          </a:bodyPr>
          <a:lstStyle/>
          <a:p>
            <a:r>
              <a:rPr lang="en-US" sz="2400" dirty="0"/>
              <a:t>Make sure the sleep related section I2 is filled out as thoroughly as possible</a:t>
            </a:r>
          </a:p>
          <a:p>
            <a:pPr marL="0" indent="0">
              <a:buNone/>
            </a:pPr>
            <a:endParaRPr lang="en-US" dirty="0"/>
          </a:p>
        </p:txBody>
      </p:sp>
      <p:pic>
        <p:nvPicPr>
          <p:cNvPr id="5" name="Content Placeholder 4">
            <a:extLst>
              <a:ext uri="{FF2B5EF4-FFF2-40B4-BE49-F238E27FC236}">
                <a16:creationId xmlns:a16="http://schemas.microsoft.com/office/drawing/2014/main" id="{726E8AB7-C7EF-4E28-BD2F-8149636640D4}"/>
              </a:ext>
            </a:extLst>
          </p:cNvPr>
          <p:cNvPicPr>
            <a:picLocks noGrp="1" noChangeAspect="1"/>
          </p:cNvPicPr>
          <p:nvPr>
            <p:ph sz="quarter" idx="11"/>
          </p:nvPr>
        </p:nvPicPr>
        <p:blipFill>
          <a:blip r:embed="rId2"/>
          <a:stretch>
            <a:fillRect/>
          </a:stretch>
        </p:blipFill>
        <p:spPr>
          <a:xfrm>
            <a:off x="3581400" y="510152"/>
            <a:ext cx="5514704" cy="1873624"/>
          </a:xfrm>
          <a:prstGeom prst="rect">
            <a:avLst/>
          </a:prstGeom>
        </p:spPr>
      </p:pic>
      <p:pic>
        <p:nvPicPr>
          <p:cNvPr id="6" name="Picture 5">
            <a:extLst>
              <a:ext uri="{FF2B5EF4-FFF2-40B4-BE49-F238E27FC236}">
                <a16:creationId xmlns:a16="http://schemas.microsoft.com/office/drawing/2014/main" id="{2F7BA6F9-AA75-474C-AF08-6415DC5DE95D}"/>
              </a:ext>
            </a:extLst>
          </p:cNvPr>
          <p:cNvPicPr>
            <a:picLocks noChangeAspect="1"/>
          </p:cNvPicPr>
          <p:nvPr/>
        </p:nvPicPr>
        <p:blipFill>
          <a:blip r:embed="rId3"/>
          <a:stretch>
            <a:fillRect/>
          </a:stretch>
        </p:blipFill>
        <p:spPr>
          <a:xfrm>
            <a:off x="527657" y="3048000"/>
            <a:ext cx="5034943" cy="3037416"/>
          </a:xfrm>
          <a:prstGeom prst="rect">
            <a:avLst/>
          </a:prstGeom>
        </p:spPr>
      </p:pic>
      <p:sp>
        <p:nvSpPr>
          <p:cNvPr id="7" name="TextBox 6">
            <a:extLst>
              <a:ext uri="{FF2B5EF4-FFF2-40B4-BE49-F238E27FC236}">
                <a16:creationId xmlns:a16="http://schemas.microsoft.com/office/drawing/2014/main" id="{9CE23005-A310-48E6-8840-339C81871D49}"/>
              </a:ext>
            </a:extLst>
          </p:cNvPr>
          <p:cNvSpPr txBox="1"/>
          <p:nvPr/>
        </p:nvSpPr>
        <p:spPr>
          <a:xfrm>
            <a:off x="5562600" y="2904565"/>
            <a:ext cx="3810000" cy="1569660"/>
          </a:xfrm>
          <a:prstGeom prst="rect">
            <a:avLst/>
          </a:prstGeom>
          <a:noFill/>
        </p:spPr>
        <p:txBody>
          <a:bodyPr wrap="square" rtlCol="0">
            <a:spAutoFit/>
          </a:bodyPr>
          <a:lstStyle/>
          <a:p>
            <a:pPr marL="342900" lvl="0" indent="-342900">
              <a:spcBef>
                <a:spcPct val="20000"/>
              </a:spcBef>
              <a:buClr>
                <a:srgbClr val="E71B1B"/>
              </a:buClr>
              <a:buFont typeface="Arial" panose="020B0604020202020204" pitchFamily="34" charset="0"/>
              <a:buChar char="•"/>
            </a:pPr>
            <a:r>
              <a:rPr lang="en-US" sz="3200" b="1" dirty="0">
                <a:solidFill>
                  <a:srgbClr val="666666"/>
                </a:solidFill>
                <a:latin typeface="Open Sans"/>
                <a:cs typeface="Open Sans"/>
              </a:rPr>
              <a:t>Data MUST match categorization</a:t>
            </a:r>
          </a:p>
        </p:txBody>
      </p:sp>
    </p:spTree>
    <p:extLst>
      <p:ext uri="{BB962C8B-B14F-4D97-AF65-F5344CB8AC3E}">
        <p14:creationId xmlns:p14="http://schemas.microsoft.com/office/powerpoint/2010/main" val="261023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738-1D43-4775-A5D8-4983AFB4FE8C}"/>
              </a:ext>
            </a:extLst>
          </p:cNvPr>
          <p:cNvSpPr>
            <a:spLocks noGrp="1"/>
          </p:cNvSpPr>
          <p:nvPr>
            <p:ph type="title"/>
          </p:nvPr>
        </p:nvSpPr>
        <p:spPr/>
        <p:txBody>
          <a:bodyPr/>
          <a:lstStyle/>
          <a:p>
            <a:r>
              <a:rPr lang="en-US" dirty="0"/>
              <a:t>Database Entry, SECTION N (SUID/SDY)</a:t>
            </a:r>
          </a:p>
        </p:txBody>
      </p:sp>
      <p:pic>
        <p:nvPicPr>
          <p:cNvPr id="5" name="Content Placeholder 4">
            <a:extLst>
              <a:ext uri="{FF2B5EF4-FFF2-40B4-BE49-F238E27FC236}">
                <a16:creationId xmlns:a16="http://schemas.microsoft.com/office/drawing/2014/main" id="{BACDE98D-2D16-48A2-96BB-D1DD19E28AE6}"/>
              </a:ext>
            </a:extLst>
          </p:cNvPr>
          <p:cNvPicPr>
            <a:picLocks noGrp="1" noChangeAspect="1"/>
          </p:cNvPicPr>
          <p:nvPr>
            <p:ph sz="quarter" idx="10"/>
          </p:nvPr>
        </p:nvPicPr>
        <p:blipFill>
          <a:blip r:embed="rId2"/>
          <a:stretch>
            <a:fillRect/>
          </a:stretch>
        </p:blipFill>
        <p:spPr>
          <a:xfrm>
            <a:off x="4572000" y="1847479"/>
            <a:ext cx="4473390" cy="3315878"/>
          </a:xfrm>
          <a:prstGeom prst="rect">
            <a:avLst/>
          </a:prstGeom>
        </p:spPr>
      </p:pic>
      <p:sp>
        <p:nvSpPr>
          <p:cNvPr id="4" name="Content Placeholder 3">
            <a:extLst>
              <a:ext uri="{FF2B5EF4-FFF2-40B4-BE49-F238E27FC236}">
                <a16:creationId xmlns:a16="http://schemas.microsoft.com/office/drawing/2014/main" id="{CF7D3859-01EE-4DA0-8452-9EC427D334E5}"/>
              </a:ext>
            </a:extLst>
          </p:cNvPr>
          <p:cNvSpPr>
            <a:spLocks noGrp="1"/>
          </p:cNvSpPr>
          <p:nvPr>
            <p:ph sz="quarter" idx="11"/>
          </p:nvPr>
        </p:nvSpPr>
        <p:spPr>
          <a:xfrm>
            <a:off x="304800" y="1600200"/>
            <a:ext cx="4038600" cy="4191000"/>
          </a:xfrm>
        </p:spPr>
        <p:txBody>
          <a:bodyPr>
            <a:normAutofit/>
          </a:bodyPr>
          <a:lstStyle/>
          <a:p>
            <a:r>
              <a:rPr lang="en-US" sz="2400" dirty="0"/>
              <a:t>Select categorization from algorithm</a:t>
            </a:r>
          </a:p>
          <a:p>
            <a:endParaRPr lang="en-US" sz="2400" dirty="0"/>
          </a:p>
          <a:p>
            <a:r>
              <a:rPr lang="en-US" sz="2400" dirty="0"/>
              <a:t>If appropriate select mechanism related to suffocation. </a:t>
            </a:r>
          </a:p>
          <a:p>
            <a:endParaRPr lang="en-US" sz="2400" dirty="0"/>
          </a:p>
          <a:p>
            <a:r>
              <a:rPr lang="en-US" sz="2400" dirty="0"/>
              <a:t>Complete entry by adding a detailed narrative in section O1</a:t>
            </a:r>
          </a:p>
        </p:txBody>
      </p:sp>
    </p:spTree>
    <p:extLst>
      <p:ext uri="{BB962C8B-B14F-4D97-AF65-F5344CB8AC3E}">
        <p14:creationId xmlns:p14="http://schemas.microsoft.com/office/powerpoint/2010/main" val="25557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78" r="19441" b="27123"/>
          <a:stretch/>
        </p:blipFill>
        <p:spPr bwMode="auto">
          <a:xfrm>
            <a:off x="3310359" y="1828800"/>
            <a:ext cx="2743200" cy="286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20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Contact Information</a:t>
            </a:r>
          </a:p>
        </p:txBody>
      </p:sp>
      <p:sp>
        <p:nvSpPr>
          <p:cNvPr id="3" name="Content Placeholder 2"/>
          <p:cNvSpPr>
            <a:spLocks noGrp="1"/>
          </p:cNvSpPr>
          <p:nvPr>
            <p:ph idx="1"/>
          </p:nvPr>
        </p:nvSpPr>
        <p:spPr>
          <a:xfrm>
            <a:off x="457200" y="1295401"/>
            <a:ext cx="8229600" cy="5257800"/>
          </a:xfrm>
        </p:spPr>
        <p:txBody>
          <a:bodyPr>
            <a:normAutofit/>
          </a:bodyPr>
          <a:lstStyle/>
          <a:p>
            <a:pPr marL="0" indent="0" algn="ctr">
              <a:buNone/>
            </a:pPr>
            <a:endParaRPr lang="en-US" sz="2800" b="1" dirty="0"/>
          </a:p>
          <a:p>
            <a:pPr marL="0" indent="0" algn="ctr">
              <a:buNone/>
            </a:pPr>
            <a:r>
              <a:rPr lang="en-US" sz="2800" b="1" dirty="0"/>
              <a:t>Chase Foster</a:t>
            </a:r>
          </a:p>
          <a:p>
            <a:pPr marL="0" indent="0" algn="ctr">
              <a:buNone/>
            </a:pPr>
            <a:r>
              <a:rPr lang="en-US" sz="2800" dirty="0"/>
              <a:t>Sudden Death in the Young Coordinator</a:t>
            </a:r>
            <a:br>
              <a:rPr lang="en-US" sz="2800" dirty="0"/>
            </a:br>
            <a:r>
              <a:rPr lang="en-US" sz="2800" dirty="0"/>
              <a:t>Phone: 615-253-2657</a:t>
            </a:r>
            <a:br>
              <a:rPr lang="en-US" sz="2800" dirty="0"/>
            </a:br>
            <a:r>
              <a:rPr lang="en-US" sz="2800" dirty="0"/>
              <a:t>Email: </a:t>
            </a:r>
            <a:r>
              <a:rPr lang="en-US" sz="2800" dirty="0">
                <a:hlinkClick r:id="rId3"/>
              </a:rPr>
              <a:t>chase.foster@tn.gov</a:t>
            </a:r>
            <a:endParaRPr lang="en-US" sz="2800" dirty="0"/>
          </a:p>
          <a:p>
            <a:pPr marL="0" indent="0" algn="ctr">
              <a:buNone/>
            </a:pPr>
            <a:endParaRPr lang="en-US" sz="2000" dirty="0"/>
          </a:p>
          <a:p>
            <a:pPr marL="0" indent="0" algn="ctr">
              <a:buNone/>
            </a:pPr>
            <a:endParaRPr lang="en-US" sz="2000" dirty="0"/>
          </a:p>
          <a:p>
            <a:pPr marL="0" indent="0">
              <a:buNone/>
            </a:pPr>
            <a:br>
              <a:rPr lang="en-US" dirty="0"/>
            </a:br>
            <a:endParaRPr lang="en-US" dirty="0"/>
          </a:p>
        </p:txBody>
      </p:sp>
    </p:spTree>
    <p:extLst>
      <p:ext uri="{BB962C8B-B14F-4D97-AF65-F5344CB8AC3E}">
        <p14:creationId xmlns:p14="http://schemas.microsoft.com/office/powerpoint/2010/main" val="251834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 for SUID Case Registry Categorization</a:t>
            </a:r>
          </a:p>
        </p:txBody>
      </p:sp>
      <p:sp>
        <p:nvSpPr>
          <p:cNvPr id="3" name="Content Placeholder 2"/>
          <p:cNvSpPr>
            <a:spLocks noGrp="1"/>
          </p:cNvSpPr>
          <p:nvPr>
            <p:ph sz="half" idx="1"/>
          </p:nvPr>
        </p:nvSpPr>
        <p:spPr>
          <a:xfrm>
            <a:off x="609600" y="1676400"/>
            <a:ext cx="8050306" cy="4953000"/>
          </a:xfrm>
        </p:spPr>
        <p:txBody>
          <a:bodyPr>
            <a:normAutofit fontScale="85000" lnSpcReduction="10000"/>
          </a:bodyPr>
          <a:lstStyle/>
          <a:p>
            <a:r>
              <a:rPr lang="en-US" dirty="0"/>
              <a:t>SUID/SDY Categorization </a:t>
            </a:r>
            <a:r>
              <a:rPr lang="en-US" b="1" dirty="0"/>
              <a:t>DOES NOT </a:t>
            </a:r>
            <a:r>
              <a:rPr lang="en-US" dirty="0"/>
              <a:t>change the COD!</a:t>
            </a:r>
          </a:p>
          <a:p>
            <a:pPr marL="0" indent="0">
              <a:buNone/>
            </a:pPr>
            <a:endParaRPr lang="en-US" dirty="0"/>
          </a:p>
          <a:p>
            <a:r>
              <a:rPr lang="en-US" b="1" dirty="0"/>
              <a:t>Always</a:t>
            </a:r>
            <a:r>
              <a:rPr lang="en-US" dirty="0"/>
              <a:t> follow the algorithm from the top to bottom</a:t>
            </a:r>
          </a:p>
          <a:p>
            <a:endParaRPr lang="en-US" dirty="0"/>
          </a:p>
          <a:p>
            <a:r>
              <a:rPr lang="en-US" dirty="0"/>
              <a:t>SUID Categorization is for a child less than 1 year of age who dies </a:t>
            </a:r>
            <a:r>
              <a:rPr lang="en-US" b="1" dirty="0"/>
              <a:t>sudden and unexpectedly</a:t>
            </a:r>
          </a:p>
          <a:p>
            <a:endParaRPr lang="en-US" dirty="0"/>
          </a:p>
          <a:p>
            <a:r>
              <a:rPr lang="en-US" dirty="0"/>
              <a:t>Typical COD on Death Certificate</a:t>
            </a:r>
          </a:p>
          <a:p>
            <a:pPr lvl="1"/>
            <a:r>
              <a:rPr lang="en-US" dirty="0"/>
              <a:t>Unknown</a:t>
            </a:r>
          </a:p>
          <a:p>
            <a:pPr lvl="1"/>
            <a:r>
              <a:rPr lang="en-US" dirty="0"/>
              <a:t>Undetermined</a:t>
            </a:r>
          </a:p>
          <a:p>
            <a:pPr lvl="1"/>
            <a:r>
              <a:rPr lang="en-US" dirty="0"/>
              <a:t>SIDS/SUID</a:t>
            </a:r>
          </a:p>
          <a:p>
            <a:pPr lvl="1"/>
            <a:r>
              <a:rPr lang="en-US" dirty="0"/>
              <a:t>Asphyxia</a:t>
            </a:r>
          </a:p>
          <a:p>
            <a:pPr marL="457200" lvl="1" indent="0">
              <a:buNone/>
            </a:pPr>
            <a:endParaRPr lang="en-US" dirty="0"/>
          </a:p>
          <a:p>
            <a:pPr lvl="1"/>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5883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SUID Case Registry</a:t>
            </a:r>
          </a:p>
        </p:txBody>
      </p:sp>
      <p:sp>
        <p:nvSpPr>
          <p:cNvPr id="3" name="Content Placeholder 2"/>
          <p:cNvSpPr>
            <a:spLocks noGrp="1"/>
          </p:cNvSpPr>
          <p:nvPr>
            <p:ph sz="half" idx="1"/>
          </p:nvPr>
        </p:nvSpPr>
        <p:spPr>
          <a:xfrm>
            <a:off x="457200" y="1268506"/>
            <a:ext cx="8202706" cy="4979894"/>
          </a:xfrm>
        </p:spPr>
        <p:txBody>
          <a:bodyPr>
            <a:normAutofit lnSpcReduction="10000"/>
          </a:bodyPr>
          <a:lstStyle/>
          <a:p>
            <a:r>
              <a:rPr lang="en-US" dirty="0"/>
              <a:t>Unintentional sleep-related asphyxia, suffocation, accidental strangulation</a:t>
            </a:r>
          </a:p>
          <a:p>
            <a:endParaRPr lang="en-US" dirty="0"/>
          </a:p>
          <a:p>
            <a:r>
              <a:rPr lang="en-US" dirty="0"/>
              <a:t>Unspecified suffocation</a:t>
            </a:r>
          </a:p>
          <a:p>
            <a:endParaRPr lang="en-US" dirty="0"/>
          </a:p>
          <a:p>
            <a:r>
              <a:rPr lang="en-US" dirty="0"/>
              <a:t>Cardiac or respiratory arrest without other well-defined causes</a:t>
            </a:r>
          </a:p>
          <a:p>
            <a:endParaRPr lang="en-US" dirty="0"/>
          </a:p>
          <a:p>
            <a:r>
              <a:rPr lang="en-US" dirty="0"/>
              <a:t>Unspecified causes with contributing unsafe sleep</a:t>
            </a:r>
          </a:p>
          <a:p>
            <a:pPr lvl="1"/>
            <a:r>
              <a:rPr lang="en-US" dirty="0"/>
              <a:t>Such as pneumonia, RSV, rhinovirus </a:t>
            </a:r>
          </a:p>
          <a:p>
            <a:pPr lvl="1"/>
            <a:endParaRPr lang="en-US" dirty="0"/>
          </a:p>
          <a:p>
            <a:pPr lvl="1"/>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021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3A95-DF29-4A28-B7E2-7A2C8403A482}"/>
              </a:ext>
            </a:extLst>
          </p:cNvPr>
          <p:cNvSpPr>
            <a:spLocks noGrp="1"/>
          </p:cNvSpPr>
          <p:nvPr>
            <p:ph type="title"/>
          </p:nvPr>
        </p:nvSpPr>
        <p:spPr>
          <a:xfrm>
            <a:off x="457200" y="304800"/>
            <a:ext cx="8229600" cy="5562604"/>
          </a:xfrm>
        </p:spPr>
        <p:txBody>
          <a:bodyPr>
            <a:normAutofit/>
          </a:bodyPr>
          <a:lstStyle/>
          <a:p>
            <a:r>
              <a:rPr lang="en-US" sz="5400" dirty="0"/>
              <a:t>How to Categorize? </a:t>
            </a:r>
          </a:p>
        </p:txBody>
      </p:sp>
    </p:spTree>
    <p:extLst>
      <p:ext uri="{BB962C8B-B14F-4D97-AF65-F5344CB8AC3E}">
        <p14:creationId xmlns:p14="http://schemas.microsoft.com/office/powerpoint/2010/main" val="29659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B932-5061-47A4-A27D-BCF2E266465F}"/>
              </a:ext>
            </a:extLst>
          </p:cNvPr>
          <p:cNvSpPr>
            <a:spLocks noGrp="1"/>
          </p:cNvSpPr>
          <p:nvPr>
            <p:ph type="title"/>
          </p:nvPr>
        </p:nvSpPr>
        <p:spPr/>
        <p:txBody>
          <a:bodyPr/>
          <a:lstStyle/>
          <a:p>
            <a:r>
              <a:rPr lang="en-US" dirty="0"/>
              <a:t>Algorithm Categorization</a:t>
            </a:r>
          </a:p>
        </p:txBody>
      </p:sp>
      <p:sp>
        <p:nvSpPr>
          <p:cNvPr id="3" name="Content Placeholder 2">
            <a:extLst>
              <a:ext uri="{FF2B5EF4-FFF2-40B4-BE49-F238E27FC236}">
                <a16:creationId xmlns:a16="http://schemas.microsoft.com/office/drawing/2014/main" id="{1BF0534A-60E4-4A41-BDE1-F86B4B100DEF}"/>
              </a:ext>
            </a:extLst>
          </p:cNvPr>
          <p:cNvSpPr>
            <a:spLocks noGrp="1"/>
          </p:cNvSpPr>
          <p:nvPr>
            <p:ph idx="1"/>
          </p:nvPr>
        </p:nvSpPr>
        <p:spPr>
          <a:xfrm>
            <a:off x="457200" y="1447801"/>
            <a:ext cx="7772400" cy="2133599"/>
          </a:xfrm>
        </p:spPr>
        <p:txBody>
          <a:bodyPr>
            <a:normAutofit/>
          </a:bodyPr>
          <a:lstStyle/>
          <a:p>
            <a:r>
              <a:rPr lang="en-US" sz="2400" dirty="0"/>
              <a:t>Was an </a:t>
            </a:r>
            <a:r>
              <a:rPr lang="en-US" sz="2400" b="1" dirty="0"/>
              <a:t>autopsy AND death investigation </a:t>
            </a:r>
            <a:r>
              <a:rPr lang="en-US" sz="2400" dirty="0"/>
              <a:t>completed?</a:t>
            </a:r>
          </a:p>
          <a:p>
            <a:pPr lvl="1"/>
            <a:r>
              <a:rPr lang="en-US" sz="2200" dirty="0"/>
              <a:t>Yes: move onto next step</a:t>
            </a:r>
          </a:p>
          <a:p>
            <a:pPr lvl="1"/>
            <a:r>
              <a:rPr lang="en-US" sz="2400" dirty="0"/>
              <a:t>No:</a:t>
            </a:r>
          </a:p>
          <a:p>
            <a:pPr lvl="2"/>
            <a:r>
              <a:rPr lang="en-US" sz="2000" u="sng" dirty="0"/>
              <a:t>Unexplained, No Autopsy or Death Investigation</a:t>
            </a:r>
          </a:p>
          <a:p>
            <a:endParaRPr lang="en-US" sz="2400" dirty="0"/>
          </a:p>
          <a:p>
            <a:endParaRPr lang="en-US" sz="2400" dirty="0"/>
          </a:p>
        </p:txBody>
      </p:sp>
      <p:pic>
        <p:nvPicPr>
          <p:cNvPr id="4" name="Picture 3">
            <a:extLst>
              <a:ext uri="{FF2B5EF4-FFF2-40B4-BE49-F238E27FC236}">
                <a16:creationId xmlns:a16="http://schemas.microsoft.com/office/drawing/2014/main" id="{FC9FC131-DED9-48F0-88FE-33ACC1E70627}"/>
              </a:ext>
            </a:extLst>
          </p:cNvPr>
          <p:cNvPicPr>
            <a:picLocks noChangeAspect="1"/>
          </p:cNvPicPr>
          <p:nvPr/>
        </p:nvPicPr>
        <p:blipFill>
          <a:blip r:embed="rId3"/>
          <a:stretch>
            <a:fillRect/>
          </a:stretch>
        </p:blipFill>
        <p:spPr>
          <a:xfrm>
            <a:off x="304800" y="3810000"/>
            <a:ext cx="4580934" cy="1752600"/>
          </a:xfrm>
          <a:prstGeom prst="rect">
            <a:avLst/>
          </a:prstGeom>
        </p:spPr>
      </p:pic>
      <p:sp>
        <p:nvSpPr>
          <p:cNvPr id="5" name="TextBox 4">
            <a:extLst>
              <a:ext uri="{FF2B5EF4-FFF2-40B4-BE49-F238E27FC236}">
                <a16:creationId xmlns:a16="http://schemas.microsoft.com/office/drawing/2014/main" id="{DC0C254F-DAD6-4E60-AEA1-DEC71CE27553}"/>
              </a:ext>
            </a:extLst>
          </p:cNvPr>
          <p:cNvSpPr txBox="1"/>
          <p:nvPr/>
        </p:nvSpPr>
        <p:spPr>
          <a:xfrm>
            <a:off x="5181600" y="4114800"/>
            <a:ext cx="4191000" cy="830997"/>
          </a:xfrm>
          <a:prstGeom prst="rect">
            <a:avLst/>
          </a:prstGeom>
          <a:noFill/>
        </p:spPr>
        <p:txBody>
          <a:bodyPr wrap="square" rtlCol="0">
            <a:spAutoFit/>
          </a:bodyPr>
          <a:lstStyle/>
          <a:p>
            <a:pPr marL="342900" lvl="0" indent="-342900">
              <a:spcBef>
                <a:spcPct val="20000"/>
              </a:spcBef>
              <a:buClr>
                <a:srgbClr val="E71B1B"/>
              </a:buClr>
              <a:buFont typeface="Arial" panose="020B0604020202020204" pitchFamily="34" charset="0"/>
              <a:buChar char="•"/>
            </a:pPr>
            <a:r>
              <a:rPr lang="en-US" sz="2400" dirty="0">
                <a:solidFill>
                  <a:srgbClr val="666666"/>
                </a:solidFill>
                <a:latin typeface="Open Sans"/>
                <a:cs typeface="Open Sans"/>
              </a:rPr>
              <a:t>SDY Categorization vs SUID Categorization</a:t>
            </a:r>
          </a:p>
        </p:txBody>
      </p:sp>
    </p:spTree>
    <p:extLst>
      <p:ext uri="{BB962C8B-B14F-4D97-AF65-F5344CB8AC3E}">
        <p14:creationId xmlns:p14="http://schemas.microsoft.com/office/powerpoint/2010/main" val="12598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2C79-AA55-47E3-BA75-19000EA8E698}"/>
              </a:ext>
            </a:extLst>
          </p:cNvPr>
          <p:cNvSpPr>
            <a:spLocks noGrp="1"/>
          </p:cNvSpPr>
          <p:nvPr>
            <p:ph type="title"/>
          </p:nvPr>
        </p:nvSpPr>
        <p:spPr/>
        <p:txBody>
          <a:bodyPr/>
          <a:lstStyle/>
          <a:p>
            <a:r>
              <a:rPr lang="en-US" dirty="0"/>
              <a:t>Categorization, Cont. </a:t>
            </a:r>
          </a:p>
        </p:txBody>
      </p:sp>
      <p:sp>
        <p:nvSpPr>
          <p:cNvPr id="3" name="Content Placeholder 2">
            <a:extLst>
              <a:ext uri="{FF2B5EF4-FFF2-40B4-BE49-F238E27FC236}">
                <a16:creationId xmlns:a16="http://schemas.microsoft.com/office/drawing/2014/main" id="{6FDFCAB5-9F1A-4864-9CE2-21008399639F}"/>
              </a:ext>
            </a:extLst>
          </p:cNvPr>
          <p:cNvSpPr>
            <a:spLocks noGrp="1"/>
          </p:cNvSpPr>
          <p:nvPr>
            <p:ph idx="1"/>
          </p:nvPr>
        </p:nvSpPr>
        <p:spPr>
          <a:xfrm>
            <a:off x="342900" y="1320805"/>
            <a:ext cx="8458200" cy="4470395"/>
          </a:xfrm>
        </p:spPr>
        <p:txBody>
          <a:bodyPr>
            <a:normAutofit/>
          </a:bodyPr>
          <a:lstStyle/>
          <a:p>
            <a:r>
              <a:rPr lang="en-US" sz="2400" dirty="0"/>
              <a:t>If an autopsy was performed, were </a:t>
            </a:r>
            <a:r>
              <a:rPr lang="en-US" sz="2400" b="1" dirty="0"/>
              <a:t>ALL</a:t>
            </a:r>
            <a:r>
              <a:rPr lang="en-US" sz="2400" dirty="0"/>
              <a:t> of the following also completed?</a:t>
            </a:r>
          </a:p>
          <a:p>
            <a:pPr lvl="1">
              <a:buFont typeface="Wingdings" panose="05000000000000000000" pitchFamily="2" charset="2"/>
              <a:buChar char="ü"/>
            </a:pPr>
            <a:r>
              <a:rPr lang="en-US" sz="2000" dirty="0"/>
              <a:t>Toxicology</a:t>
            </a:r>
          </a:p>
          <a:p>
            <a:pPr lvl="1">
              <a:buFont typeface="Wingdings" panose="05000000000000000000" pitchFamily="2" charset="2"/>
              <a:buChar char="ü"/>
            </a:pPr>
            <a:r>
              <a:rPr lang="en-US" sz="2000" dirty="0"/>
              <a:t> Imaging</a:t>
            </a:r>
          </a:p>
          <a:p>
            <a:pPr lvl="1">
              <a:buFont typeface="Wingdings" panose="05000000000000000000" pitchFamily="2" charset="2"/>
              <a:buChar char="ü"/>
            </a:pPr>
            <a:r>
              <a:rPr lang="en-US" sz="2000" dirty="0"/>
              <a:t>Pathology</a:t>
            </a:r>
          </a:p>
          <a:p>
            <a:pPr lvl="1"/>
            <a:endParaRPr lang="en-US" sz="2000" dirty="0"/>
          </a:p>
          <a:p>
            <a:r>
              <a:rPr lang="en-US" sz="2400" dirty="0"/>
              <a:t>Yes: move onto the next step. </a:t>
            </a:r>
          </a:p>
          <a:p>
            <a:r>
              <a:rPr lang="en-US" sz="2400" dirty="0"/>
              <a:t>No: </a:t>
            </a:r>
          </a:p>
          <a:p>
            <a:pPr lvl="1"/>
            <a:r>
              <a:rPr lang="en-US" sz="2000" u="sng" dirty="0"/>
              <a:t>Unexplained, Incomplete Case Information</a:t>
            </a:r>
          </a:p>
        </p:txBody>
      </p:sp>
    </p:spTree>
    <p:extLst>
      <p:ext uri="{BB962C8B-B14F-4D97-AF65-F5344CB8AC3E}">
        <p14:creationId xmlns:p14="http://schemas.microsoft.com/office/powerpoint/2010/main" val="12640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2C79-AA55-47E3-BA75-19000EA8E698}"/>
              </a:ext>
            </a:extLst>
          </p:cNvPr>
          <p:cNvSpPr>
            <a:spLocks noGrp="1"/>
          </p:cNvSpPr>
          <p:nvPr>
            <p:ph type="title"/>
          </p:nvPr>
        </p:nvSpPr>
        <p:spPr/>
        <p:txBody>
          <a:bodyPr/>
          <a:lstStyle/>
          <a:p>
            <a:r>
              <a:rPr lang="en-US" dirty="0"/>
              <a:t>Categorization, Cont. </a:t>
            </a:r>
          </a:p>
        </p:txBody>
      </p:sp>
      <p:sp>
        <p:nvSpPr>
          <p:cNvPr id="3" name="Content Placeholder 2">
            <a:extLst>
              <a:ext uri="{FF2B5EF4-FFF2-40B4-BE49-F238E27FC236}">
                <a16:creationId xmlns:a16="http://schemas.microsoft.com/office/drawing/2014/main" id="{6FDFCAB5-9F1A-4864-9CE2-21008399639F}"/>
              </a:ext>
            </a:extLst>
          </p:cNvPr>
          <p:cNvSpPr>
            <a:spLocks noGrp="1"/>
          </p:cNvSpPr>
          <p:nvPr>
            <p:ph idx="1"/>
          </p:nvPr>
        </p:nvSpPr>
        <p:spPr>
          <a:xfrm>
            <a:off x="304800" y="1447800"/>
            <a:ext cx="5334000" cy="4648200"/>
          </a:xfrm>
        </p:spPr>
        <p:txBody>
          <a:bodyPr>
            <a:normAutofit/>
          </a:bodyPr>
          <a:lstStyle/>
          <a:p>
            <a:r>
              <a:rPr lang="en-US" sz="2000" dirty="0"/>
              <a:t>Is there detailed information about the  location AND position of how the infant was placed and found?</a:t>
            </a:r>
          </a:p>
          <a:p>
            <a:pPr lvl="1"/>
            <a:r>
              <a:rPr lang="en-US" sz="1800" dirty="0"/>
              <a:t>This information needs to be consistent. If multiple people have reported different scenarios this would be a </a:t>
            </a:r>
            <a:r>
              <a:rPr lang="en-US" sz="1800" b="1" dirty="0"/>
              <a:t>true unknown</a:t>
            </a:r>
            <a:r>
              <a:rPr lang="en-US" sz="1800" dirty="0"/>
              <a:t>. </a:t>
            </a:r>
          </a:p>
          <a:p>
            <a:pPr lvl="1"/>
            <a:r>
              <a:rPr lang="en-US" sz="1800" dirty="0"/>
              <a:t>Where: couch, crib, adult bed, bassinet</a:t>
            </a:r>
          </a:p>
          <a:p>
            <a:pPr lvl="1"/>
            <a:r>
              <a:rPr lang="en-US" sz="1800" dirty="0"/>
              <a:t>Position: on back, on stomach, on side, face up, face down, face turned</a:t>
            </a:r>
          </a:p>
          <a:p>
            <a:r>
              <a:rPr lang="en-US" sz="2000" dirty="0"/>
              <a:t>Yes: move onto next step</a:t>
            </a:r>
          </a:p>
          <a:p>
            <a:r>
              <a:rPr lang="en-US" sz="2000" dirty="0"/>
              <a:t>No:</a:t>
            </a:r>
          </a:p>
          <a:p>
            <a:pPr lvl="1"/>
            <a:r>
              <a:rPr lang="en-US" sz="1800" u="sng" dirty="0"/>
              <a:t>Unexplained, Incomplete Case Information</a:t>
            </a:r>
          </a:p>
        </p:txBody>
      </p:sp>
      <p:sp>
        <p:nvSpPr>
          <p:cNvPr id="5" name="TextBox 4">
            <a:extLst>
              <a:ext uri="{FF2B5EF4-FFF2-40B4-BE49-F238E27FC236}">
                <a16:creationId xmlns:a16="http://schemas.microsoft.com/office/drawing/2014/main" id="{7078A01B-80BB-444F-B5CF-A24EA5BC8E26}"/>
              </a:ext>
            </a:extLst>
          </p:cNvPr>
          <p:cNvSpPr txBox="1"/>
          <p:nvPr/>
        </p:nvSpPr>
        <p:spPr>
          <a:xfrm>
            <a:off x="5786718" y="1648241"/>
            <a:ext cx="30480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Mother and father completed doll reenactment, and both placed infant in bassinet, face 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Hospital notes indicate mother stated they were sleeping with the infant in their bed.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Statements were later made to the MEI that the parents couldn’t remember if the infant was on found their back or stomach. </a:t>
            </a:r>
          </a:p>
        </p:txBody>
      </p:sp>
    </p:spTree>
    <p:extLst>
      <p:ext uri="{BB962C8B-B14F-4D97-AF65-F5344CB8AC3E}">
        <p14:creationId xmlns:p14="http://schemas.microsoft.com/office/powerpoint/2010/main" val="328158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2C79-AA55-47E3-BA75-19000EA8E698}"/>
              </a:ext>
            </a:extLst>
          </p:cNvPr>
          <p:cNvSpPr>
            <a:spLocks noGrp="1"/>
          </p:cNvSpPr>
          <p:nvPr>
            <p:ph type="title"/>
          </p:nvPr>
        </p:nvSpPr>
        <p:spPr/>
        <p:txBody>
          <a:bodyPr/>
          <a:lstStyle/>
          <a:p>
            <a:r>
              <a:rPr lang="en-US" dirty="0"/>
              <a:t>Categorization, Cont. </a:t>
            </a:r>
          </a:p>
        </p:txBody>
      </p:sp>
      <p:sp>
        <p:nvSpPr>
          <p:cNvPr id="3" name="Content Placeholder 2">
            <a:extLst>
              <a:ext uri="{FF2B5EF4-FFF2-40B4-BE49-F238E27FC236}">
                <a16:creationId xmlns:a16="http://schemas.microsoft.com/office/drawing/2014/main" id="{6FDFCAB5-9F1A-4864-9CE2-21008399639F}"/>
              </a:ext>
            </a:extLst>
          </p:cNvPr>
          <p:cNvSpPr>
            <a:spLocks noGrp="1"/>
          </p:cNvSpPr>
          <p:nvPr>
            <p:ph idx="1"/>
          </p:nvPr>
        </p:nvSpPr>
        <p:spPr>
          <a:xfrm>
            <a:off x="457200" y="1295395"/>
            <a:ext cx="4800600" cy="4648205"/>
          </a:xfrm>
        </p:spPr>
        <p:txBody>
          <a:bodyPr>
            <a:normAutofit fontScale="92500" lnSpcReduction="10000"/>
          </a:bodyPr>
          <a:lstStyle/>
          <a:p>
            <a:r>
              <a:rPr lang="en-US" sz="2000" dirty="0"/>
              <a:t>Was there </a:t>
            </a:r>
            <a:r>
              <a:rPr lang="en-US" sz="2000" b="1" dirty="0"/>
              <a:t>ANY</a:t>
            </a:r>
            <a:r>
              <a:rPr lang="en-US" sz="2000" dirty="0"/>
              <a:t> evidence of Unsafe Sleep Factors?</a:t>
            </a:r>
          </a:p>
          <a:p>
            <a:pPr lvl="1"/>
            <a:r>
              <a:rPr lang="en-US" sz="1800" dirty="0"/>
              <a:t>Co-sleeping: with another person or animal </a:t>
            </a:r>
          </a:p>
          <a:p>
            <a:pPr lvl="1"/>
            <a:r>
              <a:rPr lang="en-US" sz="1800" dirty="0"/>
              <a:t>Soft bedding: blankets, pillows</a:t>
            </a:r>
          </a:p>
          <a:p>
            <a:pPr lvl="1"/>
            <a:r>
              <a:rPr lang="en-US" sz="1800" dirty="0"/>
              <a:t>Stuffed animals</a:t>
            </a:r>
          </a:p>
          <a:p>
            <a:pPr lvl="1"/>
            <a:r>
              <a:rPr lang="en-US" sz="1800" b="1" dirty="0"/>
              <a:t>Placed</a:t>
            </a:r>
            <a:r>
              <a:rPr lang="en-US" sz="1800" dirty="0"/>
              <a:t> on stomach or side</a:t>
            </a:r>
          </a:p>
          <a:p>
            <a:pPr lvl="1"/>
            <a:r>
              <a:rPr lang="en-US" sz="1800" dirty="0"/>
              <a:t>Sleep positioners used (doc-a-tot, crib incliner)</a:t>
            </a:r>
          </a:p>
          <a:p>
            <a:pPr lvl="1"/>
            <a:r>
              <a:rPr lang="en-US" sz="1800" dirty="0"/>
              <a:t>Placed to sleep anywhere not a crib: swing, infant seat, car seat, adult bed </a:t>
            </a:r>
          </a:p>
          <a:p>
            <a:r>
              <a:rPr lang="en-US" sz="2200" dirty="0"/>
              <a:t>Yes: move onto next step</a:t>
            </a:r>
          </a:p>
          <a:p>
            <a:r>
              <a:rPr lang="en-US" sz="2000" dirty="0"/>
              <a:t>No: </a:t>
            </a:r>
          </a:p>
          <a:p>
            <a:pPr lvl="1"/>
            <a:r>
              <a:rPr lang="en-US" sz="1800" u="sng" dirty="0"/>
              <a:t>Unexplained, No Unsafe Sleep Factors</a:t>
            </a:r>
          </a:p>
          <a:p>
            <a:pPr lvl="2"/>
            <a:r>
              <a:rPr lang="en-US" sz="1600" dirty="0"/>
              <a:t>This category also includes infants who were witnessed going unresponsive. </a:t>
            </a:r>
          </a:p>
        </p:txBody>
      </p:sp>
      <p:pic>
        <p:nvPicPr>
          <p:cNvPr id="4" name="Picture 3">
            <a:extLst>
              <a:ext uri="{FF2B5EF4-FFF2-40B4-BE49-F238E27FC236}">
                <a16:creationId xmlns:a16="http://schemas.microsoft.com/office/drawing/2014/main" id="{67D8452F-5D2D-4FF6-B596-56BF3CF97922}"/>
              </a:ext>
            </a:extLst>
          </p:cNvPr>
          <p:cNvPicPr>
            <a:picLocks noChangeAspect="1"/>
          </p:cNvPicPr>
          <p:nvPr/>
        </p:nvPicPr>
        <p:blipFill>
          <a:blip r:embed="rId3"/>
          <a:stretch>
            <a:fillRect/>
          </a:stretch>
        </p:blipFill>
        <p:spPr>
          <a:xfrm>
            <a:off x="5293659" y="1283035"/>
            <a:ext cx="3645297" cy="3060365"/>
          </a:xfrm>
          <a:prstGeom prst="rect">
            <a:avLst/>
          </a:prstGeom>
        </p:spPr>
      </p:pic>
    </p:spTree>
    <p:extLst>
      <p:ext uri="{BB962C8B-B14F-4D97-AF65-F5344CB8AC3E}">
        <p14:creationId xmlns:p14="http://schemas.microsoft.com/office/powerpoint/2010/main" val="398891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18720</TotalTime>
  <Words>1495</Words>
  <Application>Microsoft Office PowerPoint</Application>
  <PresentationFormat>On-screen Show (4:3)</PresentationFormat>
  <Paragraphs>253</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Open Sans</vt:lpstr>
      <vt:lpstr>Open Sans Light</vt:lpstr>
      <vt:lpstr>PermianSlabSerifTypeface</vt:lpstr>
      <vt:lpstr>Wingdings</vt:lpstr>
      <vt:lpstr>PowerPoint A</vt:lpstr>
      <vt:lpstr>SUID Categorization </vt:lpstr>
      <vt:lpstr>Overview</vt:lpstr>
      <vt:lpstr>Reminders for SUID Case Registry Categorization</vt:lpstr>
      <vt:lpstr>Criteria for SUID Case Registry</vt:lpstr>
      <vt:lpstr>How to Categorize? </vt:lpstr>
      <vt:lpstr>Algorithm Categorization</vt:lpstr>
      <vt:lpstr>Categorization, Cont. </vt:lpstr>
      <vt:lpstr>Categorization, Cont. </vt:lpstr>
      <vt:lpstr>Categorization, Cont. </vt:lpstr>
      <vt:lpstr>Categorization, Cont. </vt:lpstr>
      <vt:lpstr>Categorization, Cont.</vt:lpstr>
      <vt:lpstr>Categorization, Cont. </vt:lpstr>
      <vt:lpstr>Last step: Mechanism Selection</vt:lpstr>
      <vt:lpstr>Mechanism Selection</vt:lpstr>
      <vt:lpstr>Mechanism Selection</vt:lpstr>
      <vt:lpstr>Case 1</vt:lpstr>
      <vt:lpstr>Case 2</vt:lpstr>
      <vt:lpstr>Case 2: Unexplained, Possible Suffocation with Unsafe Sleep Factors </vt:lpstr>
      <vt:lpstr>Case 3</vt:lpstr>
      <vt:lpstr>Database Entry</vt:lpstr>
      <vt:lpstr>Database Entry</vt:lpstr>
      <vt:lpstr>Database Entry, SECTION N (SUID/SDY)</vt:lpstr>
      <vt:lpstr>Questions?</vt:lpstr>
      <vt:lpstr>Contact Information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Chase Foster</cp:lastModifiedBy>
  <cp:revision>387</cp:revision>
  <cp:lastPrinted>2020-01-27T21:36:24Z</cp:lastPrinted>
  <dcterms:created xsi:type="dcterms:W3CDTF">2015-04-17T19:06:08Z</dcterms:created>
  <dcterms:modified xsi:type="dcterms:W3CDTF">2021-05-07T20:00:45Z</dcterms:modified>
</cp:coreProperties>
</file>