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7" r:id="rId2"/>
    <p:sldId id="265" r:id="rId3"/>
    <p:sldId id="258" r:id="rId4"/>
    <p:sldId id="261" r:id="rId5"/>
    <p:sldId id="262" r:id="rId6"/>
    <p:sldId id="269" r:id="rId7"/>
    <p:sldId id="268" r:id="rId8"/>
    <p:sldId id="271" r:id="rId9"/>
    <p:sldId id="263" r:id="rId10"/>
    <p:sldId id="264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65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71B784-28E1-44E9-8341-F7727F33A9F6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359F5-5B36-41C3-85ED-021D8FDC69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43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8B79F1-B7B6-4FD2-9263-BB9B47A67C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813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0ECE-5275-4CCA-A8FB-112B003E3D0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AC40-346C-4C1E-8762-AB6C67F6F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88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0ECE-5275-4CCA-A8FB-112B003E3D0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AC40-346C-4C1E-8762-AB6C67F6F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09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0ECE-5275-4CCA-A8FB-112B003E3D0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AC40-346C-4C1E-8762-AB6C67F6F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690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uble-Column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77801"/>
            <a:ext cx="9144000" cy="812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77803"/>
            <a:ext cx="8839200" cy="825500"/>
          </a:xfrm>
        </p:spPr>
        <p:txBody>
          <a:bodyPr>
            <a:noAutofit/>
          </a:bodyPr>
          <a:lstStyle>
            <a:lvl1pPr algn="l">
              <a:defRPr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F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F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F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F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4958462"/>
          </a:xfrm>
        </p:spPr>
        <p:txBody>
          <a:bodyPr>
            <a:normAutofit/>
          </a:bodyPr>
          <a:lstStyle>
            <a:lvl1pPr>
              <a:buClr>
                <a:srgbClr val="FF0000"/>
              </a:buClr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buClr>
                <a:srgbClr val="FF0000"/>
              </a:buClr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buClr>
                <a:srgbClr val="FF0000"/>
              </a:buClr>
              <a:defRPr sz="1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buClr>
                <a:srgbClr val="FF0000"/>
              </a:buCl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6152266"/>
            <a:ext cx="9144000" cy="70573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75400"/>
            <a:ext cx="2895600" cy="365125"/>
          </a:xfr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375400"/>
            <a:ext cx="2133600" cy="365125"/>
          </a:xfrm>
          <a:prstGeom prst="rect">
            <a:avLst/>
          </a:prstGeom>
        </p:spPr>
        <p:txBody>
          <a:bodyPr anchor="b"/>
          <a:lstStyle>
            <a:lvl1pPr>
              <a:defRPr sz="10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5C76A076-0EB6-4ACF-BC93-AE169B35ECF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" y="6152266"/>
            <a:ext cx="13411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666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3886200"/>
            <a:ext cx="9144000" cy="2514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038603"/>
            <a:ext cx="8839200" cy="1422399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152400" y="5461001"/>
            <a:ext cx="8839200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ermianSlabSerifTypeface" pitchFamily="50" charset="0"/>
              </a:defRPr>
            </a:lvl1pPr>
          </a:lstStyle>
          <a:p>
            <a:pPr lvl="0"/>
            <a:r>
              <a:rPr lang="en-US" dirty="0"/>
              <a:t>Sub-Title</a:t>
            </a:r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400800"/>
            <a:ext cx="9144000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100" baseline="0">
                <a:solidFill>
                  <a:schemeClr val="accent5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en-US" dirty="0"/>
              <a:t>Name, Position | Date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143000"/>
            <a:ext cx="5029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9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0ECE-5275-4CCA-A8FB-112B003E3D0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AC40-346C-4C1E-8762-AB6C67F6F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54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0ECE-5275-4CCA-A8FB-112B003E3D0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AC40-346C-4C1E-8762-AB6C67F6F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0ECE-5275-4CCA-A8FB-112B003E3D0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AC40-346C-4C1E-8762-AB6C67F6F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7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0ECE-5275-4CCA-A8FB-112B003E3D0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AC40-346C-4C1E-8762-AB6C67F6F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3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0ECE-5275-4CCA-A8FB-112B003E3D0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AC40-346C-4C1E-8762-AB6C67F6F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51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0ECE-5275-4CCA-A8FB-112B003E3D0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AC40-346C-4C1E-8762-AB6C67F6F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55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0ECE-5275-4CCA-A8FB-112B003E3D0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AC40-346C-4C1E-8762-AB6C67F6F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795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D0ECE-5275-4CCA-A8FB-112B003E3D0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AC40-346C-4C1E-8762-AB6C67F6F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5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9D0ECE-5275-4CCA-A8FB-112B003E3D0A}" type="datetimeFigureOut">
              <a:rPr lang="en-US" smtClean="0"/>
              <a:t>6/5/2020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FAC40-346C-4C1E-8762-AB6C67F6FD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23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rachel.heitmann@tn.gov" TargetMode="External"/><Relationship Id="rId2" Type="http://schemas.openxmlformats.org/officeDocument/2006/relationships/hyperlink" Target="mailto:april.kincaid@tn.gov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Safe Sleep Initiatives </a:t>
            </a:r>
            <a:br>
              <a:rPr lang="en-US" b="0" dirty="0"/>
            </a:br>
            <a:r>
              <a:rPr lang="en-US" b="0" dirty="0"/>
              <a:t>May 28 , 2020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solidFill>
            <a:schemeClr val="bg1"/>
          </a:solidFill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9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686800" cy="49584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Type in the chat box:</a:t>
            </a:r>
          </a:p>
          <a:p>
            <a:r>
              <a:rPr lang="en-US" dirty="0"/>
              <a:t>What are some ways you can support the activities was have described? </a:t>
            </a:r>
          </a:p>
          <a:p>
            <a:r>
              <a:rPr lang="en-US" dirty="0"/>
              <a:t>What community partners are you already working with to provide safe sleep education?</a:t>
            </a:r>
          </a:p>
          <a:p>
            <a:r>
              <a:rPr lang="en-US" dirty="0"/>
              <a:t>What additional unique partners can you collaborate with for infant safe sleep?</a:t>
            </a:r>
          </a:p>
          <a:p>
            <a:r>
              <a:rPr lang="en-US" dirty="0"/>
              <a:t>How is COVID impacting your safe sleep work?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150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763000" cy="49584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If you are interested in any of our safe sleep materials or building partnerships please contact: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April Kincaid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april.kincaid@tn.gov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Rachel Heitmann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rachel.heitmann@tn.gov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275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Sleep Diaper Bag Project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0800000">
            <a:off x="228600" y="2895600"/>
            <a:ext cx="4189615" cy="314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Grp="1" noChangeAspect="1" noChangeArrowheads="1"/>
          </p:cNvPicPr>
          <p:nvPr>
            <p:ph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24400" y="2895600"/>
            <a:ext cx="4189615" cy="3142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225490" y="1193284"/>
            <a:ext cx="8763000" cy="1930399"/>
          </a:xfrm>
          <a:prstGeom prst="rect">
            <a:avLst/>
          </a:prstGeom>
        </p:spPr>
        <p:txBody>
          <a:bodyPr vert="horz" lIns="91440" tIns="45720" rIns="91440" bIns="45720" numCol="2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F00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Diaper Bag</a:t>
            </a:r>
          </a:p>
          <a:p>
            <a:r>
              <a:rPr lang="en-US"/>
              <a:t>2-sided Door Hanger</a:t>
            </a:r>
          </a:p>
          <a:p>
            <a:r>
              <a:rPr lang="en-US"/>
              <a:t>Sleep Baby Safe and Snug Book</a:t>
            </a:r>
          </a:p>
          <a:p>
            <a:r>
              <a:rPr lang="en-US"/>
              <a:t>Calm Baby Gently Book</a:t>
            </a:r>
          </a:p>
          <a:p>
            <a:r>
              <a:rPr lang="en-US"/>
              <a:t>Infant Sleep Sack</a:t>
            </a:r>
          </a:p>
          <a:p>
            <a:r>
              <a:rPr lang="en-US"/>
              <a:t>Infant Onesie</a:t>
            </a:r>
          </a:p>
          <a:p>
            <a:r>
              <a:rPr lang="en-US"/>
              <a:t>Infant Nightlight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64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 Sleep Diaper Bag Data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EBHV</a:t>
            </a:r>
          </a:p>
          <a:p>
            <a:r>
              <a:rPr lang="en-US" dirty="0"/>
              <a:t>677 Bags distributed</a:t>
            </a:r>
          </a:p>
          <a:p>
            <a:r>
              <a:rPr lang="en-US" dirty="0"/>
              <a:t>219 (33%) state an item in the bag contributed to behavior change</a:t>
            </a:r>
          </a:p>
          <a:p>
            <a:pPr lvl="1"/>
            <a:r>
              <a:rPr lang="en-US" dirty="0"/>
              <a:t>Sleep Sacks (51%)</a:t>
            </a:r>
          </a:p>
          <a:p>
            <a:pPr lvl="1"/>
            <a:r>
              <a:rPr lang="en-US" dirty="0"/>
              <a:t>Door Hangers (40%)</a:t>
            </a:r>
          </a:p>
          <a:p>
            <a:pPr lvl="1"/>
            <a:r>
              <a:rPr lang="en-US" dirty="0"/>
              <a:t>Safe and Snug Book (31%)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3"/>
          </p:nvPr>
        </p:nvSpPr>
        <p:spPr>
          <a:xfrm>
            <a:off x="4724400" y="1193804"/>
            <a:ext cx="4191000" cy="5359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CHANT</a:t>
            </a:r>
          </a:p>
          <a:p>
            <a:r>
              <a:rPr lang="en-US" dirty="0"/>
              <a:t>244 Bags distributed</a:t>
            </a:r>
          </a:p>
          <a:p>
            <a:r>
              <a:rPr lang="en-US" dirty="0"/>
              <a:t>135 (59%) state an item in the bag contributed to behavior change</a:t>
            </a:r>
          </a:p>
          <a:p>
            <a:pPr lvl="1"/>
            <a:r>
              <a:rPr lang="en-US" dirty="0"/>
              <a:t>Sleep Sacks (56%)</a:t>
            </a:r>
          </a:p>
          <a:p>
            <a:pPr lvl="1"/>
            <a:r>
              <a:rPr lang="en-US" dirty="0"/>
              <a:t>Safe and Snug Book (46%)</a:t>
            </a:r>
          </a:p>
          <a:p>
            <a:pPr lvl="1"/>
            <a:r>
              <a:rPr lang="en-US" dirty="0"/>
              <a:t>Door Hangers (39%)</a:t>
            </a:r>
          </a:p>
          <a:p>
            <a:r>
              <a:rPr lang="en-US" dirty="0"/>
              <a:t>Biggest change:</a:t>
            </a:r>
          </a:p>
          <a:p>
            <a:pPr lvl="1"/>
            <a:r>
              <a:rPr lang="en-US" dirty="0"/>
              <a:t>Baby only sleeps in crib, bassinet, or pack and play (67%)</a:t>
            </a:r>
          </a:p>
          <a:p>
            <a:pPr lvl="1"/>
            <a:r>
              <a:rPr lang="en-US" dirty="0"/>
              <a:t>Baby now always sleeps alone (65%)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58000" y="6324600"/>
            <a:ext cx="2133600" cy="365125"/>
          </a:xfrm>
        </p:spPr>
        <p:txBody>
          <a:bodyPr/>
          <a:lstStyle/>
          <a:p>
            <a:fld id="{5C76A076-0EB6-4ACF-BC93-AE169B35ECF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050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for Babies-Birthing Facility Award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196582"/>
            <a:ext cx="7162800" cy="4958462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/>
              <a:t>B</a:t>
            </a:r>
            <a:r>
              <a:rPr lang="en-US" sz="3200" dirty="0"/>
              <a:t>reastfeeding</a:t>
            </a:r>
          </a:p>
          <a:p>
            <a:r>
              <a:rPr lang="en-US" sz="3200" b="1" dirty="0"/>
              <a:t>E</a:t>
            </a:r>
            <a:r>
              <a:rPr lang="en-US" sz="3200" dirty="0"/>
              <a:t>arly Elective Delivery</a:t>
            </a:r>
          </a:p>
          <a:p>
            <a:r>
              <a:rPr lang="en-US" sz="3200" b="1" dirty="0"/>
              <a:t>S</a:t>
            </a:r>
            <a:r>
              <a:rPr lang="en-US" sz="3200" dirty="0"/>
              <a:t>afe sleep</a:t>
            </a:r>
          </a:p>
          <a:p>
            <a:r>
              <a:rPr lang="en-US" sz="3200" dirty="0"/>
              <a:t>for </a:t>
            </a:r>
            <a:r>
              <a:rPr lang="en-US" sz="3200" b="1" dirty="0"/>
              <a:t>T</a:t>
            </a:r>
            <a:r>
              <a:rPr lang="en-US" sz="3200" dirty="0"/>
              <a:t>ennessee Babies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/>
              <a:t>18 Facilities Awarded in 2019</a:t>
            </a:r>
          </a:p>
          <a:p>
            <a:endParaRPr lang="en-US" sz="3200" dirty="0"/>
          </a:p>
          <a:p>
            <a:pPr marL="0" indent="0">
              <a:buNone/>
            </a:pPr>
            <a:r>
              <a:rPr lang="en-US" sz="3200" dirty="0"/>
              <a:t>Continuing award for 2020! </a:t>
            </a:r>
          </a:p>
          <a:p>
            <a:pPr marL="0" indent="0">
              <a:buNone/>
            </a:pPr>
            <a:r>
              <a:rPr lang="en-US" sz="3200" dirty="0"/>
              <a:t>New TIPQC hospital safe sleep initiative includes crib audits and modeling safe sleep behavior in hospitals</a:t>
            </a:r>
          </a:p>
          <a:p>
            <a:pPr marL="0" indent="0">
              <a:buNone/>
            </a:pPr>
            <a:endParaRPr lang="en-US" sz="3200" dirty="0"/>
          </a:p>
        </p:txBody>
      </p:sp>
      <p:pic>
        <p:nvPicPr>
          <p:cNvPr id="5" name="Picture 2" descr="Wooden Blocks w baby 4x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2119684" cy="523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81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DOSE- First Responders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491" y="2952750"/>
            <a:ext cx="4400550" cy="330041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362" y="1094601"/>
            <a:ext cx="88508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Educates maintenance staff and first responders to recognize an unsafe sleep environment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Provides resources to residents and assists in obtaining a safe sleep environment</a:t>
            </a:r>
          </a:p>
        </p:txBody>
      </p:sp>
    </p:spTree>
    <p:extLst>
      <p:ext uri="{BB962C8B-B14F-4D97-AF65-F5344CB8AC3E}">
        <p14:creationId xmlns:p14="http://schemas.microsoft.com/office/powerpoint/2010/main" val="2732110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DOSE Locations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52400" y="1676400"/>
            <a:ext cx="8885104" cy="2971800"/>
            <a:chOff x="0" y="1500648"/>
            <a:chExt cx="8885104" cy="2971800"/>
          </a:xfrm>
        </p:grpSpPr>
        <p:pic>
          <p:nvPicPr>
            <p:cNvPr id="5" name="Picture 7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500648"/>
              <a:ext cx="8885104" cy="2971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5-Point Star 5"/>
            <p:cNvSpPr/>
            <p:nvPr/>
          </p:nvSpPr>
          <p:spPr>
            <a:xfrm>
              <a:off x="6172200" y="2819400"/>
              <a:ext cx="152400" cy="167148"/>
            </a:xfrm>
            <a:prstGeom prst="star5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5-Point Star 6"/>
            <p:cNvSpPr/>
            <p:nvPr/>
          </p:nvSpPr>
          <p:spPr>
            <a:xfrm>
              <a:off x="8001000" y="1905000"/>
              <a:ext cx="152400" cy="167148"/>
            </a:xfrm>
            <a:prstGeom prst="star5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7828935" y="2209800"/>
              <a:ext cx="152400" cy="167148"/>
            </a:xfrm>
            <a:prstGeom prst="star5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5-Point Star 8"/>
            <p:cNvSpPr/>
            <p:nvPr/>
          </p:nvSpPr>
          <p:spPr>
            <a:xfrm>
              <a:off x="2113935" y="2320413"/>
              <a:ext cx="152400" cy="167148"/>
            </a:xfrm>
            <a:prstGeom prst="star5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6403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Housing authorities and safe sleep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462424" cy="2692396"/>
          </a:xfrm>
        </p:spPr>
        <p:txBody>
          <a:bodyPr/>
          <a:lstStyle/>
          <a:p>
            <a:r>
              <a:rPr lang="en-US" dirty="0"/>
              <a:t>Train maintenance staff and office staff on infant safe sleep</a:t>
            </a:r>
          </a:p>
          <a:p>
            <a:r>
              <a:rPr lang="en-US" dirty="0"/>
              <a:t>Provide education and resources to families with infants</a:t>
            </a:r>
          </a:p>
          <a:p>
            <a:r>
              <a:rPr lang="en-US" dirty="0"/>
              <a:t>Provide a portable crib either directly through the housing authority or local health department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04800" y="3544887"/>
            <a:ext cx="8538624" cy="2855913"/>
            <a:chOff x="304800" y="1652193"/>
            <a:chExt cx="8538624" cy="2855913"/>
          </a:xfrm>
        </p:grpSpPr>
        <p:pic>
          <p:nvPicPr>
            <p:cNvPr id="6" name="Picture 7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1652193"/>
              <a:ext cx="8538624" cy="2855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AutoShape 57"/>
            <p:cNvSpPr>
              <a:spLocks noChangeArrowheads="1"/>
            </p:cNvSpPr>
            <p:nvPr/>
          </p:nvSpPr>
          <p:spPr bwMode="auto">
            <a:xfrm>
              <a:off x="6905397" y="2984902"/>
              <a:ext cx="152400" cy="180974"/>
            </a:xfrm>
            <a:prstGeom prst="star5">
              <a:avLst/>
            </a:prstGeom>
            <a:solidFill>
              <a:srgbClr val="FFC000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AutoShape 57"/>
            <p:cNvSpPr>
              <a:spLocks noChangeArrowheads="1"/>
            </p:cNvSpPr>
            <p:nvPr/>
          </p:nvSpPr>
          <p:spPr bwMode="auto">
            <a:xfrm>
              <a:off x="3219450" y="2594374"/>
              <a:ext cx="152400" cy="180974"/>
            </a:xfrm>
            <a:prstGeom prst="star5">
              <a:avLst/>
            </a:prstGeom>
            <a:solidFill>
              <a:srgbClr val="FFC000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AutoShape 57"/>
            <p:cNvSpPr>
              <a:spLocks noChangeArrowheads="1"/>
            </p:cNvSpPr>
            <p:nvPr/>
          </p:nvSpPr>
          <p:spPr bwMode="auto">
            <a:xfrm>
              <a:off x="1961922" y="2399112"/>
              <a:ext cx="152400" cy="180974"/>
            </a:xfrm>
            <a:prstGeom prst="star5">
              <a:avLst/>
            </a:prstGeom>
            <a:solidFill>
              <a:srgbClr val="FFC000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AutoShape 57"/>
            <p:cNvSpPr>
              <a:spLocks noChangeArrowheads="1"/>
            </p:cNvSpPr>
            <p:nvPr/>
          </p:nvSpPr>
          <p:spPr bwMode="auto">
            <a:xfrm>
              <a:off x="7295922" y="2803928"/>
              <a:ext cx="152400" cy="180974"/>
            </a:xfrm>
            <a:prstGeom prst="star5">
              <a:avLst/>
            </a:prstGeom>
            <a:solidFill>
              <a:srgbClr val="FFC000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EEECE1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194100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WIC Educational Module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686800" cy="49584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Safe Sleep and Breastfeeding</a:t>
            </a:r>
          </a:p>
          <a:p>
            <a:pPr lvl="0">
              <a:buClr>
                <a:srgbClr val="E71B1B"/>
              </a:buClr>
            </a:pPr>
            <a:r>
              <a:rPr lang="en-US" dirty="0">
                <a:latin typeface="Open Sans"/>
                <a:cs typeface="Open Sans"/>
              </a:rPr>
              <a:t>Utilizes the stages of change to assess and provide appropriate education to the learner</a:t>
            </a:r>
          </a:p>
          <a:p>
            <a:pPr lvl="0">
              <a:buClr>
                <a:srgbClr val="E71B1B"/>
              </a:buClr>
            </a:pPr>
            <a:r>
              <a:rPr lang="en-US" dirty="0">
                <a:latin typeface="Open Sans"/>
                <a:cs typeface="Open Sans"/>
              </a:rPr>
              <a:t>Combines messages of safe sleep and the importance of breastfeeding, and how a parent can do both</a:t>
            </a:r>
          </a:p>
          <a:p>
            <a:pPr marL="0" lvl="0" indent="0">
              <a:buClr>
                <a:srgbClr val="E71B1B"/>
              </a:buClr>
              <a:buNone/>
            </a:pPr>
            <a:r>
              <a:rPr lang="en-US" b="1" dirty="0">
                <a:solidFill>
                  <a:srgbClr val="1B365D"/>
                </a:solidFill>
                <a:latin typeface="Open Sans"/>
                <a:cs typeface="Open Sans"/>
              </a:rPr>
              <a:t>Available at WIC online nutrition education at www.wichealth.org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242415"/>
            <a:ext cx="2908300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8826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 on Aging and Disability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93804"/>
            <a:ext cx="8534400" cy="4958462"/>
          </a:xfrm>
        </p:spPr>
        <p:txBody>
          <a:bodyPr/>
          <a:lstStyle/>
          <a:p>
            <a:r>
              <a:rPr lang="en-US" dirty="0"/>
              <a:t>Piloting in Shelby County </a:t>
            </a:r>
          </a:p>
          <a:p>
            <a:r>
              <a:rPr lang="en-US" dirty="0"/>
              <a:t>Providing education to second generation caregivers on safe sleep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4883426" cy="340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9628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10323</TotalTime>
  <Words>406</Words>
  <Application>Microsoft Office PowerPoint</Application>
  <PresentationFormat>On-screen Show (4:3)</PresentationFormat>
  <Paragraphs>67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Open Sans</vt:lpstr>
      <vt:lpstr>PermianSlabSerifTypeface</vt:lpstr>
      <vt:lpstr>Office Theme</vt:lpstr>
      <vt:lpstr>Safe Sleep Initiatives  May 28 , 2020</vt:lpstr>
      <vt:lpstr>Safe Sleep Diaper Bag Project</vt:lpstr>
      <vt:lpstr>Safe Sleep Diaper Bag Data</vt:lpstr>
      <vt:lpstr>BEST for Babies-Birthing Facility Award</vt:lpstr>
      <vt:lpstr>DOSE- First Responders</vt:lpstr>
      <vt:lpstr>DOSE Locations</vt:lpstr>
      <vt:lpstr>Housing authorities and safe sleep</vt:lpstr>
      <vt:lpstr>WIC Educational Module</vt:lpstr>
      <vt:lpstr>Area on Aging and Disability</vt:lpstr>
      <vt:lpstr>Questions</vt:lpstr>
      <vt:lpstr>Thank you</vt:lpstr>
    </vt:vector>
  </TitlesOfParts>
  <Company>State of Tennessee Dept. of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April Kincaid</dc:creator>
  <cp:lastModifiedBy>Cindy Chafin</cp:lastModifiedBy>
  <cp:revision>30</cp:revision>
  <dcterms:created xsi:type="dcterms:W3CDTF">2020-05-13T17:32:50Z</dcterms:created>
  <dcterms:modified xsi:type="dcterms:W3CDTF">2020-06-05T19:45:01Z</dcterms:modified>
</cp:coreProperties>
</file>