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10"/>
  </p:notesMasterIdLst>
  <p:handoutMasterIdLst>
    <p:handoutMasterId r:id="rId111"/>
  </p:handoutMasterIdLst>
  <p:sldIdLst>
    <p:sldId id="669" r:id="rId4"/>
    <p:sldId id="582" r:id="rId5"/>
    <p:sldId id="583" r:id="rId6"/>
    <p:sldId id="584" r:id="rId7"/>
    <p:sldId id="585" r:id="rId8"/>
    <p:sldId id="676" r:id="rId9"/>
    <p:sldId id="589" r:id="rId10"/>
    <p:sldId id="590" r:id="rId11"/>
    <p:sldId id="592" r:id="rId12"/>
    <p:sldId id="593" r:id="rId13"/>
    <p:sldId id="594" r:id="rId14"/>
    <p:sldId id="595" r:id="rId15"/>
    <p:sldId id="596" r:id="rId16"/>
    <p:sldId id="597" r:id="rId17"/>
    <p:sldId id="598" r:id="rId18"/>
    <p:sldId id="599" r:id="rId19"/>
    <p:sldId id="600" r:id="rId20"/>
    <p:sldId id="601" r:id="rId21"/>
    <p:sldId id="602" r:id="rId22"/>
    <p:sldId id="603" r:id="rId23"/>
    <p:sldId id="604" r:id="rId24"/>
    <p:sldId id="605" r:id="rId25"/>
    <p:sldId id="606" r:id="rId26"/>
    <p:sldId id="607" r:id="rId27"/>
    <p:sldId id="608" r:id="rId28"/>
    <p:sldId id="609" r:id="rId29"/>
    <p:sldId id="610" r:id="rId30"/>
    <p:sldId id="611" r:id="rId31"/>
    <p:sldId id="612" r:id="rId32"/>
    <p:sldId id="330" r:id="rId33"/>
    <p:sldId id="328" r:id="rId34"/>
    <p:sldId id="329" r:id="rId35"/>
    <p:sldId id="305" r:id="rId36"/>
    <p:sldId id="257" r:id="rId37"/>
    <p:sldId id="327" r:id="rId38"/>
    <p:sldId id="617" r:id="rId39"/>
    <p:sldId id="618" r:id="rId40"/>
    <p:sldId id="619" r:id="rId41"/>
    <p:sldId id="620" r:id="rId42"/>
    <p:sldId id="677" r:id="rId43"/>
    <p:sldId id="621" r:id="rId44"/>
    <p:sldId id="309" r:id="rId45"/>
    <p:sldId id="622" r:id="rId46"/>
    <p:sldId id="623" r:id="rId47"/>
    <p:sldId id="624" r:id="rId48"/>
    <p:sldId id="625" r:id="rId49"/>
    <p:sldId id="626" r:id="rId50"/>
    <p:sldId id="627" r:id="rId51"/>
    <p:sldId id="628" r:id="rId52"/>
    <p:sldId id="629" r:id="rId53"/>
    <p:sldId id="630" r:id="rId54"/>
    <p:sldId id="631" r:id="rId55"/>
    <p:sldId id="632" r:id="rId56"/>
    <p:sldId id="633" r:id="rId57"/>
    <p:sldId id="678" r:id="rId58"/>
    <p:sldId id="634" r:id="rId59"/>
    <p:sldId id="635" r:id="rId60"/>
    <p:sldId id="636" r:id="rId61"/>
    <p:sldId id="311" r:id="rId62"/>
    <p:sldId id="637" r:id="rId63"/>
    <p:sldId id="638" r:id="rId64"/>
    <p:sldId id="639" r:id="rId65"/>
    <p:sldId id="640" r:id="rId66"/>
    <p:sldId id="641" r:id="rId67"/>
    <p:sldId id="642" r:id="rId68"/>
    <p:sldId id="679" r:id="rId69"/>
    <p:sldId id="643" r:id="rId70"/>
    <p:sldId id="315" r:id="rId71"/>
    <p:sldId id="644" r:id="rId72"/>
    <p:sldId id="645" r:id="rId73"/>
    <p:sldId id="680" r:id="rId74"/>
    <p:sldId id="646" r:id="rId75"/>
    <p:sldId id="318" r:id="rId76"/>
    <p:sldId id="647" r:id="rId77"/>
    <p:sldId id="648" r:id="rId78"/>
    <p:sldId id="649" r:id="rId79"/>
    <p:sldId id="650" r:id="rId80"/>
    <p:sldId id="651" r:id="rId81"/>
    <p:sldId id="652" r:id="rId82"/>
    <p:sldId id="653" r:id="rId83"/>
    <p:sldId id="654" r:id="rId84"/>
    <p:sldId id="655" r:id="rId85"/>
    <p:sldId id="656" r:id="rId86"/>
    <p:sldId id="657" r:id="rId87"/>
    <p:sldId id="658" r:id="rId88"/>
    <p:sldId id="681" r:id="rId89"/>
    <p:sldId id="659" r:id="rId90"/>
    <p:sldId id="378" r:id="rId91"/>
    <p:sldId id="379" r:id="rId92"/>
    <p:sldId id="321" r:id="rId93"/>
    <p:sldId id="660" r:id="rId94"/>
    <p:sldId id="661" r:id="rId95"/>
    <p:sldId id="662" r:id="rId96"/>
    <p:sldId id="663" r:id="rId97"/>
    <p:sldId id="664" r:id="rId98"/>
    <p:sldId id="665" r:id="rId99"/>
    <p:sldId id="667" r:id="rId100"/>
    <p:sldId id="682" r:id="rId101"/>
    <p:sldId id="666" r:id="rId102"/>
    <p:sldId id="671" r:id="rId103"/>
    <p:sldId id="672" r:id="rId104"/>
    <p:sldId id="673" r:id="rId105"/>
    <p:sldId id="674" r:id="rId106"/>
    <p:sldId id="683" r:id="rId107"/>
    <p:sldId id="675" r:id="rId108"/>
    <p:sldId id="670" r:id="rId10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ck, Alexa (CDC/DDNID/NCCDPHP/DRH) (CTR)" initials="EA((" lastIdx="3" clrIdx="0">
    <p:extLst>
      <p:ext uri="{19B8F6BF-5375-455C-9EA6-DF929625EA0E}">
        <p15:presenceInfo xmlns:p15="http://schemas.microsoft.com/office/powerpoint/2012/main" userId="S::XWP5@cdc.gov::86fa1e4e-841d-4f9d-8086-10db39b679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342C"/>
    <a:srgbClr val="3E77AB"/>
    <a:srgbClr val="FFFFFF"/>
    <a:srgbClr val="3C335B"/>
    <a:srgbClr val="9E93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206" autoAdjust="0"/>
  </p:normalViewPr>
  <p:slideViewPr>
    <p:cSldViewPr snapToGrid="0">
      <p:cViewPr varScale="1">
        <p:scale>
          <a:sx n="98" d="100"/>
          <a:sy n="98" d="100"/>
        </p:scale>
        <p:origin x="936" y="84"/>
      </p:cViewPr>
      <p:guideLst/>
    </p:cSldViewPr>
  </p:slideViewPr>
  <p:notesTextViewPr>
    <p:cViewPr>
      <p:scale>
        <a:sx n="1" d="1"/>
        <a:sy n="1" d="1"/>
      </p:scale>
      <p:origin x="0" y="0"/>
    </p:cViewPr>
  </p:notesTextViewPr>
  <p:notesViewPr>
    <p:cSldViewPr snapToGrid="0">
      <p:cViewPr varScale="1">
        <p:scale>
          <a:sx n="65" d="100"/>
          <a:sy n="65" d="100"/>
        </p:scale>
        <p:origin x="3154" y="5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commentAuthors" Target="commentAuthor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presProps" Target="pres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notesMaster" Target="notesMasters/notesMaster1.xml"/><Relationship Id="rId115"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CC22EC-499B-43D8-8243-095ED9C469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2A673C9-7D96-4242-81A9-3F25CA4D8F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9E4F80-9545-4518-9A93-BABB87E40FA3}" type="datetimeFigureOut">
              <a:rPr lang="en-US" smtClean="0"/>
              <a:t>5/21/2020</a:t>
            </a:fld>
            <a:endParaRPr lang="en-US"/>
          </a:p>
        </p:txBody>
      </p:sp>
      <p:sp>
        <p:nvSpPr>
          <p:cNvPr id="4" name="Footer Placeholder 3">
            <a:extLst>
              <a:ext uri="{FF2B5EF4-FFF2-40B4-BE49-F238E27FC236}">
                <a16:creationId xmlns:a16="http://schemas.microsoft.com/office/drawing/2014/main" id="{6D03AB37-8FB1-4013-97E6-34122ED99A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D425591-C69A-4899-AB07-48A2FE77AB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5E2642-9BC0-4D94-9B0D-96ABD976C132}" type="slidenum">
              <a:rPr lang="en-US" smtClean="0"/>
              <a:t>‹#›</a:t>
            </a:fld>
            <a:endParaRPr lang="en-US"/>
          </a:p>
        </p:txBody>
      </p:sp>
    </p:spTree>
    <p:extLst>
      <p:ext uri="{BB962C8B-B14F-4D97-AF65-F5344CB8AC3E}">
        <p14:creationId xmlns:p14="http://schemas.microsoft.com/office/powerpoint/2010/main" val="1885464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D7DB7-DC7F-4BF8-8218-881BC88E5F95}" type="datetimeFigureOut">
              <a:rPr lang="en-US" smtClean="0"/>
              <a:t>5/21/2020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DAF04-8009-4103-A721-EA93734D8CEA}" type="slidenum">
              <a:rPr lang="en-US" smtClean="0"/>
              <a:t>‹#›</a:t>
            </a:fld>
            <a:endParaRPr lang="en-US"/>
          </a:p>
        </p:txBody>
      </p:sp>
    </p:spTree>
    <p:extLst>
      <p:ext uri="{BB962C8B-B14F-4D97-AF65-F5344CB8AC3E}">
        <p14:creationId xmlns:p14="http://schemas.microsoft.com/office/powerpoint/2010/main" val="305930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at CDC and the SUID Case registry, acknowledge that SUID is a hard cause of death to define.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isn’t a standard, agreed upon definition. Definitions vary from one state to the next-sometime from one jurisdiction to the next!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Unlike some other causes of death, there are no known biological markers in SUIDs, so autopsy alone can’t establish cause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takes place during the autopsy and DSI for these cases can vary widely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Scene investigations often don’t document info on where and how a baby is found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Also ME/Cs may certify deaths differently depending jurisdictional practices</a:t>
            </a:r>
          </a:p>
          <a:p>
            <a:endParaRPr lang="en-US" dirty="0"/>
          </a:p>
        </p:txBody>
      </p:sp>
      <p:sp>
        <p:nvSpPr>
          <p:cNvPr id="4" name="Slide Number Placeholder 3"/>
          <p:cNvSpPr>
            <a:spLocks noGrp="1"/>
          </p:cNvSpPr>
          <p:nvPr>
            <p:ph type="sldNum" sz="quarter" idx="5"/>
          </p:nvPr>
        </p:nvSpPr>
        <p:spPr/>
        <p:txBody>
          <a:bodyPr/>
          <a:lstStyle/>
          <a:p>
            <a:fld id="{6B0DAF04-8009-4103-A721-EA93734D8CEA}" type="slidenum">
              <a:rPr lang="en-US" smtClean="0"/>
              <a:t>2</a:t>
            </a:fld>
            <a:endParaRPr lang="en-US"/>
          </a:p>
        </p:txBody>
      </p:sp>
    </p:spTree>
    <p:extLst>
      <p:ext uri="{BB962C8B-B14F-4D97-AF65-F5344CB8AC3E}">
        <p14:creationId xmlns:p14="http://schemas.microsoft.com/office/powerpoint/2010/main" val="1427731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the next question in the middle, and that is whether an autopsy and DSI were done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refer to the definitions and criteria in table 1 in the original categorization manuscript cited in these slides, you see that in order say an autopsy and DSI were done, you have to have…</a:t>
            </a:r>
          </a:p>
          <a:p>
            <a:pPr lvl="1"/>
            <a:r>
              <a:rPr lang="en-US" dirty="0"/>
              <a:t>Knowledge that the death investigation and autopsy were completed</a:t>
            </a:r>
          </a:p>
          <a:p>
            <a:pPr lvl="1"/>
            <a:r>
              <a:rPr lang="en-US" dirty="0"/>
              <a:t>Information from the reports (e.g., verbally), or </a:t>
            </a:r>
          </a:p>
          <a:p>
            <a:pPr lvl="1"/>
            <a:r>
              <a:rPr lang="en-US" dirty="0"/>
              <a:t>Access to death investigation and autopsy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TWO IMPORTANT Notes: </a:t>
            </a:r>
          </a:p>
          <a:p>
            <a:r>
              <a:rPr kumimoji="0" lang="en-US" sz="1200" b="0" i="0" u="none" strike="noStrike" kern="1200" cap="none" spc="0" normalizeH="0" baseline="0" noProof="0" dirty="0">
                <a:ln>
                  <a:noFill/>
                </a:ln>
                <a:solidFill>
                  <a:prstClr val="black"/>
                </a:solidFill>
                <a:effectLst/>
                <a:uLnTx/>
                <a:uFillTx/>
                <a:latin typeface="+mn-lt"/>
                <a:ea typeface="+mn-ea"/>
                <a:cs typeface="+mn-cs"/>
              </a:rPr>
              <a:t>You can say yes to this questions if…</a:t>
            </a:r>
          </a:p>
          <a:p>
            <a:pPr lvl="1"/>
            <a:r>
              <a:rPr lang="en-US" dirty="0"/>
              <a:t>any group investigated the circumstances of the death (doesn’t have to be law enforcement or the coroner/medical examiner’s office)</a:t>
            </a:r>
          </a:p>
          <a:p>
            <a:pPr lvl="1"/>
            <a:r>
              <a:rPr lang="en-US" dirty="0"/>
              <a:t>And if there was an in depth death investigation even if it did not occur at the incident scene</a:t>
            </a:r>
          </a:p>
          <a:p>
            <a:endParaRPr lang="en-US" dirty="0"/>
          </a:p>
        </p:txBody>
      </p:sp>
      <p:sp>
        <p:nvSpPr>
          <p:cNvPr id="4" name="Slide Number Placeholder 3"/>
          <p:cNvSpPr>
            <a:spLocks noGrp="1"/>
          </p:cNvSpPr>
          <p:nvPr>
            <p:ph type="sldNum" sz="quarter" idx="5"/>
          </p:nvPr>
        </p:nvSpPr>
        <p:spPr/>
        <p:txBody>
          <a:bodyPr/>
          <a:lstStyle/>
          <a:p>
            <a:fld id="{766BD7CC-EA52-4170-A4CD-AFAA1E62C16A}" type="slidenum">
              <a:rPr lang="en-US" smtClean="0"/>
              <a:t>11</a:t>
            </a:fld>
            <a:endParaRPr lang="en-US"/>
          </a:p>
        </p:txBody>
      </p:sp>
    </p:spTree>
    <p:extLst>
      <p:ext uri="{BB962C8B-B14F-4D97-AF65-F5344CB8AC3E}">
        <p14:creationId xmlns:p14="http://schemas.microsoft.com/office/powerpoint/2010/main" val="1588200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don’t have information for both an autopsy and DSI having been done;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That is if either one is missing,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then the answer is no, and the case is assigned the SUID category of “No autopsy/DSI”. And the case stops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answer yes, then the case continues down the algorithm….</a:t>
            </a:r>
          </a:p>
          <a:p>
            <a:endParaRPr lang="en-US" dirty="0"/>
          </a:p>
        </p:txBody>
      </p:sp>
      <p:sp>
        <p:nvSpPr>
          <p:cNvPr id="4" name="Slide Number Placeholder 3"/>
          <p:cNvSpPr>
            <a:spLocks noGrp="1"/>
          </p:cNvSpPr>
          <p:nvPr>
            <p:ph type="sldNum" sz="quarter" idx="5"/>
          </p:nvPr>
        </p:nvSpPr>
        <p:spPr/>
        <p:txBody>
          <a:bodyPr/>
          <a:lstStyle/>
          <a:p>
            <a:fld id="{766BD7CC-EA52-4170-A4CD-AFAA1E62C16A}" type="slidenum">
              <a:rPr lang="en-US" smtClean="0"/>
              <a:t>12</a:t>
            </a:fld>
            <a:endParaRPr lang="en-US"/>
          </a:p>
        </p:txBody>
      </p:sp>
    </p:spTree>
    <p:extLst>
      <p:ext uri="{BB962C8B-B14F-4D97-AF65-F5344CB8AC3E}">
        <p14:creationId xmlns:p14="http://schemas.microsoft.com/office/powerpoint/2010/main" val="2340474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the next step in the decision-making algorithm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Which is were the toxicology, imaging and pathology completed?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**pathology can consist of any combination of histology, micro, or other tests like genetic testing)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**imaging can include single, multiple view, complete skeletal series or other imaging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three tests (tox, imaging, path) must have been performed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Minimum autopsy criteria established based on expert opinion and on recommendations set forth in a white paper from the National Association of Medical Examiners.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66BD7CC-EA52-4170-A4CD-AFAA1E62C16A}" type="slidenum">
              <a:rPr lang="en-US" smtClean="0"/>
              <a:t>13</a:t>
            </a:fld>
            <a:endParaRPr lang="en-US"/>
          </a:p>
        </p:txBody>
      </p:sp>
    </p:spTree>
    <p:extLst>
      <p:ext uri="{BB962C8B-B14F-4D97-AF65-F5344CB8AC3E}">
        <p14:creationId xmlns:p14="http://schemas.microsoft.com/office/powerpoint/2010/main" val="4235743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rPr>
              <a:t>If any of the three tests, tox, imaging or pathology were NOT performed or documented then the case is categorized as incomplete case information and goes no further.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rPr>
              <a:t>If all three tests were performed then the case continues down the algorithm…</a:t>
            </a:r>
          </a:p>
          <a:p>
            <a:endParaRPr lang="en-US" dirty="0"/>
          </a:p>
        </p:txBody>
      </p:sp>
      <p:sp>
        <p:nvSpPr>
          <p:cNvPr id="4" name="Slide Number Placeholder 3"/>
          <p:cNvSpPr>
            <a:spLocks noGrp="1"/>
          </p:cNvSpPr>
          <p:nvPr>
            <p:ph type="sldNum" sz="quarter" idx="5"/>
          </p:nvPr>
        </p:nvSpPr>
        <p:spPr/>
        <p:txBody>
          <a:bodyPr/>
          <a:lstStyle/>
          <a:p>
            <a:fld id="{766BD7CC-EA52-4170-A4CD-AFAA1E62C16A}" type="slidenum">
              <a:rPr lang="en-US" smtClean="0"/>
              <a:t>14</a:t>
            </a:fld>
            <a:endParaRPr lang="en-US"/>
          </a:p>
        </p:txBody>
      </p:sp>
    </p:spTree>
    <p:extLst>
      <p:ext uri="{BB962C8B-B14F-4D97-AF65-F5344CB8AC3E}">
        <p14:creationId xmlns:p14="http://schemas.microsoft.com/office/powerpoint/2010/main" val="4181835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were the found location AND Position of the infant known.</a:t>
            </a:r>
          </a:p>
          <a:p>
            <a:endParaRPr lang="en-US" dirty="0"/>
          </a:p>
          <a:p>
            <a:r>
              <a:rPr lang="en-US" dirty="0"/>
              <a:t>Location is where the infant was found (e.g., adult bed, crib)</a:t>
            </a:r>
          </a:p>
          <a:p>
            <a:r>
              <a:rPr lang="en-US" dirty="0"/>
              <a:t>Position is how the infant was found (e.g., prone, supine)</a:t>
            </a:r>
          </a:p>
          <a:p>
            <a:endParaRPr lang="en-US" dirty="0"/>
          </a:p>
        </p:txBody>
      </p:sp>
      <p:sp>
        <p:nvSpPr>
          <p:cNvPr id="4" name="Slide Number Placeholder 3"/>
          <p:cNvSpPr>
            <a:spLocks noGrp="1"/>
          </p:cNvSpPr>
          <p:nvPr>
            <p:ph type="sldNum" sz="quarter" idx="5"/>
          </p:nvPr>
        </p:nvSpPr>
        <p:spPr/>
        <p:txBody>
          <a:bodyPr/>
          <a:lstStyle/>
          <a:p>
            <a:fld id="{766BD7CC-EA52-4170-A4CD-AFAA1E62C16A}" type="slidenum">
              <a:rPr lang="en-US" smtClean="0"/>
              <a:t>15</a:t>
            </a:fld>
            <a:endParaRPr lang="en-US"/>
          </a:p>
        </p:txBody>
      </p:sp>
    </p:spTree>
    <p:extLst>
      <p:ext uri="{BB962C8B-B14F-4D97-AF65-F5344CB8AC3E}">
        <p14:creationId xmlns:p14="http://schemas.microsoft.com/office/powerpoint/2010/main" val="607671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don’t have this much detail and can’t tell either the location or position the infant was found in. then the case gets categorized as incomplete case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the answer is yes, the case continues down the algorithm….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66BD7CC-EA52-4170-A4CD-AFAA1E62C16A}" type="slidenum">
              <a:rPr lang="en-US" smtClean="0"/>
              <a:t>16</a:t>
            </a:fld>
            <a:endParaRPr lang="en-US"/>
          </a:p>
        </p:txBody>
      </p:sp>
    </p:spTree>
    <p:extLst>
      <p:ext uri="{BB962C8B-B14F-4D97-AF65-F5344CB8AC3E}">
        <p14:creationId xmlns:p14="http://schemas.microsoft.com/office/powerpoint/2010/main" val="217927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were there any unsafe sleep factors present.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Here, we mean anything but alone, on their back and in a crib/bassinette or pack n play.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Examples of unsafe sleep factors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Non-supine position,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Non-firm sleep surface,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Shared-sleep surface with an adult or another child,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Presence of soft objects/bedding,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Or presence any other Strangulation/suffocation hazards in the sleep environment.</a:t>
            </a:r>
            <a:endParaRPr lang="en-US" sz="1200" dirty="0"/>
          </a:p>
          <a:p>
            <a:endParaRPr lang="en-US" dirty="0"/>
          </a:p>
        </p:txBody>
      </p:sp>
      <p:sp>
        <p:nvSpPr>
          <p:cNvPr id="4" name="Slide Number Placeholder 3"/>
          <p:cNvSpPr>
            <a:spLocks noGrp="1"/>
          </p:cNvSpPr>
          <p:nvPr>
            <p:ph type="sldNum" sz="quarter" idx="5"/>
          </p:nvPr>
        </p:nvSpPr>
        <p:spPr/>
        <p:txBody>
          <a:bodyPr/>
          <a:lstStyle/>
          <a:p>
            <a:fld id="{766BD7CC-EA52-4170-A4CD-AFAA1E62C16A}" type="slidenum">
              <a:rPr lang="en-US" smtClean="0"/>
              <a:t>17</a:t>
            </a:fld>
            <a:endParaRPr lang="en-US"/>
          </a:p>
        </p:txBody>
      </p:sp>
    </p:spTree>
    <p:extLst>
      <p:ext uri="{BB962C8B-B14F-4D97-AF65-F5344CB8AC3E}">
        <p14:creationId xmlns:p14="http://schemas.microsoft.com/office/powerpoint/2010/main" val="3568758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there were no unsafe sleep factors present, the case is categorized as No Unsafe Sleep Factors. </a:t>
            </a:r>
          </a:p>
          <a:p>
            <a:r>
              <a:rPr lang="en-US" sz="1200" dirty="0"/>
              <a:t>If there were any unsafe sleep factors, the case continues down the algorithm.</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the infant was awake at the time of death, an infant who is witnessed going unresponsive, then you answer no to this question and categorize the case as No Unsafe Sleep Factors</a:t>
            </a:r>
          </a:p>
          <a:p>
            <a:endParaRPr lang="en-US" dirty="0"/>
          </a:p>
        </p:txBody>
      </p:sp>
      <p:sp>
        <p:nvSpPr>
          <p:cNvPr id="4" name="Slide Number Placeholder 3"/>
          <p:cNvSpPr>
            <a:spLocks noGrp="1"/>
          </p:cNvSpPr>
          <p:nvPr>
            <p:ph type="sldNum" sz="quarter" idx="5"/>
          </p:nvPr>
        </p:nvSpPr>
        <p:spPr/>
        <p:txBody>
          <a:bodyPr/>
          <a:lstStyle/>
          <a:p>
            <a:fld id="{766BD7CC-EA52-4170-A4CD-AFAA1E62C16A}" type="slidenum">
              <a:rPr lang="en-US" smtClean="0"/>
              <a:t>18</a:t>
            </a:fld>
            <a:endParaRPr lang="en-US"/>
          </a:p>
        </p:txBody>
      </p:sp>
    </p:spTree>
    <p:extLst>
      <p:ext uri="{BB962C8B-B14F-4D97-AF65-F5344CB8AC3E}">
        <p14:creationId xmlns:p14="http://schemas.microsoft.com/office/powerpoint/2010/main" val="3361601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there are indeed unsafe sleep factors then the case moves on to the next step of the algorithm which is to determine whether or not there was any evidence of obstruction of the airway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other words, evidence of the child's airway having been obstructed by some element of the unsafe sleep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Examples of factors for suffocation 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Nose and or mouth being partially or fully obstructed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Chest being partially or fully compressed</a:t>
            </a:r>
          </a:p>
          <a:p>
            <a:endParaRPr lang="en-US" dirty="0"/>
          </a:p>
        </p:txBody>
      </p:sp>
      <p:sp>
        <p:nvSpPr>
          <p:cNvPr id="4" name="Slide Number Placeholder 3"/>
          <p:cNvSpPr>
            <a:spLocks noGrp="1"/>
          </p:cNvSpPr>
          <p:nvPr>
            <p:ph type="sldNum" sz="quarter" idx="5"/>
          </p:nvPr>
        </p:nvSpPr>
        <p:spPr/>
        <p:txBody>
          <a:bodyPr/>
          <a:lstStyle/>
          <a:p>
            <a:fld id="{766BD7CC-EA52-4170-A4CD-AFAA1E62C16A}" type="slidenum">
              <a:rPr lang="en-US" smtClean="0"/>
              <a:t>19</a:t>
            </a:fld>
            <a:endParaRPr lang="en-US"/>
          </a:p>
        </p:txBody>
      </p:sp>
    </p:spTree>
    <p:extLst>
      <p:ext uri="{BB962C8B-B14F-4D97-AF65-F5344CB8AC3E}">
        <p14:creationId xmlns:p14="http://schemas.microsoft.com/office/powerpoint/2010/main" val="2711261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the answer is No or you don’t know then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case is categorized as unsafe safe sleep factors and goes no further in the decision-making algorithm</a:t>
            </a:r>
          </a:p>
          <a:p>
            <a:endParaRPr lang="en-US" dirty="0"/>
          </a:p>
        </p:txBody>
      </p:sp>
      <p:sp>
        <p:nvSpPr>
          <p:cNvPr id="4" name="Slide Number Placeholder 3"/>
          <p:cNvSpPr>
            <a:spLocks noGrp="1"/>
          </p:cNvSpPr>
          <p:nvPr>
            <p:ph type="sldNum" sz="quarter" idx="5"/>
          </p:nvPr>
        </p:nvSpPr>
        <p:spPr/>
        <p:txBody>
          <a:bodyPr/>
          <a:lstStyle/>
          <a:p>
            <a:fld id="{766BD7CC-EA52-4170-A4CD-AFAA1E62C16A}" type="slidenum">
              <a:rPr lang="en-US" smtClean="0"/>
              <a:t>20</a:t>
            </a:fld>
            <a:endParaRPr lang="en-US"/>
          </a:p>
        </p:txBody>
      </p:sp>
    </p:spTree>
    <p:extLst>
      <p:ext uri="{BB962C8B-B14F-4D97-AF65-F5344CB8AC3E}">
        <p14:creationId xmlns:p14="http://schemas.microsoft.com/office/powerpoint/2010/main" val="1388439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Addressing some of these limitations is exactly the reason the SUID Classification system was developed.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lang="en-US" sz="1200" baseline="0" dirty="0"/>
              <a:t>Specifically, the four objectives of the SUID classification system are: </a:t>
            </a:r>
          </a:p>
          <a:p>
            <a:pPr marL="171450" indent="-171450">
              <a:buFont typeface="Arial" panose="020B0604020202020204" pitchFamily="34" charset="0"/>
              <a:buChar char="•"/>
            </a:pPr>
            <a:r>
              <a:rPr lang="en-US" sz="1200" baseline="0" dirty="0"/>
              <a:t>To provide a standardized grouping method which will allow for consistent monitoring of SUID trends and characteristics over time</a:t>
            </a:r>
          </a:p>
          <a:p>
            <a:pPr marL="171450" indent="-171450">
              <a:buFont typeface="Arial" panose="020B0604020202020204" pitchFamily="34" charset="0"/>
              <a:buChar char="•"/>
            </a:pPr>
            <a:endParaRPr lang="en-US" sz="1200" baseline="0" dirty="0"/>
          </a:p>
          <a:p>
            <a:pPr marL="171450" indent="-171450">
              <a:buFont typeface="Arial" panose="020B0604020202020204" pitchFamily="34" charset="0"/>
              <a:buChar char="•"/>
            </a:pPr>
            <a:r>
              <a:rPr lang="en-US" sz="1200" baseline="0" dirty="0"/>
              <a:t>To account for unknown and incomplete investigation information which can inform efforts to improve case investigations</a:t>
            </a:r>
          </a:p>
          <a:p>
            <a:pPr marL="171450" indent="-171450">
              <a:buFont typeface="Arial" panose="020B0604020202020204" pitchFamily="34" charset="0"/>
              <a:buChar char="•"/>
            </a:pPr>
            <a:endParaRPr lang="en-US" sz="1200" baseline="0" dirty="0"/>
          </a:p>
          <a:p>
            <a:pPr marL="0" indent="0">
              <a:buFont typeface="Arial" panose="020B0604020202020204" pitchFamily="34" charset="0"/>
              <a:buNone/>
            </a:pPr>
            <a:r>
              <a:rPr lang="en-US" sz="1200" baseline="0" dirty="0"/>
              <a:t>And</a:t>
            </a:r>
          </a:p>
          <a:p>
            <a:pPr marL="0" indent="0">
              <a:buFont typeface="Arial" panose="020B0604020202020204" pitchFamily="34" charset="0"/>
              <a:buNone/>
            </a:pPr>
            <a:endParaRPr lang="en-US" sz="1200" baseline="0" dirty="0"/>
          </a:p>
          <a:p>
            <a:pPr marL="171450" indent="-171450">
              <a:buFont typeface="Arial" panose="020B0604020202020204" pitchFamily="34" charset="0"/>
              <a:buChar char="•"/>
            </a:pPr>
            <a:r>
              <a:rPr lang="en-US" sz="1200" baseline="0" dirty="0"/>
              <a:t>To acknowledge uncertainty about how suffocation/asphyxiation may or may not have contributed to the death so that SUIDs can be more appropriately characterized according to the evidence available.</a:t>
            </a:r>
          </a:p>
          <a:p>
            <a:endParaRPr lang="en-US" dirty="0"/>
          </a:p>
        </p:txBody>
      </p:sp>
      <p:sp>
        <p:nvSpPr>
          <p:cNvPr id="4" name="Slide Number Placeholder 3"/>
          <p:cNvSpPr>
            <a:spLocks noGrp="1"/>
          </p:cNvSpPr>
          <p:nvPr>
            <p:ph type="sldNum" sz="quarter" idx="5"/>
          </p:nvPr>
        </p:nvSpPr>
        <p:spPr/>
        <p:txBody>
          <a:bodyPr/>
          <a:lstStyle/>
          <a:p>
            <a:fld id="{6B0DAF04-8009-4103-A721-EA93734D8CEA}" type="slidenum">
              <a:rPr lang="en-US" smtClean="0"/>
              <a:t>3</a:t>
            </a:fld>
            <a:endParaRPr lang="en-US"/>
          </a:p>
        </p:txBody>
      </p:sp>
    </p:spTree>
    <p:extLst>
      <p:ext uri="{BB962C8B-B14F-4D97-AF65-F5344CB8AC3E}">
        <p14:creationId xmlns:p14="http://schemas.microsoft.com/office/powerpoint/2010/main" val="405830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the answer is yes, then you need to determine whether you know WHAT exactly obstructed the airway.</a:t>
            </a:r>
          </a:p>
          <a:p>
            <a:endParaRPr lang="en-US" dirty="0"/>
          </a:p>
          <a:p>
            <a:pPr lvl="1"/>
            <a:r>
              <a:rPr lang="en-US" b="1" dirty="0"/>
              <a:t>Example are:</a:t>
            </a:r>
          </a:p>
          <a:p>
            <a:pPr lvl="1"/>
            <a:endParaRPr lang="en-US" b="1" dirty="0"/>
          </a:p>
          <a:p>
            <a:pPr lvl="1"/>
            <a:r>
              <a:rPr lang="en-US" b="1" dirty="0"/>
              <a:t>Nose and/or mouth partially or fully obstructed by adult mattress,</a:t>
            </a:r>
          </a:p>
          <a:p>
            <a:pPr lvl="1"/>
            <a:endParaRPr lang="en-US" b="1" dirty="0"/>
          </a:p>
          <a:p>
            <a:pPr lvl="1"/>
            <a:r>
              <a:rPr lang="en-US" b="1" dirty="0"/>
              <a:t>Chest partially or fully compressed due to overlay by older sibling</a:t>
            </a:r>
          </a:p>
          <a:p>
            <a:endParaRPr lang="en-US" dirty="0"/>
          </a:p>
        </p:txBody>
      </p:sp>
      <p:sp>
        <p:nvSpPr>
          <p:cNvPr id="4" name="Slide Number Placeholder 3"/>
          <p:cNvSpPr>
            <a:spLocks noGrp="1"/>
          </p:cNvSpPr>
          <p:nvPr>
            <p:ph type="sldNum" sz="quarter" idx="5"/>
          </p:nvPr>
        </p:nvSpPr>
        <p:spPr/>
        <p:txBody>
          <a:bodyPr/>
          <a:lstStyle/>
          <a:p>
            <a:fld id="{766BD7CC-EA52-4170-A4CD-AFAA1E62C16A}" type="slidenum">
              <a:rPr lang="en-US" smtClean="0"/>
              <a:t>21</a:t>
            </a:fld>
            <a:endParaRPr lang="en-US"/>
          </a:p>
        </p:txBody>
      </p:sp>
    </p:spTree>
    <p:extLst>
      <p:ext uri="{BB962C8B-B14F-4D97-AF65-F5344CB8AC3E}">
        <p14:creationId xmlns:p14="http://schemas.microsoft.com/office/powerpoint/2010/main" val="351897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don’t know WHAT obstructed the airway, then the case gets categorized as unsafe sleep factors.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66BD7CC-EA52-4170-A4CD-AFAA1E62C16A}" type="slidenum">
              <a:rPr lang="en-US" smtClean="0"/>
              <a:t>22</a:t>
            </a:fld>
            <a:endParaRPr lang="en-US"/>
          </a:p>
        </p:txBody>
      </p:sp>
    </p:spTree>
    <p:extLst>
      <p:ext uri="{BB962C8B-B14F-4D97-AF65-F5344CB8AC3E}">
        <p14:creationId xmlns:p14="http://schemas.microsoft.com/office/powerpoint/2010/main" val="798345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the answer to the previous question is yes,  you do know WHAT obstructed the airway, then you can continue on to the next box which contains a series of questions.</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These four final questions determine whether a case should be categorized as explained suffocation or possible suffocation.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Was there: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Full airway obstruction or external compression of neck or chest?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Reliable, non-conflicting account of the circumstances from witnesses, doll re-enactments, scene photos?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 competing cause of death or potentially fatal findings/concerning conditions?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And was suffocation feasible given the infant’s age and stage of development?</a:t>
            </a:r>
          </a:p>
          <a:p>
            <a:endParaRPr lang="en-US" dirty="0"/>
          </a:p>
        </p:txBody>
      </p:sp>
      <p:sp>
        <p:nvSpPr>
          <p:cNvPr id="4" name="Slide Number Placeholder 3"/>
          <p:cNvSpPr>
            <a:spLocks noGrp="1"/>
          </p:cNvSpPr>
          <p:nvPr>
            <p:ph type="sldNum" sz="quarter" idx="5"/>
          </p:nvPr>
        </p:nvSpPr>
        <p:spPr/>
        <p:txBody>
          <a:bodyPr/>
          <a:lstStyle/>
          <a:p>
            <a:fld id="{766BD7CC-EA52-4170-A4CD-AFAA1E62C16A}" type="slidenum">
              <a:rPr lang="en-US" smtClean="0"/>
              <a:t>23</a:t>
            </a:fld>
            <a:endParaRPr lang="en-US"/>
          </a:p>
        </p:txBody>
      </p:sp>
    </p:spTree>
    <p:extLst>
      <p:ext uri="{BB962C8B-B14F-4D97-AF65-F5344CB8AC3E}">
        <p14:creationId xmlns:p14="http://schemas.microsoft.com/office/powerpoint/2010/main" val="781130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you CAN answer yes to ALL four of those criteria, you have the highest</a:t>
            </a:r>
            <a:r>
              <a:rPr lang="en-US" sz="1200" baseline="0" dirty="0"/>
              <a:t> level of suffocation evidence, and </a:t>
            </a:r>
            <a:r>
              <a:rPr lang="en-US" sz="1200" dirty="0"/>
              <a:t>the case is categorized as suffocation with unsafe sleep factors.</a:t>
            </a:r>
          </a:p>
          <a:p>
            <a:endParaRPr lang="en-US" sz="1200" dirty="0"/>
          </a:p>
          <a:p>
            <a:r>
              <a:rPr lang="en-US" sz="1200" dirty="0"/>
              <a:t>If you can’t answer all four of those criteria, then the case gets categorized as possible suffocation with unsafe sleep factors</a:t>
            </a:r>
          </a:p>
          <a:p>
            <a:endParaRPr lang="en-US" dirty="0"/>
          </a:p>
        </p:txBody>
      </p:sp>
      <p:sp>
        <p:nvSpPr>
          <p:cNvPr id="4" name="Slide Number Placeholder 3"/>
          <p:cNvSpPr>
            <a:spLocks noGrp="1"/>
          </p:cNvSpPr>
          <p:nvPr>
            <p:ph type="sldNum" sz="quarter" idx="5"/>
          </p:nvPr>
        </p:nvSpPr>
        <p:spPr/>
        <p:txBody>
          <a:bodyPr/>
          <a:lstStyle/>
          <a:p>
            <a:fld id="{766BD7CC-EA52-4170-A4CD-AFAA1E62C16A}" type="slidenum">
              <a:rPr lang="en-US" smtClean="0"/>
              <a:t>24</a:t>
            </a:fld>
            <a:endParaRPr lang="en-US"/>
          </a:p>
        </p:txBody>
      </p:sp>
    </p:spTree>
    <p:extLst>
      <p:ext uri="{BB962C8B-B14F-4D97-AF65-F5344CB8AC3E}">
        <p14:creationId xmlns:p14="http://schemas.microsoft.com/office/powerpoint/2010/main" val="3360841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final step is that for cases that are categorized as either suffocation OR possible suffocation, you also need to indicate the most likely mechanism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choices being soft bedding, wedging, overlay,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NOTE that in the case report system, you are allowed to enter multiple mechanisms for a case for those instances where there are competing mechanisms.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Also, the “other” mechanism can be a little confusing;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Common examples are baby was lying on someone rather than being overlaid,</a:t>
            </a:r>
            <a:r>
              <a:rPr kumimoji="0" lang="en-US" sz="1200" b="0" i="0" u="none" strike="noStrike" kern="1200" cap="none" spc="0" normalizeH="0" noProof="0" dirty="0">
                <a:ln>
                  <a:noFill/>
                </a:ln>
                <a:solidFill>
                  <a:prstClr val="black"/>
                </a:solidFill>
                <a:effectLst/>
                <a:uLnTx/>
                <a:uFillTx/>
                <a:latin typeface="+mn-lt"/>
                <a:ea typeface="+mn-ea"/>
                <a:cs typeface="+mn-cs"/>
              </a:rPr>
              <a:t> say sleeping on Dad’s chest.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noProof="0" dirty="0">
                <a:ln>
                  <a:noFill/>
                </a:ln>
                <a:solidFill>
                  <a:prstClr val="black"/>
                </a:solidFill>
                <a:effectLst/>
                <a:uLnTx/>
                <a:uFillTx/>
                <a:latin typeface="+mn-lt"/>
                <a:ea typeface="+mn-ea"/>
                <a:cs typeface="+mn-cs"/>
              </a:rPr>
              <a:t>OR </a:t>
            </a:r>
            <a:r>
              <a:rPr lang="en-US" sz="1200" dirty="0">
                <a:solidFill>
                  <a:prstClr val="black"/>
                </a:solidFill>
              </a:rPr>
              <a:t>maybe a non-soft bedding object, like a plastic bag in the crib, obstructed baby’s airway.</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66BD7CC-EA52-4170-A4CD-AFAA1E62C16A}" type="slidenum">
              <a:rPr lang="en-US" smtClean="0"/>
              <a:t>25</a:t>
            </a:fld>
            <a:endParaRPr lang="en-US"/>
          </a:p>
        </p:txBody>
      </p:sp>
    </p:spTree>
    <p:extLst>
      <p:ext uri="{BB962C8B-B14F-4D97-AF65-F5344CB8AC3E}">
        <p14:creationId xmlns:p14="http://schemas.microsoft.com/office/powerpoint/2010/main" val="2708168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6BD7CC-EA52-4170-A4CD-AFAA1E62C16A}" type="slidenum">
              <a:rPr lang="en-US" smtClean="0"/>
              <a:t>26</a:t>
            </a:fld>
            <a:endParaRPr lang="en-US"/>
          </a:p>
        </p:txBody>
      </p:sp>
    </p:spTree>
    <p:extLst>
      <p:ext uri="{BB962C8B-B14F-4D97-AF65-F5344CB8AC3E}">
        <p14:creationId xmlns:p14="http://schemas.microsoft.com/office/powerpoint/2010/main" val="2653506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 </a:t>
            </a:r>
          </a:p>
          <a:p>
            <a:endParaRPr lang="en-US" dirty="0"/>
          </a:p>
        </p:txBody>
      </p:sp>
      <p:sp>
        <p:nvSpPr>
          <p:cNvPr id="4" name="Slide Number Placeholder 3"/>
          <p:cNvSpPr>
            <a:spLocks noGrp="1"/>
          </p:cNvSpPr>
          <p:nvPr>
            <p:ph type="sldNum" sz="quarter" idx="5"/>
          </p:nvPr>
        </p:nvSpPr>
        <p:spPr/>
        <p:txBody>
          <a:bodyPr/>
          <a:lstStyle/>
          <a:p>
            <a:fld id="{766BD7CC-EA52-4170-A4CD-AFAA1E62C16A}" type="slidenum">
              <a:rPr lang="en-US" smtClean="0"/>
              <a:t>27</a:t>
            </a:fld>
            <a:endParaRPr lang="en-US"/>
          </a:p>
        </p:txBody>
      </p:sp>
    </p:spTree>
    <p:extLst>
      <p:ext uri="{BB962C8B-B14F-4D97-AF65-F5344CB8AC3E}">
        <p14:creationId xmlns:p14="http://schemas.microsoft.com/office/powerpoint/2010/main" val="2562782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 </a:t>
            </a:r>
          </a:p>
          <a:p>
            <a:endParaRPr lang="en-US" dirty="0"/>
          </a:p>
        </p:txBody>
      </p:sp>
      <p:sp>
        <p:nvSpPr>
          <p:cNvPr id="4" name="Slide Number Placeholder 3"/>
          <p:cNvSpPr>
            <a:spLocks noGrp="1"/>
          </p:cNvSpPr>
          <p:nvPr>
            <p:ph type="sldNum" sz="quarter" idx="5"/>
          </p:nvPr>
        </p:nvSpPr>
        <p:spPr/>
        <p:txBody>
          <a:bodyPr/>
          <a:lstStyle/>
          <a:p>
            <a:fld id="{766BD7CC-EA52-4170-A4CD-AFAA1E62C16A}" type="slidenum">
              <a:rPr lang="en-US" smtClean="0"/>
              <a:t>28</a:t>
            </a:fld>
            <a:endParaRPr lang="en-US"/>
          </a:p>
        </p:txBody>
      </p:sp>
    </p:spTree>
    <p:extLst>
      <p:ext uri="{BB962C8B-B14F-4D97-AF65-F5344CB8AC3E}">
        <p14:creationId xmlns:p14="http://schemas.microsoft.com/office/powerpoint/2010/main" val="1719129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 </a:t>
            </a:r>
          </a:p>
          <a:p>
            <a:endParaRPr lang="en-US" dirty="0"/>
          </a:p>
        </p:txBody>
      </p:sp>
      <p:sp>
        <p:nvSpPr>
          <p:cNvPr id="4" name="Slide Number Placeholder 3"/>
          <p:cNvSpPr>
            <a:spLocks noGrp="1"/>
          </p:cNvSpPr>
          <p:nvPr>
            <p:ph type="sldNum" sz="quarter" idx="5"/>
          </p:nvPr>
        </p:nvSpPr>
        <p:spPr/>
        <p:txBody>
          <a:bodyPr/>
          <a:lstStyle/>
          <a:p>
            <a:fld id="{766BD7CC-EA52-4170-A4CD-AFAA1E62C16A}" type="slidenum">
              <a:rPr lang="en-US" smtClean="0"/>
              <a:t>29</a:t>
            </a:fld>
            <a:endParaRPr lang="en-US"/>
          </a:p>
        </p:txBody>
      </p:sp>
    </p:spTree>
    <p:extLst>
      <p:ext uri="{BB962C8B-B14F-4D97-AF65-F5344CB8AC3E}">
        <p14:creationId xmlns:p14="http://schemas.microsoft.com/office/powerpoint/2010/main" val="3111674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because of transitional purposes or lack of leadership of CDR some awardees are categorizing as an internal group.</a:t>
            </a:r>
          </a:p>
          <a:p>
            <a:endParaRPr lang="en-US" dirty="0"/>
          </a:p>
          <a:p>
            <a:endParaRPr lang="en-US" dirty="0"/>
          </a:p>
          <a:p>
            <a:r>
              <a:rPr lang="en-US" dirty="0"/>
              <a:t>This is not how the categorization process was conceptualized but if this is the best way to do it in your jurisdiction then just make sure you’re doing it with at least 3 people for every case</a:t>
            </a:r>
          </a:p>
        </p:txBody>
      </p:sp>
      <p:sp>
        <p:nvSpPr>
          <p:cNvPr id="4" name="Slide Number Placeholder 3"/>
          <p:cNvSpPr>
            <a:spLocks noGrp="1"/>
          </p:cNvSpPr>
          <p:nvPr>
            <p:ph type="sldNum" sz="quarter" idx="5"/>
          </p:nvPr>
        </p:nvSpPr>
        <p:spPr/>
        <p:txBody>
          <a:bodyPr/>
          <a:lstStyle/>
          <a:p>
            <a:fld id="{6B0DAF04-8009-4103-A721-EA93734D8CEA}" type="slidenum">
              <a:rPr lang="en-US" smtClean="0"/>
              <a:t>30</a:t>
            </a:fld>
            <a:endParaRPr lang="en-US"/>
          </a:p>
        </p:txBody>
      </p:sp>
    </p:spTree>
    <p:extLst>
      <p:ext uri="{BB962C8B-B14F-4D97-AF65-F5344CB8AC3E}">
        <p14:creationId xmlns:p14="http://schemas.microsoft.com/office/powerpoint/2010/main" val="1315096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As a result of using the classification system we expect that CDR programs will be able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to more accurately track SUIDs over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Compare patterns in SUID across states/jurisdictions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Identify gaps in SUID case investigation and reporting including, death scene investigation, autopsy practices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And more easily identify the highest risk groups to target for intervention or other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DON’T</a:t>
            </a:r>
            <a:r>
              <a:rPr kumimoji="0" lang="en-US" sz="1400" b="0" i="0" u="none" strike="noStrike" kern="1200" cap="none" spc="0" normalizeH="0" noProof="0" dirty="0">
                <a:ln>
                  <a:noFill/>
                </a:ln>
                <a:solidFill>
                  <a:prstClr val="black"/>
                </a:solidFill>
                <a:effectLst/>
                <a:uLnTx/>
                <a:uFillTx/>
                <a:latin typeface="+mn-lt"/>
                <a:ea typeface="+mn-ea"/>
                <a:cs typeface="+mn-cs"/>
              </a:rPr>
              <a:t> READ:</a:t>
            </a: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pPr marL="628650" lvl="1" indent="-171450">
              <a:buFont typeface="Arial" panose="020B0604020202020204" pitchFamily="34" charset="0"/>
              <a:buChar char="•"/>
              <a:defRPr/>
            </a:pPr>
            <a:r>
              <a:rPr kumimoji="0" lang="en-US" sz="1050" b="0" i="0" u="none" strike="noStrike" kern="1200" cap="none" spc="0" normalizeH="0" baseline="0" noProof="0" dirty="0">
                <a:ln>
                  <a:noFill/>
                </a:ln>
                <a:solidFill>
                  <a:prstClr val="black"/>
                </a:solidFill>
                <a:effectLst/>
                <a:uLnTx/>
                <a:uFillTx/>
                <a:latin typeface="+mn-lt"/>
                <a:ea typeface="+mn-ea"/>
                <a:cs typeface="+mn-cs"/>
              </a:rPr>
              <a:t>A few specific ideas for how to use data on how cases were categorized are: </a:t>
            </a:r>
          </a:p>
          <a:p>
            <a:pPr marL="1085850" lvl="2" indent="-171450">
              <a:buFont typeface="Arial" panose="020B0604020202020204" pitchFamily="34" charset="0"/>
              <a:buChar char="•"/>
              <a:defRPr/>
            </a:pPr>
            <a:r>
              <a:rPr kumimoji="0" lang="en-US" sz="1050" b="0" i="0" u="none" strike="noStrike" kern="1200" cap="none" spc="0" normalizeH="0" baseline="0" noProof="0" dirty="0">
                <a:ln>
                  <a:noFill/>
                </a:ln>
                <a:solidFill>
                  <a:prstClr val="black"/>
                </a:solidFill>
                <a:effectLst/>
                <a:uLnTx/>
                <a:uFillTx/>
                <a:latin typeface="+mn-lt"/>
                <a:ea typeface="+mn-ea"/>
                <a:cs typeface="+mn-cs"/>
              </a:rPr>
              <a:t>Include your annual reports</a:t>
            </a:r>
          </a:p>
          <a:p>
            <a:pPr marL="1085850" lvl="2" indent="-171450">
              <a:buFont typeface="Arial" panose="020B0604020202020204" pitchFamily="34" charset="0"/>
              <a:buChar char="•"/>
              <a:defRPr/>
            </a:pPr>
            <a:r>
              <a:rPr kumimoji="0" lang="en-US" sz="1050" b="0" i="0" u="none" strike="noStrike" kern="1200" cap="none" spc="0" normalizeH="0" baseline="0" noProof="0" dirty="0">
                <a:ln>
                  <a:noFill/>
                </a:ln>
                <a:solidFill>
                  <a:prstClr val="black"/>
                </a:solidFill>
                <a:effectLst/>
                <a:uLnTx/>
                <a:uFillTx/>
                <a:latin typeface="+mn-lt"/>
                <a:ea typeface="+mn-ea"/>
                <a:cs typeface="+mn-cs"/>
              </a:rPr>
              <a:t>Feed directly to stakeholder’s including Governor’s office</a:t>
            </a:r>
          </a:p>
          <a:p>
            <a:pPr marL="1085850" lvl="2" indent="-171450">
              <a:buFont typeface="Arial" panose="020B0604020202020204" pitchFamily="34" charset="0"/>
              <a:buChar char="•"/>
              <a:defRPr/>
            </a:pPr>
            <a:r>
              <a:rPr kumimoji="0" lang="en-US" sz="1050" b="0" i="0" u="none" strike="noStrike" kern="1200" cap="none" spc="0" normalizeH="0" baseline="0" noProof="0" dirty="0">
                <a:ln>
                  <a:noFill/>
                </a:ln>
                <a:solidFill>
                  <a:prstClr val="black"/>
                </a:solidFill>
                <a:effectLst/>
                <a:uLnTx/>
                <a:uFillTx/>
                <a:latin typeface="+mn-lt"/>
                <a:ea typeface="+mn-ea"/>
                <a:cs typeface="+mn-cs"/>
              </a:rPr>
              <a:t>Use to develop  county- or region-specific reports on the SUID categories.</a:t>
            </a:r>
          </a:p>
          <a:p>
            <a:endParaRPr lang="en-US" dirty="0"/>
          </a:p>
        </p:txBody>
      </p:sp>
      <p:sp>
        <p:nvSpPr>
          <p:cNvPr id="4" name="Slide Number Placeholder 3"/>
          <p:cNvSpPr>
            <a:spLocks noGrp="1"/>
          </p:cNvSpPr>
          <p:nvPr>
            <p:ph type="sldNum" sz="quarter" idx="5"/>
          </p:nvPr>
        </p:nvSpPr>
        <p:spPr/>
        <p:txBody>
          <a:bodyPr/>
          <a:lstStyle/>
          <a:p>
            <a:fld id="{6B0DAF04-8009-4103-A721-EA93734D8CEA}" type="slidenum">
              <a:rPr lang="en-US" smtClean="0"/>
              <a:t>4</a:t>
            </a:fld>
            <a:endParaRPr lang="en-US"/>
          </a:p>
        </p:txBody>
      </p:sp>
    </p:spTree>
    <p:extLst>
      <p:ext uri="{BB962C8B-B14F-4D97-AF65-F5344CB8AC3E}">
        <p14:creationId xmlns:p14="http://schemas.microsoft.com/office/powerpoint/2010/main" val="2691456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these are the questions. you need to ask and answer...as we review each case,....</a:t>
            </a:r>
          </a:p>
        </p:txBody>
      </p:sp>
      <p:sp>
        <p:nvSpPr>
          <p:cNvPr id="4" name="Slide Number Placeholder 3"/>
          <p:cNvSpPr>
            <a:spLocks noGrp="1"/>
          </p:cNvSpPr>
          <p:nvPr>
            <p:ph type="sldNum" sz="quarter" idx="10"/>
          </p:nvPr>
        </p:nvSpPr>
        <p:spPr/>
        <p:txBody>
          <a:bodyPr/>
          <a:lstStyle/>
          <a:p>
            <a:fld id="{7A1F068D-F5C3-4CB7-856B-C4B2DC333353}" type="slidenum">
              <a:rPr lang="en-US" smtClean="0"/>
              <a:t>33</a:t>
            </a:fld>
            <a:endParaRPr lang="en-US"/>
          </a:p>
        </p:txBody>
      </p:sp>
    </p:spTree>
    <p:extLst>
      <p:ext uri="{BB962C8B-B14F-4D97-AF65-F5344CB8AC3E}">
        <p14:creationId xmlns:p14="http://schemas.microsoft.com/office/powerpoint/2010/main" val="2281763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289359</a:t>
            </a:r>
          </a:p>
          <a:p>
            <a:r>
              <a:rPr lang="en-US" dirty="0"/>
              <a:t>Incomplete Case Information</a:t>
            </a:r>
          </a:p>
        </p:txBody>
      </p:sp>
      <p:sp>
        <p:nvSpPr>
          <p:cNvPr id="4" name="Slide Number Placeholder 3"/>
          <p:cNvSpPr>
            <a:spLocks noGrp="1"/>
          </p:cNvSpPr>
          <p:nvPr>
            <p:ph type="sldNum" sz="quarter" idx="5"/>
          </p:nvPr>
        </p:nvSpPr>
        <p:spPr/>
        <p:txBody>
          <a:bodyPr/>
          <a:lstStyle/>
          <a:p>
            <a:fld id="{6B0DAF04-8009-4103-A721-EA93734D8CEA}" type="slidenum">
              <a:rPr lang="en-US" smtClean="0"/>
              <a:t>35</a:t>
            </a:fld>
            <a:endParaRPr lang="en-US"/>
          </a:p>
        </p:txBody>
      </p:sp>
    </p:spTree>
    <p:extLst>
      <p:ext uri="{BB962C8B-B14F-4D97-AF65-F5344CB8AC3E}">
        <p14:creationId xmlns:p14="http://schemas.microsoft.com/office/powerpoint/2010/main" val="2937246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289359</a:t>
            </a:r>
          </a:p>
          <a:p>
            <a:r>
              <a:rPr lang="en-US" dirty="0"/>
              <a:t>Incomplete Case Information</a:t>
            </a:r>
          </a:p>
        </p:txBody>
      </p:sp>
      <p:sp>
        <p:nvSpPr>
          <p:cNvPr id="4" name="Slide Number Placeholder 3"/>
          <p:cNvSpPr>
            <a:spLocks noGrp="1"/>
          </p:cNvSpPr>
          <p:nvPr>
            <p:ph type="sldNum" sz="quarter" idx="5"/>
          </p:nvPr>
        </p:nvSpPr>
        <p:spPr/>
        <p:txBody>
          <a:bodyPr/>
          <a:lstStyle/>
          <a:p>
            <a:fld id="{6B0DAF04-8009-4103-A721-EA93734D8CEA}" type="slidenum">
              <a:rPr lang="en-US" smtClean="0"/>
              <a:t>36</a:t>
            </a:fld>
            <a:endParaRPr lang="en-US"/>
          </a:p>
        </p:txBody>
      </p:sp>
    </p:spTree>
    <p:extLst>
      <p:ext uri="{BB962C8B-B14F-4D97-AF65-F5344CB8AC3E}">
        <p14:creationId xmlns:p14="http://schemas.microsoft.com/office/powerpoint/2010/main" val="1354020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289359</a:t>
            </a:r>
          </a:p>
          <a:p>
            <a:r>
              <a:rPr lang="en-US" dirty="0"/>
              <a:t>Incomplete Case Information</a:t>
            </a:r>
          </a:p>
        </p:txBody>
      </p:sp>
      <p:sp>
        <p:nvSpPr>
          <p:cNvPr id="4" name="Slide Number Placeholder 3"/>
          <p:cNvSpPr>
            <a:spLocks noGrp="1"/>
          </p:cNvSpPr>
          <p:nvPr>
            <p:ph type="sldNum" sz="quarter" idx="5"/>
          </p:nvPr>
        </p:nvSpPr>
        <p:spPr/>
        <p:txBody>
          <a:bodyPr/>
          <a:lstStyle/>
          <a:p>
            <a:fld id="{6B0DAF04-8009-4103-A721-EA93734D8CEA}" type="slidenum">
              <a:rPr lang="en-US" smtClean="0"/>
              <a:t>37</a:t>
            </a:fld>
            <a:endParaRPr lang="en-US"/>
          </a:p>
        </p:txBody>
      </p:sp>
    </p:spTree>
    <p:extLst>
      <p:ext uri="{BB962C8B-B14F-4D97-AF65-F5344CB8AC3E}">
        <p14:creationId xmlns:p14="http://schemas.microsoft.com/office/powerpoint/2010/main" val="1829817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289359</a:t>
            </a:r>
          </a:p>
          <a:p>
            <a:r>
              <a:rPr lang="en-US" dirty="0"/>
              <a:t>Incomplete Case Information</a:t>
            </a:r>
          </a:p>
        </p:txBody>
      </p:sp>
      <p:sp>
        <p:nvSpPr>
          <p:cNvPr id="4" name="Slide Number Placeholder 3"/>
          <p:cNvSpPr>
            <a:spLocks noGrp="1"/>
          </p:cNvSpPr>
          <p:nvPr>
            <p:ph type="sldNum" sz="quarter" idx="5"/>
          </p:nvPr>
        </p:nvSpPr>
        <p:spPr/>
        <p:txBody>
          <a:bodyPr/>
          <a:lstStyle/>
          <a:p>
            <a:fld id="{6B0DAF04-8009-4103-A721-EA93734D8CEA}" type="slidenum">
              <a:rPr lang="en-US" smtClean="0"/>
              <a:t>38</a:t>
            </a:fld>
            <a:endParaRPr lang="en-US"/>
          </a:p>
        </p:txBody>
      </p:sp>
    </p:spTree>
    <p:extLst>
      <p:ext uri="{BB962C8B-B14F-4D97-AF65-F5344CB8AC3E}">
        <p14:creationId xmlns:p14="http://schemas.microsoft.com/office/powerpoint/2010/main" val="37753841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289359</a:t>
            </a:r>
          </a:p>
          <a:p>
            <a:r>
              <a:rPr lang="en-US" dirty="0"/>
              <a:t>Incomplete Case Information</a:t>
            </a:r>
          </a:p>
        </p:txBody>
      </p:sp>
      <p:sp>
        <p:nvSpPr>
          <p:cNvPr id="4" name="Slide Number Placeholder 3"/>
          <p:cNvSpPr>
            <a:spLocks noGrp="1"/>
          </p:cNvSpPr>
          <p:nvPr>
            <p:ph type="sldNum" sz="quarter" idx="5"/>
          </p:nvPr>
        </p:nvSpPr>
        <p:spPr/>
        <p:txBody>
          <a:bodyPr/>
          <a:lstStyle/>
          <a:p>
            <a:fld id="{6B0DAF04-8009-4103-A721-EA93734D8CEA}" type="slidenum">
              <a:rPr lang="en-US" smtClean="0"/>
              <a:t>39</a:t>
            </a:fld>
            <a:endParaRPr lang="en-US"/>
          </a:p>
        </p:txBody>
      </p:sp>
    </p:spTree>
    <p:extLst>
      <p:ext uri="{BB962C8B-B14F-4D97-AF65-F5344CB8AC3E}">
        <p14:creationId xmlns:p14="http://schemas.microsoft.com/office/powerpoint/2010/main" val="42325610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7B941-967F-4308-B253-F22E97F2B7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2603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289359</a:t>
            </a:r>
          </a:p>
          <a:p>
            <a:r>
              <a:rPr lang="en-US" dirty="0"/>
              <a:t>Incomplete Case Information</a:t>
            </a:r>
          </a:p>
        </p:txBody>
      </p:sp>
      <p:sp>
        <p:nvSpPr>
          <p:cNvPr id="4" name="Slide Number Placeholder 3"/>
          <p:cNvSpPr>
            <a:spLocks noGrp="1"/>
          </p:cNvSpPr>
          <p:nvPr>
            <p:ph type="sldNum" sz="quarter" idx="5"/>
          </p:nvPr>
        </p:nvSpPr>
        <p:spPr/>
        <p:txBody>
          <a:bodyPr/>
          <a:lstStyle/>
          <a:p>
            <a:fld id="{6B0DAF04-8009-4103-A721-EA93734D8CEA}" type="slidenum">
              <a:rPr lang="en-US" smtClean="0"/>
              <a:t>41</a:t>
            </a:fld>
            <a:endParaRPr lang="en-US"/>
          </a:p>
        </p:txBody>
      </p:sp>
    </p:spTree>
    <p:extLst>
      <p:ext uri="{BB962C8B-B14F-4D97-AF65-F5344CB8AC3E}">
        <p14:creationId xmlns:p14="http://schemas.microsoft.com/office/powerpoint/2010/main" val="471783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241065</a:t>
            </a:r>
          </a:p>
          <a:p>
            <a:r>
              <a:rPr lang="en-US" dirty="0"/>
              <a:t>Possible</a:t>
            </a:r>
          </a:p>
        </p:txBody>
      </p:sp>
      <p:sp>
        <p:nvSpPr>
          <p:cNvPr id="4" name="Slide Number Placeholder 3"/>
          <p:cNvSpPr>
            <a:spLocks noGrp="1"/>
          </p:cNvSpPr>
          <p:nvPr>
            <p:ph type="sldNum" sz="quarter" idx="5"/>
          </p:nvPr>
        </p:nvSpPr>
        <p:spPr/>
        <p:txBody>
          <a:bodyPr/>
          <a:lstStyle/>
          <a:p>
            <a:fld id="{6B0DAF04-8009-4103-A721-EA93734D8CEA}" type="slidenum">
              <a:rPr lang="en-US" smtClean="0"/>
              <a:t>43</a:t>
            </a:fld>
            <a:endParaRPr lang="en-US"/>
          </a:p>
        </p:txBody>
      </p:sp>
    </p:spTree>
    <p:extLst>
      <p:ext uri="{BB962C8B-B14F-4D97-AF65-F5344CB8AC3E}">
        <p14:creationId xmlns:p14="http://schemas.microsoft.com/office/powerpoint/2010/main" val="36702356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241065</a:t>
            </a:r>
          </a:p>
          <a:p>
            <a:r>
              <a:rPr lang="en-US" dirty="0"/>
              <a:t>Possible</a:t>
            </a:r>
          </a:p>
        </p:txBody>
      </p:sp>
      <p:sp>
        <p:nvSpPr>
          <p:cNvPr id="4" name="Slide Number Placeholder 3"/>
          <p:cNvSpPr>
            <a:spLocks noGrp="1"/>
          </p:cNvSpPr>
          <p:nvPr>
            <p:ph type="sldNum" sz="quarter" idx="5"/>
          </p:nvPr>
        </p:nvSpPr>
        <p:spPr/>
        <p:txBody>
          <a:bodyPr/>
          <a:lstStyle/>
          <a:p>
            <a:fld id="{6B0DAF04-8009-4103-A721-EA93734D8CEA}" type="slidenum">
              <a:rPr lang="en-US" smtClean="0"/>
              <a:t>44</a:t>
            </a:fld>
            <a:endParaRPr lang="en-US"/>
          </a:p>
        </p:txBody>
      </p:sp>
    </p:spTree>
    <p:extLst>
      <p:ext uri="{BB962C8B-B14F-4D97-AF65-F5344CB8AC3E}">
        <p14:creationId xmlns:p14="http://schemas.microsoft.com/office/powerpoint/2010/main" val="394149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Key features of the classification system are that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Assigns categories using group consensus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Has explicit category definitions and an algorithm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Does not reclassify official cause of death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Incorporates contributions of other previously developed and implemented classification systems, but is specific for the SUID Case Registry and other users of the multi-disciplinary child death review model.</a:t>
            </a:r>
          </a:p>
          <a:p>
            <a:endParaRPr lang="en-US" dirty="0"/>
          </a:p>
        </p:txBody>
      </p:sp>
      <p:sp>
        <p:nvSpPr>
          <p:cNvPr id="4" name="Slide Number Placeholder 3"/>
          <p:cNvSpPr>
            <a:spLocks noGrp="1"/>
          </p:cNvSpPr>
          <p:nvPr>
            <p:ph type="sldNum" sz="quarter" idx="5"/>
          </p:nvPr>
        </p:nvSpPr>
        <p:spPr/>
        <p:txBody>
          <a:bodyPr/>
          <a:lstStyle/>
          <a:p>
            <a:fld id="{6B0DAF04-8009-4103-A721-EA93734D8CEA}" type="slidenum">
              <a:rPr lang="en-US" smtClean="0"/>
              <a:t>5</a:t>
            </a:fld>
            <a:endParaRPr lang="en-US"/>
          </a:p>
        </p:txBody>
      </p:sp>
    </p:spTree>
    <p:extLst>
      <p:ext uri="{BB962C8B-B14F-4D97-AF65-F5344CB8AC3E}">
        <p14:creationId xmlns:p14="http://schemas.microsoft.com/office/powerpoint/2010/main" val="38984970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241065</a:t>
            </a:r>
          </a:p>
          <a:p>
            <a:r>
              <a:rPr lang="en-US" dirty="0"/>
              <a:t>Possible</a:t>
            </a:r>
          </a:p>
        </p:txBody>
      </p:sp>
      <p:sp>
        <p:nvSpPr>
          <p:cNvPr id="4" name="Slide Number Placeholder 3"/>
          <p:cNvSpPr>
            <a:spLocks noGrp="1"/>
          </p:cNvSpPr>
          <p:nvPr>
            <p:ph type="sldNum" sz="quarter" idx="5"/>
          </p:nvPr>
        </p:nvSpPr>
        <p:spPr/>
        <p:txBody>
          <a:bodyPr/>
          <a:lstStyle/>
          <a:p>
            <a:fld id="{6B0DAF04-8009-4103-A721-EA93734D8CEA}" type="slidenum">
              <a:rPr lang="en-US" smtClean="0"/>
              <a:t>45</a:t>
            </a:fld>
            <a:endParaRPr lang="en-US"/>
          </a:p>
        </p:txBody>
      </p:sp>
    </p:spTree>
    <p:extLst>
      <p:ext uri="{BB962C8B-B14F-4D97-AF65-F5344CB8AC3E}">
        <p14:creationId xmlns:p14="http://schemas.microsoft.com/office/powerpoint/2010/main" val="35548661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241065</a:t>
            </a:r>
          </a:p>
          <a:p>
            <a:r>
              <a:rPr lang="en-US" dirty="0"/>
              <a:t>Possible</a:t>
            </a:r>
          </a:p>
        </p:txBody>
      </p:sp>
      <p:sp>
        <p:nvSpPr>
          <p:cNvPr id="4" name="Slide Number Placeholder 3"/>
          <p:cNvSpPr>
            <a:spLocks noGrp="1"/>
          </p:cNvSpPr>
          <p:nvPr>
            <p:ph type="sldNum" sz="quarter" idx="5"/>
          </p:nvPr>
        </p:nvSpPr>
        <p:spPr/>
        <p:txBody>
          <a:bodyPr/>
          <a:lstStyle/>
          <a:p>
            <a:fld id="{6B0DAF04-8009-4103-A721-EA93734D8CEA}" type="slidenum">
              <a:rPr lang="en-US" smtClean="0"/>
              <a:t>46</a:t>
            </a:fld>
            <a:endParaRPr lang="en-US"/>
          </a:p>
        </p:txBody>
      </p:sp>
    </p:spTree>
    <p:extLst>
      <p:ext uri="{BB962C8B-B14F-4D97-AF65-F5344CB8AC3E}">
        <p14:creationId xmlns:p14="http://schemas.microsoft.com/office/powerpoint/2010/main" val="12483293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241065</a:t>
            </a:r>
          </a:p>
          <a:p>
            <a:r>
              <a:rPr lang="en-US" dirty="0"/>
              <a:t>Possible</a:t>
            </a:r>
          </a:p>
        </p:txBody>
      </p:sp>
      <p:sp>
        <p:nvSpPr>
          <p:cNvPr id="4" name="Slide Number Placeholder 3"/>
          <p:cNvSpPr>
            <a:spLocks noGrp="1"/>
          </p:cNvSpPr>
          <p:nvPr>
            <p:ph type="sldNum" sz="quarter" idx="5"/>
          </p:nvPr>
        </p:nvSpPr>
        <p:spPr/>
        <p:txBody>
          <a:bodyPr/>
          <a:lstStyle/>
          <a:p>
            <a:fld id="{6B0DAF04-8009-4103-A721-EA93734D8CEA}" type="slidenum">
              <a:rPr lang="en-US" smtClean="0"/>
              <a:t>47</a:t>
            </a:fld>
            <a:endParaRPr lang="en-US"/>
          </a:p>
        </p:txBody>
      </p:sp>
    </p:spTree>
    <p:extLst>
      <p:ext uri="{BB962C8B-B14F-4D97-AF65-F5344CB8AC3E}">
        <p14:creationId xmlns:p14="http://schemas.microsoft.com/office/powerpoint/2010/main" val="34363658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241065</a:t>
            </a:r>
          </a:p>
          <a:p>
            <a:r>
              <a:rPr lang="en-US" dirty="0"/>
              <a:t>Possible</a:t>
            </a:r>
          </a:p>
        </p:txBody>
      </p:sp>
      <p:sp>
        <p:nvSpPr>
          <p:cNvPr id="4" name="Slide Number Placeholder 3"/>
          <p:cNvSpPr>
            <a:spLocks noGrp="1"/>
          </p:cNvSpPr>
          <p:nvPr>
            <p:ph type="sldNum" sz="quarter" idx="5"/>
          </p:nvPr>
        </p:nvSpPr>
        <p:spPr/>
        <p:txBody>
          <a:bodyPr/>
          <a:lstStyle/>
          <a:p>
            <a:fld id="{6B0DAF04-8009-4103-A721-EA93734D8CEA}" type="slidenum">
              <a:rPr lang="en-US" smtClean="0"/>
              <a:t>48</a:t>
            </a:fld>
            <a:endParaRPr lang="en-US"/>
          </a:p>
        </p:txBody>
      </p:sp>
    </p:spTree>
    <p:extLst>
      <p:ext uri="{BB962C8B-B14F-4D97-AF65-F5344CB8AC3E}">
        <p14:creationId xmlns:p14="http://schemas.microsoft.com/office/powerpoint/2010/main" val="22599769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241065</a:t>
            </a:r>
          </a:p>
          <a:p>
            <a:r>
              <a:rPr lang="en-US" dirty="0"/>
              <a:t>Possible</a:t>
            </a:r>
          </a:p>
        </p:txBody>
      </p:sp>
      <p:sp>
        <p:nvSpPr>
          <p:cNvPr id="4" name="Slide Number Placeholder 3"/>
          <p:cNvSpPr>
            <a:spLocks noGrp="1"/>
          </p:cNvSpPr>
          <p:nvPr>
            <p:ph type="sldNum" sz="quarter" idx="5"/>
          </p:nvPr>
        </p:nvSpPr>
        <p:spPr/>
        <p:txBody>
          <a:bodyPr/>
          <a:lstStyle/>
          <a:p>
            <a:fld id="{6B0DAF04-8009-4103-A721-EA93734D8CEA}" type="slidenum">
              <a:rPr lang="en-US" smtClean="0"/>
              <a:t>49</a:t>
            </a:fld>
            <a:endParaRPr lang="en-US"/>
          </a:p>
        </p:txBody>
      </p:sp>
    </p:spTree>
    <p:extLst>
      <p:ext uri="{BB962C8B-B14F-4D97-AF65-F5344CB8AC3E}">
        <p14:creationId xmlns:p14="http://schemas.microsoft.com/office/powerpoint/2010/main" val="21391058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241065</a:t>
            </a:r>
          </a:p>
          <a:p>
            <a:r>
              <a:rPr lang="en-US" dirty="0"/>
              <a:t>Possible</a:t>
            </a:r>
          </a:p>
        </p:txBody>
      </p:sp>
      <p:sp>
        <p:nvSpPr>
          <p:cNvPr id="4" name="Slide Number Placeholder 3"/>
          <p:cNvSpPr>
            <a:spLocks noGrp="1"/>
          </p:cNvSpPr>
          <p:nvPr>
            <p:ph type="sldNum" sz="quarter" idx="5"/>
          </p:nvPr>
        </p:nvSpPr>
        <p:spPr/>
        <p:txBody>
          <a:bodyPr/>
          <a:lstStyle/>
          <a:p>
            <a:fld id="{6B0DAF04-8009-4103-A721-EA93734D8CEA}" type="slidenum">
              <a:rPr lang="en-US" smtClean="0"/>
              <a:t>50</a:t>
            </a:fld>
            <a:endParaRPr lang="en-US"/>
          </a:p>
        </p:txBody>
      </p:sp>
    </p:spTree>
    <p:extLst>
      <p:ext uri="{BB962C8B-B14F-4D97-AF65-F5344CB8AC3E}">
        <p14:creationId xmlns:p14="http://schemas.microsoft.com/office/powerpoint/2010/main" val="30764040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241065</a:t>
            </a:r>
          </a:p>
          <a:p>
            <a:r>
              <a:rPr lang="en-US" dirty="0"/>
              <a:t>Possible</a:t>
            </a:r>
          </a:p>
        </p:txBody>
      </p:sp>
      <p:sp>
        <p:nvSpPr>
          <p:cNvPr id="4" name="Slide Number Placeholder 3"/>
          <p:cNvSpPr>
            <a:spLocks noGrp="1"/>
          </p:cNvSpPr>
          <p:nvPr>
            <p:ph type="sldNum" sz="quarter" idx="5"/>
          </p:nvPr>
        </p:nvSpPr>
        <p:spPr/>
        <p:txBody>
          <a:bodyPr/>
          <a:lstStyle/>
          <a:p>
            <a:fld id="{6B0DAF04-8009-4103-A721-EA93734D8CEA}" type="slidenum">
              <a:rPr lang="en-US" smtClean="0"/>
              <a:t>51</a:t>
            </a:fld>
            <a:endParaRPr lang="en-US"/>
          </a:p>
        </p:txBody>
      </p:sp>
    </p:spTree>
    <p:extLst>
      <p:ext uri="{BB962C8B-B14F-4D97-AF65-F5344CB8AC3E}">
        <p14:creationId xmlns:p14="http://schemas.microsoft.com/office/powerpoint/2010/main" val="10424261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241065</a:t>
            </a:r>
          </a:p>
          <a:p>
            <a:r>
              <a:rPr lang="en-US" dirty="0"/>
              <a:t>Possible</a:t>
            </a:r>
          </a:p>
        </p:txBody>
      </p:sp>
      <p:sp>
        <p:nvSpPr>
          <p:cNvPr id="4" name="Slide Number Placeholder 3"/>
          <p:cNvSpPr>
            <a:spLocks noGrp="1"/>
          </p:cNvSpPr>
          <p:nvPr>
            <p:ph type="sldNum" sz="quarter" idx="5"/>
          </p:nvPr>
        </p:nvSpPr>
        <p:spPr/>
        <p:txBody>
          <a:bodyPr/>
          <a:lstStyle/>
          <a:p>
            <a:fld id="{6B0DAF04-8009-4103-A721-EA93734D8CEA}" type="slidenum">
              <a:rPr lang="en-US" smtClean="0"/>
              <a:t>52</a:t>
            </a:fld>
            <a:endParaRPr lang="en-US"/>
          </a:p>
        </p:txBody>
      </p:sp>
    </p:spTree>
    <p:extLst>
      <p:ext uri="{BB962C8B-B14F-4D97-AF65-F5344CB8AC3E}">
        <p14:creationId xmlns:p14="http://schemas.microsoft.com/office/powerpoint/2010/main" val="19741151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241065</a:t>
            </a:r>
          </a:p>
          <a:p>
            <a:r>
              <a:rPr lang="en-US" dirty="0"/>
              <a:t>Possible</a:t>
            </a:r>
          </a:p>
        </p:txBody>
      </p:sp>
      <p:sp>
        <p:nvSpPr>
          <p:cNvPr id="4" name="Slide Number Placeholder 3"/>
          <p:cNvSpPr>
            <a:spLocks noGrp="1"/>
          </p:cNvSpPr>
          <p:nvPr>
            <p:ph type="sldNum" sz="quarter" idx="5"/>
          </p:nvPr>
        </p:nvSpPr>
        <p:spPr/>
        <p:txBody>
          <a:bodyPr/>
          <a:lstStyle/>
          <a:p>
            <a:fld id="{6B0DAF04-8009-4103-A721-EA93734D8CEA}" type="slidenum">
              <a:rPr lang="en-US" smtClean="0"/>
              <a:t>53</a:t>
            </a:fld>
            <a:endParaRPr lang="en-US"/>
          </a:p>
        </p:txBody>
      </p:sp>
    </p:spTree>
    <p:extLst>
      <p:ext uri="{BB962C8B-B14F-4D97-AF65-F5344CB8AC3E}">
        <p14:creationId xmlns:p14="http://schemas.microsoft.com/office/powerpoint/2010/main" val="10576096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241065</a:t>
            </a:r>
          </a:p>
          <a:p>
            <a:r>
              <a:rPr lang="en-US" dirty="0"/>
              <a:t>Possible</a:t>
            </a:r>
          </a:p>
        </p:txBody>
      </p:sp>
      <p:sp>
        <p:nvSpPr>
          <p:cNvPr id="4" name="Slide Number Placeholder 3"/>
          <p:cNvSpPr>
            <a:spLocks noGrp="1"/>
          </p:cNvSpPr>
          <p:nvPr>
            <p:ph type="sldNum" sz="quarter" idx="5"/>
          </p:nvPr>
        </p:nvSpPr>
        <p:spPr/>
        <p:txBody>
          <a:bodyPr/>
          <a:lstStyle/>
          <a:p>
            <a:fld id="{6B0DAF04-8009-4103-A721-EA93734D8CEA}" type="slidenum">
              <a:rPr lang="en-US" smtClean="0"/>
              <a:t>54</a:t>
            </a:fld>
            <a:endParaRPr lang="en-US"/>
          </a:p>
        </p:txBody>
      </p:sp>
    </p:spTree>
    <p:extLst>
      <p:ext uri="{BB962C8B-B14F-4D97-AF65-F5344CB8AC3E}">
        <p14:creationId xmlns:p14="http://schemas.microsoft.com/office/powerpoint/2010/main" val="2242582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Now, let’s walk through the algorithm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766BD7CC-EA52-4170-A4CD-AFAA1E62C16A}" type="slidenum">
              <a:rPr lang="en-US" smtClean="0"/>
              <a:t>6</a:t>
            </a:fld>
            <a:endParaRPr lang="en-US"/>
          </a:p>
        </p:txBody>
      </p:sp>
    </p:spTree>
    <p:extLst>
      <p:ext uri="{BB962C8B-B14F-4D97-AF65-F5344CB8AC3E}">
        <p14:creationId xmlns:p14="http://schemas.microsoft.com/office/powerpoint/2010/main" val="2244869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7B941-967F-4308-B253-F22E97F2B7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2442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241065</a:t>
            </a:r>
          </a:p>
          <a:p>
            <a:r>
              <a:rPr lang="en-US" dirty="0"/>
              <a:t>Possible</a:t>
            </a:r>
          </a:p>
        </p:txBody>
      </p:sp>
      <p:sp>
        <p:nvSpPr>
          <p:cNvPr id="4" name="Slide Number Placeholder 3"/>
          <p:cNvSpPr>
            <a:spLocks noGrp="1"/>
          </p:cNvSpPr>
          <p:nvPr>
            <p:ph type="sldNum" sz="quarter" idx="5"/>
          </p:nvPr>
        </p:nvSpPr>
        <p:spPr/>
        <p:txBody>
          <a:bodyPr/>
          <a:lstStyle/>
          <a:p>
            <a:fld id="{6B0DAF04-8009-4103-A721-EA93734D8CEA}" type="slidenum">
              <a:rPr lang="en-US" smtClean="0"/>
              <a:t>56</a:t>
            </a:fld>
            <a:endParaRPr lang="en-US"/>
          </a:p>
        </p:txBody>
      </p:sp>
    </p:spTree>
    <p:extLst>
      <p:ext uri="{BB962C8B-B14F-4D97-AF65-F5344CB8AC3E}">
        <p14:creationId xmlns:p14="http://schemas.microsoft.com/office/powerpoint/2010/main" val="15580855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241065</a:t>
            </a:r>
          </a:p>
          <a:p>
            <a:r>
              <a:rPr lang="en-US" dirty="0"/>
              <a:t>Possible</a:t>
            </a:r>
          </a:p>
          <a:p>
            <a:endParaRPr lang="en-US" dirty="0"/>
          </a:p>
        </p:txBody>
      </p:sp>
      <p:sp>
        <p:nvSpPr>
          <p:cNvPr id="4" name="Slide Number Placeholder 3"/>
          <p:cNvSpPr>
            <a:spLocks noGrp="1"/>
          </p:cNvSpPr>
          <p:nvPr>
            <p:ph type="sldNum" sz="quarter" idx="5"/>
          </p:nvPr>
        </p:nvSpPr>
        <p:spPr/>
        <p:txBody>
          <a:bodyPr/>
          <a:lstStyle/>
          <a:p>
            <a:fld id="{6B0DAF04-8009-4103-A721-EA93734D8CEA}" type="slidenum">
              <a:rPr lang="en-US" smtClean="0"/>
              <a:t>57</a:t>
            </a:fld>
            <a:endParaRPr lang="en-US"/>
          </a:p>
        </p:txBody>
      </p:sp>
    </p:spTree>
    <p:extLst>
      <p:ext uri="{BB962C8B-B14F-4D97-AF65-F5344CB8AC3E}">
        <p14:creationId xmlns:p14="http://schemas.microsoft.com/office/powerpoint/2010/main" val="33123718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241065</a:t>
            </a:r>
          </a:p>
          <a:p>
            <a:r>
              <a:rPr lang="en-US" dirty="0"/>
              <a:t>Possible</a:t>
            </a:r>
          </a:p>
          <a:p>
            <a:endParaRPr lang="en-US" dirty="0"/>
          </a:p>
        </p:txBody>
      </p:sp>
      <p:sp>
        <p:nvSpPr>
          <p:cNvPr id="4" name="Slide Number Placeholder 3"/>
          <p:cNvSpPr>
            <a:spLocks noGrp="1"/>
          </p:cNvSpPr>
          <p:nvPr>
            <p:ph type="sldNum" sz="quarter" idx="5"/>
          </p:nvPr>
        </p:nvSpPr>
        <p:spPr/>
        <p:txBody>
          <a:bodyPr/>
          <a:lstStyle/>
          <a:p>
            <a:fld id="{6B0DAF04-8009-4103-A721-EA93734D8CEA}" type="slidenum">
              <a:rPr lang="en-US" smtClean="0"/>
              <a:t>58</a:t>
            </a:fld>
            <a:endParaRPr lang="en-US"/>
          </a:p>
        </p:txBody>
      </p:sp>
    </p:spTree>
    <p:extLst>
      <p:ext uri="{BB962C8B-B14F-4D97-AF65-F5344CB8AC3E}">
        <p14:creationId xmlns:p14="http://schemas.microsoft.com/office/powerpoint/2010/main" val="1597203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sz="1200" kern="1200" dirty="0">
                <a:solidFill>
                  <a:schemeClr val="tx1"/>
                </a:solidFill>
                <a:effectLst/>
                <a:latin typeface="+mn-lt"/>
                <a:ea typeface="+mn-ea"/>
                <a:cs typeface="+mn-cs"/>
              </a:rPr>
              <a:t>268168</a:t>
            </a:r>
            <a:endParaRPr lang="en-US" dirty="0"/>
          </a:p>
          <a:p>
            <a:r>
              <a:rPr lang="en-US" dirty="0"/>
              <a:t>No Unsafe</a:t>
            </a:r>
          </a:p>
        </p:txBody>
      </p:sp>
      <p:sp>
        <p:nvSpPr>
          <p:cNvPr id="4" name="Slide Number Placeholder 3"/>
          <p:cNvSpPr>
            <a:spLocks noGrp="1"/>
          </p:cNvSpPr>
          <p:nvPr>
            <p:ph type="sldNum" sz="quarter" idx="5"/>
          </p:nvPr>
        </p:nvSpPr>
        <p:spPr/>
        <p:txBody>
          <a:bodyPr/>
          <a:lstStyle/>
          <a:p>
            <a:fld id="{6B0DAF04-8009-4103-A721-EA93734D8CEA}" type="slidenum">
              <a:rPr lang="en-US" smtClean="0"/>
              <a:t>60</a:t>
            </a:fld>
            <a:endParaRPr lang="en-US"/>
          </a:p>
        </p:txBody>
      </p:sp>
    </p:spTree>
    <p:extLst>
      <p:ext uri="{BB962C8B-B14F-4D97-AF65-F5344CB8AC3E}">
        <p14:creationId xmlns:p14="http://schemas.microsoft.com/office/powerpoint/2010/main" val="37884142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sz="1200" kern="1200" dirty="0">
                <a:solidFill>
                  <a:schemeClr val="tx1"/>
                </a:solidFill>
                <a:effectLst/>
                <a:latin typeface="+mn-lt"/>
                <a:ea typeface="+mn-ea"/>
                <a:cs typeface="+mn-cs"/>
              </a:rPr>
              <a:t>268168</a:t>
            </a:r>
            <a:endParaRPr lang="en-US" dirty="0"/>
          </a:p>
          <a:p>
            <a:r>
              <a:rPr lang="en-US" dirty="0"/>
              <a:t>No Unsafe</a:t>
            </a:r>
          </a:p>
        </p:txBody>
      </p:sp>
      <p:sp>
        <p:nvSpPr>
          <p:cNvPr id="4" name="Slide Number Placeholder 3"/>
          <p:cNvSpPr>
            <a:spLocks noGrp="1"/>
          </p:cNvSpPr>
          <p:nvPr>
            <p:ph type="sldNum" sz="quarter" idx="5"/>
          </p:nvPr>
        </p:nvSpPr>
        <p:spPr/>
        <p:txBody>
          <a:bodyPr/>
          <a:lstStyle/>
          <a:p>
            <a:fld id="{6B0DAF04-8009-4103-A721-EA93734D8CEA}" type="slidenum">
              <a:rPr lang="en-US" smtClean="0"/>
              <a:t>61</a:t>
            </a:fld>
            <a:endParaRPr lang="en-US"/>
          </a:p>
        </p:txBody>
      </p:sp>
    </p:spTree>
    <p:extLst>
      <p:ext uri="{BB962C8B-B14F-4D97-AF65-F5344CB8AC3E}">
        <p14:creationId xmlns:p14="http://schemas.microsoft.com/office/powerpoint/2010/main" val="4508293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sz="1200" kern="1200" dirty="0">
                <a:solidFill>
                  <a:schemeClr val="tx1"/>
                </a:solidFill>
                <a:effectLst/>
                <a:latin typeface="+mn-lt"/>
                <a:ea typeface="+mn-ea"/>
                <a:cs typeface="+mn-cs"/>
              </a:rPr>
              <a:t>268168</a:t>
            </a:r>
            <a:endParaRPr lang="en-US" dirty="0"/>
          </a:p>
          <a:p>
            <a:r>
              <a:rPr lang="en-US" dirty="0"/>
              <a:t>No Unsafe</a:t>
            </a:r>
          </a:p>
        </p:txBody>
      </p:sp>
      <p:sp>
        <p:nvSpPr>
          <p:cNvPr id="4" name="Slide Number Placeholder 3"/>
          <p:cNvSpPr>
            <a:spLocks noGrp="1"/>
          </p:cNvSpPr>
          <p:nvPr>
            <p:ph type="sldNum" sz="quarter" idx="5"/>
          </p:nvPr>
        </p:nvSpPr>
        <p:spPr/>
        <p:txBody>
          <a:bodyPr/>
          <a:lstStyle/>
          <a:p>
            <a:fld id="{6B0DAF04-8009-4103-A721-EA93734D8CEA}" type="slidenum">
              <a:rPr lang="en-US" smtClean="0"/>
              <a:t>62</a:t>
            </a:fld>
            <a:endParaRPr lang="en-US"/>
          </a:p>
        </p:txBody>
      </p:sp>
    </p:spTree>
    <p:extLst>
      <p:ext uri="{BB962C8B-B14F-4D97-AF65-F5344CB8AC3E}">
        <p14:creationId xmlns:p14="http://schemas.microsoft.com/office/powerpoint/2010/main" val="25399524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sz="1200" kern="1200" dirty="0">
                <a:solidFill>
                  <a:schemeClr val="tx1"/>
                </a:solidFill>
                <a:effectLst/>
                <a:latin typeface="+mn-lt"/>
                <a:ea typeface="+mn-ea"/>
                <a:cs typeface="+mn-cs"/>
              </a:rPr>
              <a:t>268168</a:t>
            </a:r>
            <a:endParaRPr lang="en-US" dirty="0"/>
          </a:p>
          <a:p>
            <a:r>
              <a:rPr lang="en-US" dirty="0"/>
              <a:t>No Unsafe</a:t>
            </a:r>
          </a:p>
        </p:txBody>
      </p:sp>
      <p:sp>
        <p:nvSpPr>
          <p:cNvPr id="4" name="Slide Number Placeholder 3"/>
          <p:cNvSpPr>
            <a:spLocks noGrp="1"/>
          </p:cNvSpPr>
          <p:nvPr>
            <p:ph type="sldNum" sz="quarter" idx="5"/>
          </p:nvPr>
        </p:nvSpPr>
        <p:spPr/>
        <p:txBody>
          <a:bodyPr/>
          <a:lstStyle/>
          <a:p>
            <a:fld id="{6B0DAF04-8009-4103-A721-EA93734D8CEA}" type="slidenum">
              <a:rPr lang="en-US" smtClean="0"/>
              <a:t>63</a:t>
            </a:fld>
            <a:endParaRPr lang="en-US"/>
          </a:p>
        </p:txBody>
      </p:sp>
    </p:spTree>
    <p:extLst>
      <p:ext uri="{BB962C8B-B14F-4D97-AF65-F5344CB8AC3E}">
        <p14:creationId xmlns:p14="http://schemas.microsoft.com/office/powerpoint/2010/main" val="37932781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sz="1200" kern="1200" dirty="0">
                <a:solidFill>
                  <a:schemeClr val="tx1"/>
                </a:solidFill>
                <a:effectLst/>
                <a:latin typeface="+mn-lt"/>
                <a:ea typeface="+mn-ea"/>
                <a:cs typeface="+mn-cs"/>
              </a:rPr>
              <a:t>268168</a:t>
            </a:r>
            <a:endParaRPr lang="en-US" dirty="0"/>
          </a:p>
          <a:p>
            <a:r>
              <a:rPr lang="en-US" dirty="0"/>
              <a:t>No Unsafe</a:t>
            </a:r>
          </a:p>
        </p:txBody>
      </p:sp>
      <p:sp>
        <p:nvSpPr>
          <p:cNvPr id="4" name="Slide Number Placeholder 3"/>
          <p:cNvSpPr>
            <a:spLocks noGrp="1"/>
          </p:cNvSpPr>
          <p:nvPr>
            <p:ph type="sldNum" sz="quarter" idx="5"/>
          </p:nvPr>
        </p:nvSpPr>
        <p:spPr/>
        <p:txBody>
          <a:bodyPr/>
          <a:lstStyle/>
          <a:p>
            <a:fld id="{6B0DAF04-8009-4103-A721-EA93734D8CEA}" type="slidenum">
              <a:rPr lang="en-US" smtClean="0"/>
              <a:t>64</a:t>
            </a:fld>
            <a:endParaRPr lang="en-US"/>
          </a:p>
        </p:txBody>
      </p:sp>
    </p:spTree>
    <p:extLst>
      <p:ext uri="{BB962C8B-B14F-4D97-AF65-F5344CB8AC3E}">
        <p14:creationId xmlns:p14="http://schemas.microsoft.com/office/powerpoint/2010/main" val="28997815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sz="1200" kern="1200" dirty="0">
                <a:solidFill>
                  <a:schemeClr val="tx1"/>
                </a:solidFill>
                <a:effectLst/>
                <a:latin typeface="+mn-lt"/>
                <a:ea typeface="+mn-ea"/>
                <a:cs typeface="+mn-cs"/>
              </a:rPr>
              <a:t>268168</a:t>
            </a:r>
            <a:endParaRPr lang="en-US" dirty="0"/>
          </a:p>
          <a:p>
            <a:r>
              <a:rPr lang="en-US" dirty="0"/>
              <a:t>No Unsafe</a:t>
            </a:r>
          </a:p>
        </p:txBody>
      </p:sp>
      <p:sp>
        <p:nvSpPr>
          <p:cNvPr id="4" name="Slide Number Placeholder 3"/>
          <p:cNvSpPr>
            <a:spLocks noGrp="1"/>
          </p:cNvSpPr>
          <p:nvPr>
            <p:ph type="sldNum" sz="quarter" idx="5"/>
          </p:nvPr>
        </p:nvSpPr>
        <p:spPr/>
        <p:txBody>
          <a:bodyPr/>
          <a:lstStyle/>
          <a:p>
            <a:fld id="{6B0DAF04-8009-4103-A721-EA93734D8CEA}" type="slidenum">
              <a:rPr lang="en-US" smtClean="0"/>
              <a:t>65</a:t>
            </a:fld>
            <a:endParaRPr lang="en-US"/>
          </a:p>
        </p:txBody>
      </p:sp>
    </p:spTree>
    <p:extLst>
      <p:ext uri="{BB962C8B-B14F-4D97-AF65-F5344CB8AC3E}">
        <p14:creationId xmlns:p14="http://schemas.microsoft.com/office/powerpoint/2010/main" val="122601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Now, let’s walk through the algorithm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basic layout is that the major questions to be asked and answered during the process are down the middle shown here in the blue box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It is very important that the algorithm be followed from top to bottom for every case. It can be very tempting to jump to a question to which you have evidence to support but each question needs to be answered in order. </a:t>
            </a:r>
          </a:p>
          <a:p>
            <a:endParaRPr lang="en-US" dirty="0"/>
          </a:p>
        </p:txBody>
      </p:sp>
      <p:sp>
        <p:nvSpPr>
          <p:cNvPr id="4" name="Slide Number Placeholder 3"/>
          <p:cNvSpPr>
            <a:spLocks noGrp="1"/>
          </p:cNvSpPr>
          <p:nvPr>
            <p:ph type="sldNum" sz="quarter" idx="5"/>
          </p:nvPr>
        </p:nvSpPr>
        <p:spPr/>
        <p:txBody>
          <a:bodyPr/>
          <a:lstStyle/>
          <a:p>
            <a:fld id="{766BD7CC-EA52-4170-A4CD-AFAA1E62C16A}" type="slidenum">
              <a:rPr lang="en-US" smtClean="0"/>
              <a:t>7</a:t>
            </a:fld>
            <a:endParaRPr lang="en-US"/>
          </a:p>
        </p:txBody>
      </p:sp>
    </p:spTree>
    <p:extLst>
      <p:ext uri="{BB962C8B-B14F-4D97-AF65-F5344CB8AC3E}">
        <p14:creationId xmlns:p14="http://schemas.microsoft.com/office/powerpoint/2010/main" val="1434400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7B941-967F-4308-B253-F22E97F2B7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006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sz="1200" kern="1200" dirty="0">
                <a:solidFill>
                  <a:schemeClr val="tx1"/>
                </a:solidFill>
                <a:effectLst/>
                <a:latin typeface="+mn-lt"/>
                <a:ea typeface="+mn-ea"/>
                <a:cs typeface="+mn-cs"/>
              </a:rPr>
              <a:t>268168</a:t>
            </a:r>
            <a:endParaRPr lang="en-US" dirty="0"/>
          </a:p>
          <a:p>
            <a:r>
              <a:rPr lang="en-US" dirty="0"/>
              <a:t>No Unsafe</a:t>
            </a:r>
          </a:p>
        </p:txBody>
      </p:sp>
      <p:sp>
        <p:nvSpPr>
          <p:cNvPr id="4" name="Slide Number Placeholder 3"/>
          <p:cNvSpPr>
            <a:spLocks noGrp="1"/>
          </p:cNvSpPr>
          <p:nvPr>
            <p:ph type="sldNum" sz="quarter" idx="5"/>
          </p:nvPr>
        </p:nvSpPr>
        <p:spPr/>
        <p:txBody>
          <a:bodyPr/>
          <a:lstStyle/>
          <a:p>
            <a:fld id="{6B0DAF04-8009-4103-A721-EA93734D8CEA}" type="slidenum">
              <a:rPr lang="en-US" smtClean="0"/>
              <a:t>67</a:t>
            </a:fld>
            <a:endParaRPr lang="en-US"/>
          </a:p>
        </p:txBody>
      </p:sp>
    </p:spTree>
    <p:extLst>
      <p:ext uri="{BB962C8B-B14F-4D97-AF65-F5344CB8AC3E}">
        <p14:creationId xmlns:p14="http://schemas.microsoft.com/office/powerpoint/2010/main" val="18492107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276854</a:t>
            </a:r>
          </a:p>
          <a:p>
            <a:r>
              <a:rPr lang="en-US" dirty="0"/>
              <a:t>Excluded</a:t>
            </a:r>
          </a:p>
        </p:txBody>
      </p:sp>
      <p:sp>
        <p:nvSpPr>
          <p:cNvPr id="4" name="Slide Number Placeholder 3"/>
          <p:cNvSpPr>
            <a:spLocks noGrp="1"/>
          </p:cNvSpPr>
          <p:nvPr>
            <p:ph type="sldNum" sz="quarter" idx="5"/>
          </p:nvPr>
        </p:nvSpPr>
        <p:spPr/>
        <p:txBody>
          <a:bodyPr/>
          <a:lstStyle/>
          <a:p>
            <a:fld id="{6B0DAF04-8009-4103-A721-EA93734D8CEA}" type="slidenum">
              <a:rPr lang="en-US" smtClean="0"/>
              <a:t>69</a:t>
            </a:fld>
            <a:endParaRPr lang="en-US"/>
          </a:p>
        </p:txBody>
      </p:sp>
    </p:spTree>
    <p:extLst>
      <p:ext uri="{BB962C8B-B14F-4D97-AF65-F5344CB8AC3E}">
        <p14:creationId xmlns:p14="http://schemas.microsoft.com/office/powerpoint/2010/main" val="22186676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276854</a:t>
            </a:r>
          </a:p>
          <a:p>
            <a:r>
              <a:rPr lang="en-US" dirty="0"/>
              <a:t>Excluded</a:t>
            </a:r>
          </a:p>
        </p:txBody>
      </p:sp>
      <p:sp>
        <p:nvSpPr>
          <p:cNvPr id="4" name="Slide Number Placeholder 3"/>
          <p:cNvSpPr>
            <a:spLocks noGrp="1"/>
          </p:cNvSpPr>
          <p:nvPr>
            <p:ph type="sldNum" sz="quarter" idx="5"/>
          </p:nvPr>
        </p:nvSpPr>
        <p:spPr/>
        <p:txBody>
          <a:bodyPr/>
          <a:lstStyle/>
          <a:p>
            <a:fld id="{6B0DAF04-8009-4103-A721-EA93734D8CEA}" type="slidenum">
              <a:rPr lang="en-US" smtClean="0"/>
              <a:t>70</a:t>
            </a:fld>
            <a:endParaRPr lang="en-US"/>
          </a:p>
        </p:txBody>
      </p:sp>
    </p:spTree>
    <p:extLst>
      <p:ext uri="{BB962C8B-B14F-4D97-AF65-F5344CB8AC3E}">
        <p14:creationId xmlns:p14="http://schemas.microsoft.com/office/powerpoint/2010/main" val="35307072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7B941-967F-4308-B253-F22E97F2B7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3744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276854</a:t>
            </a:r>
          </a:p>
          <a:p>
            <a:r>
              <a:rPr lang="en-US" dirty="0"/>
              <a:t>Excluded</a:t>
            </a:r>
          </a:p>
        </p:txBody>
      </p:sp>
      <p:sp>
        <p:nvSpPr>
          <p:cNvPr id="4" name="Slide Number Placeholder 3"/>
          <p:cNvSpPr>
            <a:spLocks noGrp="1"/>
          </p:cNvSpPr>
          <p:nvPr>
            <p:ph type="sldNum" sz="quarter" idx="5"/>
          </p:nvPr>
        </p:nvSpPr>
        <p:spPr/>
        <p:txBody>
          <a:bodyPr/>
          <a:lstStyle/>
          <a:p>
            <a:fld id="{6B0DAF04-8009-4103-A721-EA93734D8CEA}" type="slidenum">
              <a:rPr lang="en-US" smtClean="0"/>
              <a:t>72</a:t>
            </a:fld>
            <a:endParaRPr lang="en-US"/>
          </a:p>
        </p:txBody>
      </p:sp>
    </p:spTree>
    <p:extLst>
      <p:ext uri="{BB962C8B-B14F-4D97-AF65-F5344CB8AC3E}">
        <p14:creationId xmlns:p14="http://schemas.microsoft.com/office/powerpoint/2010/main" val="7285649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sz="1200" kern="1200" dirty="0">
                <a:solidFill>
                  <a:schemeClr val="tx1"/>
                </a:solidFill>
                <a:effectLst/>
                <a:latin typeface="+mn-lt"/>
                <a:ea typeface="+mn-ea"/>
                <a:cs typeface="+mn-cs"/>
              </a:rPr>
              <a:t>264780</a:t>
            </a:r>
            <a:endParaRPr lang="en-US" dirty="0"/>
          </a:p>
          <a:p>
            <a:r>
              <a:rPr lang="en-US" dirty="0"/>
              <a:t>Explained Suffocation </a:t>
            </a:r>
          </a:p>
        </p:txBody>
      </p:sp>
      <p:sp>
        <p:nvSpPr>
          <p:cNvPr id="4" name="Slide Number Placeholder 3"/>
          <p:cNvSpPr>
            <a:spLocks noGrp="1"/>
          </p:cNvSpPr>
          <p:nvPr>
            <p:ph type="sldNum" sz="quarter" idx="5"/>
          </p:nvPr>
        </p:nvSpPr>
        <p:spPr/>
        <p:txBody>
          <a:bodyPr/>
          <a:lstStyle/>
          <a:p>
            <a:fld id="{6B0DAF04-8009-4103-A721-EA93734D8CEA}" type="slidenum">
              <a:rPr lang="en-US" smtClean="0"/>
              <a:t>74</a:t>
            </a:fld>
            <a:endParaRPr lang="en-US"/>
          </a:p>
        </p:txBody>
      </p:sp>
    </p:spTree>
    <p:extLst>
      <p:ext uri="{BB962C8B-B14F-4D97-AF65-F5344CB8AC3E}">
        <p14:creationId xmlns:p14="http://schemas.microsoft.com/office/powerpoint/2010/main" val="12164003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sz="1200" kern="1200" dirty="0">
                <a:solidFill>
                  <a:schemeClr val="tx1"/>
                </a:solidFill>
                <a:effectLst/>
                <a:latin typeface="+mn-lt"/>
                <a:ea typeface="+mn-ea"/>
                <a:cs typeface="+mn-cs"/>
              </a:rPr>
              <a:t>264780</a:t>
            </a:r>
            <a:endParaRPr lang="en-US" dirty="0"/>
          </a:p>
          <a:p>
            <a:r>
              <a:rPr lang="en-US" dirty="0"/>
              <a:t>Explained Suffocation </a:t>
            </a:r>
          </a:p>
        </p:txBody>
      </p:sp>
      <p:sp>
        <p:nvSpPr>
          <p:cNvPr id="4" name="Slide Number Placeholder 3"/>
          <p:cNvSpPr>
            <a:spLocks noGrp="1"/>
          </p:cNvSpPr>
          <p:nvPr>
            <p:ph type="sldNum" sz="quarter" idx="5"/>
          </p:nvPr>
        </p:nvSpPr>
        <p:spPr/>
        <p:txBody>
          <a:bodyPr/>
          <a:lstStyle/>
          <a:p>
            <a:fld id="{6B0DAF04-8009-4103-A721-EA93734D8CEA}" type="slidenum">
              <a:rPr lang="en-US" smtClean="0"/>
              <a:t>75</a:t>
            </a:fld>
            <a:endParaRPr lang="en-US"/>
          </a:p>
        </p:txBody>
      </p:sp>
    </p:spTree>
    <p:extLst>
      <p:ext uri="{BB962C8B-B14F-4D97-AF65-F5344CB8AC3E}">
        <p14:creationId xmlns:p14="http://schemas.microsoft.com/office/powerpoint/2010/main" val="17182476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sz="1200" kern="1200" dirty="0">
                <a:solidFill>
                  <a:schemeClr val="tx1"/>
                </a:solidFill>
                <a:effectLst/>
                <a:latin typeface="+mn-lt"/>
                <a:ea typeface="+mn-ea"/>
                <a:cs typeface="+mn-cs"/>
              </a:rPr>
              <a:t>264780</a:t>
            </a:r>
            <a:endParaRPr lang="en-US" dirty="0"/>
          </a:p>
          <a:p>
            <a:r>
              <a:rPr lang="en-US" dirty="0"/>
              <a:t>Explained Suffocation </a:t>
            </a:r>
          </a:p>
        </p:txBody>
      </p:sp>
      <p:sp>
        <p:nvSpPr>
          <p:cNvPr id="4" name="Slide Number Placeholder 3"/>
          <p:cNvSpPr>
            <a:spLocks noGrp="1"/>
          </p:cNvSpPr>
          <p:nvPr>
            <p:ph type="sldNum" sz="quarter" idx="5"/>
          </p:nvPr>
        </p:nvSpPr>
        <p:spPr/>
        <p:txBody>
          <a:bodyPr/>
          <a:lstStyle/>
          <a:p>
            <a:fld id="{6B0DAF04-8009-4103-A721-EA93734D8CEA}" type="slidenum">
              <a:rPr lang="en-US" smtClean="0"/>
              <a:t>76</a:t>
            </a:fld>
            <a:endParaRPr lang="en-US"/>
          </a:p>
        </p:txBody>
      </p:sp>
    </p:spTree>
    <p:extLst>
      <p:ext uri="{BB962C8B-B14F-4D97-AF65-F5344CB8AC3E}">
        <p14:creationId xmlns:p14="http://schemas.microsoft.com/office/powerpoint/2010/main" val="11182947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sz="1200" kern="1200" dirty="0">
                <a:solidFill>
                  <a:schemeClr val="tx1"/>
                </a:solidFill>
                <a:effectLst/>
                <a:latin typeface="+mn-lt"/>
                <a:ea typeface="+mn-ea"/>
                <a:cs typeface="+mn-cs"/>
              </a:rPr>
              <a:t>264780</a:t>
            </a:r>
            <a:endParaRPr lang="en-US" dirty="0"/>
          </a:p>
          <a:p>
            <a:r>
              <a:rPr lang="en-US" dirty="0"/>
              <a:t>Explained Suffocation </a:t>
            </a:r>
          </a:p>
        </p:txBody>
      </p:sp>
      <p:sp>
        <p:nvSpPr>
          <p:cNvPr id="4" name="Slide Number Placeholder 3"/>
          <p:cNvSpPr>
            <a:spLocks noGrp="1"/>
          </p:cNvSpPr>
          <p:nvPr>
            <p:ph type="sldNum" sz="quarter" idx="5"/>
          </p:nvPr>
        </p:nvSpPr>
        <p:spPr/>
        <p:txBody>
          <a:bodyPr/>
          <a:lstStyle/>
          <a:p>
            <a:fld id="{6B0DAF04-8009-4103-A721-EA93734D8CEA}" type="slidenum">
              <a:rPr lang="en-US" smtClean="0"/>
              <a:t>77</a:t>
            </a:fld>
            <a:endParaRPr lang="en-US"/>
          </a:p>
        </p:txBody>
      </p:sp>
    </p:spTree>
    <p:extLst>
      <p:ext uri="{BB962C8B-B14F-4D97-AF65-F5344CB8AC3E}">
        <p14:creationId xmlns:p14="http://schemas.microsoft.com/office/powerpoint/2010/main" val="3471173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actual SUID categories being assigned to cases are</a:t>
            </a:r>
            <a:r>
              <a:rPr kumimoji="0" lang="en-US" sz="1200" b="0" i="0" u="none" strike="noStrike" kern="1200" cap="none" spc="0" normalizeH="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along the sides in the two blue oblong boxes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categories along the left </a:t>
            </a:r>
            <a:r>
              <a:rPr kumimoji="0" lang="en-US" sz="1200" b="0" i="0" u="none" strike="noStrike" kern="1200" cap="none" spc="0" normalizeH="0" baseline="0" noProof="0" dirty="0" err="1">
                <a:ln>
                  <a:noFill/>
                </a:ln>
                <a:solidFill>
                  <a:prstClr val="black"/>
                </a:solidFill>
                <a:effectLst/>
                <a:uLnTx/>
                <a:uFillTx/>
                <a:latin typeface="+mn-lt"/>
                <a:ea typeface="+mn-ea"/>
                <a:cs typeface="+mn-cs"/>
              </a:rPr>
              <a:t>ar</a:t>
            </a:r>
            <a:r>
              <a:rPr lang="en-US" sz="1200" dirty="0">
                <a:solidFill>
                  <a:prstClr val="black"/>
                </a:solidFill>
              </a:rPr>
              <a:t>e considered explained death categories: excluded; other causes and explained suffocation with unsafe sleep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The categories along the right are considered unexplained death categories; ranging from top to bottom of the algorithm by level of evidence available.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66BD7CC-EA52-4170-A4CD-AFAA1E62C16A}" type="slidenum">
              <a:rPr lang="en-US" smtClean="0"/>
              <a:t>8</a:t>
            </a:fld>
            <a:endParaRPr lang="en-US"/>
          </a:p>
        </p:txBody>
      </p:sp>
    </p:spTree>
    <p:extLst>
      <p:ext uri="{BB962C8B-B14F-4D97-AF65-F5344CB8AC3E}">
        <p14:creationId xmlns:p14="http://schemas.microsoft.com/office/powerpoint/2010/main" val="17830402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sz="1200" kern="1200" dirty="0">
                <a:solidFill>
                  <a:schemeClr val="tx1"/>
                </a:solidFill>
                <a:effectLst/>
                <a:latin typeface="+mn-lt"/>
                <a:ea typeface="+mn-ea"/>
                <a:cs typeface="+mn-cs"/>
              </a:rPr>
              <a:t>264780</a:t>
            </a:r>
            <a:endParaRPr lang="en-US" dirty="0"/>
          </a:p>
          <a:p>
            <a:r>
              <a:rPr lang="en-US" dirty="0"/>
              <a:t>Explained Suffocation </a:t>
            </a:r>
          </a:p>
        </p:txBody>
      </p:sp>
      <p:sp>
        <p:nvSpPr>
          <p:cNvPr id="4" name="Slide Number Placeholder 3"/>
          <p:cNvSpPr>
            <a:spLocks noGrp="1"/>
          </p:cNvSpPr>
          <p:nvPr>
            <p:ph type="sldNum" sz="quarter" idx="5"/>
          </p:nvPr>
        </p:nvSpPr>
        <p:spPr/>
        <p:txBody>
          <a:bodyPr/>
          <a:lstStyle/>
          <a:p>
            <a:fld id="{6B0DAF04-8009-4103-A721-EA93734D8CEA}" type="slidenum">
              <a:rPr lang="en-US" smtClean="0"/>
              <a:t>78</a:t>
            </a:fld>
            <a:endParaRPr lang="en-US"/>
          </a:p>
        </p:txBody>
      </p:sp>
    </p:spTree>
    <p:extLst>
      <p:ext uri="{BB962C8B-B14F-4D97-AF65-F5344CB8AC3E}">
        <p14:creationId xmlns:p14="http://schemas.microsoft.com/office/powerpoint/2010/main" val="29423639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sz="1200" kern="1200" dirty="0">
                <a:solidFill>
                  <a:schemeClr val="tx1"/>
                </a:solidFill>
                <a:effectLst/>
                <a:latin typeface="+mn-lt"/>
                <a:ea typeface="+mn-ea"/>
                <a:cs typeface="+mn-cs"/>
              </a:rPr>
              <a:t>264780</a:t>
            </a:r>
            <a:endParaRPr lang="en-US" dirty="0"/>
          </a:p>
          <a:p>
            <a:r>
              <a:rPr lang="en-US" dirty="0"/>
              <a:t>Explained Suffocation </a:t>
            </a:r>
          </a:p>
        </p:txBody>
      </p:sp>
      <p:sp>
        <p:nvSpPr>
          <p:cNvPr id="4" name="Slide Number Placeholder 3"/>
          <p:cNvSpPr>
            <a:spLocks noGrp="1"/>
          </p:cNvSpPr>
          <p:nvPr>
            <p:ph type="sldNum" sz="quarter" idx="5"/>
          </p:nvPr>
        </p:nvSpPr>
        <p:spPr/>
        <p:txBody>
          <a:bodyPr/>
          <a:lstStyle/>
          <a:p>
            <a:fld id="{6B0DAF04-8009-4103-A721-EA93734D8CEA}" type="slidenum">
              <a:rPr lang="en-US" smtClean="0"/>
              <a:t>79</a:t>
            </a:fld>
            <a:endParaRPr lang="en-US"/>
          </a:p>
        </p:txBody>
      </p:sp>
    </p:spTree>
    <p:extLst>
      <p:ext uri="{BB962C8B-B14F-4D97-AF65-F5344CB8AC3E}">
        <p14:creationId xmlns:p14="http://schemas.microsoft.com/office/powerpoint/2010/main" val="22339601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sz="1200" kern="1200" dirty="0">
                <a:solidFill>
                  <a:schemeClr val="tx1"/>
                </a:solidFill>
                <a:effectLst/>
                <a:latin typeface="+mn-lt"/>
                <a:ea typeface="+mn-ea"/>
                <a:cs typeface="+mn-cs"/>
              </a:rPr>
              <a:t>264780</a:t>
            </a:r>
            <a:endParaRPr lang="en-US" dirty="0"/>
          </a:p>
          <a:p>
            <a:r>
              <a:rPr lang="en-US" dirty="0"/>
              <a:t>Explained Suffocation </a:t>
            </a:r>
          </a:p>
        </p:txBody>
      </p:sp>
      <p:sp>
        <p:nvSpPr>
          <p:cNvPr id="4" name="Slide Number Placeholder 3"/>
          <p:cNvSpPr>
            <a:spLocks noGrp="1"/>
          </p:cNvSpPr>
          <p:nvPr>
            <p:ph type="sldNum" sz="quarter" idx="5"/>
          </p:nvPr>
        </p:nvSpPr>
        <p:spPr/>
        <p:txBody>
          <a:bodyPr/>
          <a:lstStyle/>
          <a:p>
            <a:fld id="{6B0DAF04-8009-4103-A721-EA93734D8CEA}" type="slidenum">
              <a:rPr lang="en-US" smtClean="0"/>
              <a:t>80</a:t>
            </a:fld>
            <a:endParaRPr lang="en-US"/>
          </a:p>
        </p:txBody>
      </p:sp>
    </p:spTree>
    <p:extLst>
      <p:ext uri="{BB962C8B-B14F-4D97-AF65-F5344CB8AC3E}">
        <p14:creationId xmlns:p14="http://schemas.microsoft.com/office/powerpoint/2010/main" val="5743678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sz="1200" kern="1200" dirty="0">
                <a:solidFill>
                  <a:schemeClr val="tx1"/>
                </a:solidFill>
                <a:effectLst/>
                <a:latin typeface="+mn-lt"/>
                <a:ea typeface="+mn-ea"/>
                <a:cs typeface="+mn-cs"/>
              </a:rPr>
              <a:t>264780</a:t>
            </a:r>
            <a:endParaRPr lang="en-US" dirty="0"/>
          </a:p>
          <a:p>
            <a:r>
              <a:rPr lang="en-US" dirty="0"/>
              <a:t>Explained Suffocation </a:t>
            </a:r>
          </a:p>
        </p:txBody>
      </p:sp>
      <p:sp>
        <p:nvSpPr>
          <p:cNvPr id="4" name="Slide Number Placeholder 3"/>
          <p:cNvSpPr>
            <a:spLocks noGrp="1"/>
          </p:cNvSpPr>
          <p:nvPr>
            <p:ph type="sldNum" sz="quarter" idx="5"/>
          </p:nvPr>
        </p:nvSpPr>
        <p:spPr/>
        <p:txBody>
          <a:bodyPr/>
          <a:lstStyle/>
          <a:p>
            <a:fld id="{6B0DAF04-8009-4103-A721-EA93734D8CEA}" type="slidenum">
              <a:rPr lang="en-US" smtClean="0"/>
              <a:t>81</a:t>
            </a:fld>
            <a:endParaRPr lang="en-US"/>
          </a:p>
        </p:txBody>
      </p:sp>
    </p:spTree>
    <p:extLst>
      <p:ext uri="{BB962C8B-B14F-4D97-AF65-F5344CB8AC3E}">
        <p14:creationId xmlns:p14="http://schemas.microsoft.com/office/powerpoint/2010/main" val="15363234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sz="1200" kern="1200" dirty="0">
                <a:solidFill>
                  <a:schemeClr val="tx1"/>
                </a:solidFill>
                <a:effectLst/>
                <a:latin typeface="+mn-lt"/>
                <a:ea typeface="+mn-ea"/>
                <a:cs typeface="+mn-cs"/>
              </a:rPr>
              <a:t>264780</a:t>
            </a:r>
            <a:endParaRPr lang="en-US" dirty="0"/>
          </a:p>
          <a:p>
            <a:r>
              <a:rPr lang="en-US" dirty="0"/>
              <a:t>Explained Suffocation </a:t>
            </a:r>
          </a:p>
        </p:txBody>
      </p:sp>
      <p:sp>
        <p:nvSpPr>
          <p:cNvPr id="4" name="Slide Number Placeholder 3"/>
          <p:cNvSpPr>
            <a:spLocks noGrp="1"/>
          </p:cNvSpPr>
          <p:nvPr>
            <p:ph type="sldNum" sz="quarter" idx="5"/>
          </p:nvPr>
        </p:nvSpPr>
        <p:spPr/>
        <p:txBody>
          <a:bodyPr/>
          <a:lstStyle/>
          <a:p>
            <a:fld id="{6B0DAF04-8009-4103-A721-EA93734D8CEA}" type="slidenum">
              <a:rPr lang="en-US" smtClean="0"/>
              <a:t>82</a:t>
            </a:fld>
            <a:endParaRPr lang="en-US"/>
          </a:p>
        </p:txBody>
      </p:sp>
    </p:spTree>
    <p:extLst>
      <p:ext uri="{BB962C8B-B14F-4D97-AF65-F5344CB8AC3E}">
        <p14:creationId xmlns:p14="http://schemas.microsoft.com/office/powerpoint/2010/main" val="24481201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sz="1200" kern="1200" dirty="0">
                <a:solidFill>
                  <a:schemeClr val="tx1"/>
                </a:solidFill>
                <a:effectLst/>
                <a:latin typeface="+mn-lt"/>
                <a:ea typeface="+mn-ea"/>
                <a:cs typeface="+mn-cs"/>
              </a:rPr>
              <a:t>264780</a:t>
            </a:r>
            <a:endParaRPr lang="en-US" dirty="0"/>
          </a:p>
          <a:p>
            <a:r>
              <a:rPr lang="en-US" dirty="0"/>
              <a:t>Explained Suffocation </a:t>
            </a:r>
          </a:p>
        </p:txBody>
      </p:sp>
      <p:sp>
        <p:nvSpPr>
          <p:cNvPr id="4" name="Slide Number Placeholder 3"/>
          <p:cNvSpPr>
            <a:spLocks noGrp="1"/>
          </p:cNvSpPr>
          <p:nvPr>
            <p:ph type="sldNum" sz="quarter" idx="5"/>
          </p:nvPr>
        </p:nvSpPr>
        <p:spPr/>
        <p:txBody>
          <a:bodyPr/>
          <a:lstStyle/>
          <a:p>
            <a:fld id="{6B0DAF04-8009-4103-A721-EA93734D8CEA}" type="slidenum">
              <a:rPr lang="en-US" smtClean="0"/>
              <a:t>83</a:t>
            </a:fld>
            <a:endParaRPr lang="en-US"/>
          </a:p>
        </p:txBody>
      </p:sp>
    </p:spTree>
    <p:extLst>
      <p:ext uri="{BB962C8B-B14F-4D97-AF65-F5344CB8AC3E}">
        <p14:creationId xmlns:p14="http://schemas.microsoft.com/office/powerpoint/2010/main" val="1034827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sz="1200" kern="1200" dirty="0">
                <a:solidFill>
                  <a:schemeClr val="tx1"/>
                </a:solidFill>
                <a:effectLst/>
                <a:latin typeface="+mn-lt"/>
                <a:ea typeface="+mn-ea"/>
                <a:cs typeface="+mn-cs"/>
              </a:rPr>
              <a:t>264780</a:t>
            </a:r>
            <a:endParaRPr lang="en-US" dirty="0"/>
          </a:p>
          <a:p>
            <a:r>
              <a:rPr lang="en-US" dirty="0"/>
              <a:t>Explained Suffocation </a:t>
            </a:r>
          </a:p>
        </p:txBody>
      </p:sp>
      <p:sp>
        <p:nvSpPr>
          <p:cNvPr id="4" name="Slide Number Placeholder 3"/>
          <p:cNvSpPr>
            <a:spLocks noGrp="1"/>
          </p:cNvSpPr>
          <p:nvPr>
            <p:ph type="sldNum" sz="quarter" idx="5"/>
          </p:nvPr>
        </p:nvSpPr>
        <p:spPr/>
        <p:txBody>
          <a:bodyPr/>
          <a:lstStyle/>
          <a:p>
            <a:fld id="{6B0DAF04-8009-4103-A721-EA93734D8CEA}" type="slidenum">
              <a:rPr lang="en-US" smtClean="0"/>
              <a:t>84</a:t>
            </a:fld>
            <a:endParaRPr lang="en-US"/>
          </a:p>
        </p:txBody>
      </p:sp>
    </p:spTree>
    <p:extLst>
      <p:ext uri="{BB962C8B-B14F-4D97-AF65-F5344CB8AC3E}">
        <p14:creationId xmlns:p14="http://schemas.microsoft.com/office/powerpoint/2010/main" val="14091069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sz="1200" kern="1200" dirty="0">
                <a:solidFill>
                  <a:schemeClr val="tx1"/>
                </a:solidFill>
                <a:effectLst/>
                <a:latin typeface="+mn-lt"/>
                <a:ea typeface="+mn-ea"/>
                <a:cs typeface="+mn-cs"/>
              </a:rPr>
              <a:t>264780</a:t>
            </a:r>
            <a:endParaRPr lang="en-US" dirty="0"/>
          </a:p>
          <a:p>
            <a:r>
              <a:rPr lang="en-US" dirty="0"/>
              <a:t>Explained Suffocation </a:t>
            </a:r>
          </a:p>
        </p:txBody>
      </p:sp>
      <p:sp>
        <p:nvSpPr>
          <p:cNvPr id="4" name="Slide Number Placeholder 3"/>
          <p:cNvSpPr>
            <a:spLocks noGrp="1"/>
          </p:cNvSpPr>
          <p:nvPr>
            <p:ph type="sldNum" sz="quarter" idx="5"/>
          </p:nvPr>
        </p:nvSpPr>
        <p:spPr/>
        <p:txBody>
          <a:bodyPr/>
          <a:lstStyle/>
          <a:p>
            <a:fld id="{6B0DAF04-8009-4103-A721-EA93734D8CEA}" type="slidenum">
              <a:rPr lang="en-US" smtClean="0"/>
              <a:t>85</a:t>
            </a:fld>
            <a:endParaRPr lang="en-US"/>
          </a:p>
        </p:txBody>
      </p:sp>
    </p:spTree>
    <p:extLst>
      <p:ext uri="{BB962C8B-B14F-4D97-AF65-F5344CB8AC3E}">
        <p14:creationId xmlns:p14="http://schemas.microsoft.com/office/powerpoint/2010/main" val="11181325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7B941-967F-4308-B253-F22E97F2B7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4991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sz="1200" kern="1200" dirty="0">
                <a:solidFill>
                  <a:schemeClr val="tx1"/>
                </a:solidFill>
                <a:effectLst/>
                <a:latin typeface="+mn-lt"/>
                <a:ea typeface="+mn-ea"/>
                <a:cs typeface="+mn-cs"/>
              </a:rPr>
              <a:t>264780</a:t>
            </a:r>
            <a:endParaRPr lang="en-US" dirty="0"/>
          </a:p>
          <a:p>
            <a:r>
              <a:rPr lang="en-US" dirty="0"/>
              <a:t>Explained Suffocation </a:t>
            </a:r>
          </a:p>
        </p:txBody>
      </p:sp>
      <p:sp>
        <p:nvSpPr>
          <p:cNvPr id="4" name="Slide Number Placeholder 3"/>
          <p:cNvSpPr>
            <a:spLocks noGrp="1"/>
          </p:cNvSpPr>
          <p:nvPr>
            <p:ph type="sldNum" sz="quarter" idx="5"/>
          </p:nvPr>
        </p:nvSpPr>
        <p:spPr/>
        <p:txBody>
          <a:bodyPr/>
          <a:lstStyle/>
          <a:p>
            <a:fld id="{6B0DAF04-8009-4103-A721-EA93734D8CEA}" type="slidenum">
              <a:rPr lang="en-US" smtClean="0"/>
              <a:t>87</a:t>
            </a:fld>
            <a:endParaRPr lang="en-US"/>
          </a:p>
        </p:txBody>
      </p:sp>
    </p:spTree>
    <p:extLst>
      <p:ext uri="{BB962C8B-B14F-4D97-AF65-F5344CB8AC3E}">
        <p14:creationId xmlns:p14="http://schemas.microsoft.com/office/powerpoint/2010/main" val="1141237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Starting at the top of the algorithm with the first box in the middle of the page, the first step is to determines whether a case meets criteria for categorization....in other words, does it meet the SUID Case Registry case definition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r>
              <a:rPr lang="en-US" sz="2400" dirty="0"/>
              <a:t>The case meets the SUID Case Registry case definition if the cause of death (on the death certificate) is one of  the following:</a:t>
            </a:r>
          </a:p>
          <a:p>
            <a:pPr lvl="1"/>
            <a:r>
              <a:rPr lang="en-US" sz="2000" dirty="0"/>
              <a:t>Unknown or undetermined</a:t>
            </a:r>
          </a:p>
          <a:p>
            <a:pPr lvl="1"/>
            <a:r>
              <a:rPr lang="en-US" sz="2000" dirty="0"/>
              <a:t>SIDS or SUID</a:t>
            </a:r>
          </a:p>
          <a:p>
            <a:pPr lvl="1"/>
            <a:r>
              <a:rPr lang="en-US" sz="2000" dirty="0"/>
              <a:t>Unintentional sleep-related asphyxia, suffocation, or strangulation</a:t>
            </a:r>
          </a:p>
          <a:p>
            <a:pPr lvl="1"/>
            <a:r>
              <a:rPr lang="en-US" sz="2000" dirty="0"/>
              <a:t>Unspecified suffocation</a:t>
            </a:r>
          </a:p>
          <a:p>
            <a:pPr lvl="1"/>
            <a:r>
              <a:rPr lang="en-US" sz="2000" dirty="0"/>
              <a:t>Cardiac or respiratory arrest without other well-defined causes</a:t>
            </a:r>
          </a:p>
          <a:p>
            <a:pPr lvl="1"/>
            <a:r>
              <a:rPr lang="en-US" sz="2000" dirty="0"/>
              <a:t>Ill-defined causes (e.g., unspecified injury, pneumonia) with potentially contributing unsafe sleep factors (e.g., soft bedding, prone sleeping)</a:t>
            </a:r>
          </a:p>
          <a:p>
            <a:r>
              <a:rPr lang="en-US" sz="2400" dirty="0"/>
              <a:t>Intentional homicides are excluded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baseline="0" dirty="0"/>
              <a:t>		</a:t>
            </a: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This will generally be done before the meeting. </a:t>
            </a:r>
          </a:p>
          <a:p>
            <a:endParaRPr lang="en-US" dirty="0"/>
          </a:p>
        </p:txBody>
      </p:sp>
      <p:sp>
        <p:nvSpPr>
          <p:cNvPr id="4" name="Slide Number Placeholder 3"/>
          <p:cNvSpPr>
            <a:spLocks noGrp="1"/>
          </p:cNvSpPr>
          <p:nvPr>
            <p:ph type="sldNum" sz="quarter" idx="5"/>
          </p:nvPr>
        </p:nvSpPr>
        <p:spPr/>
        <p:txBody>
          <a:bodyPr/>
          <a:lstStyle/>
          <a:p>
            <a:fld id="{766BD7CC-EA52-4170-A4CD-AFAA1E62C16A}" type="slidenum">
              <a:rPr lang="en-US" smtClean="0"/>
              <a:t>9</a:t>
            </a:fld>
            <a:endParaRPr lang="en-US"/>
          </a:p>
        </p:txBody>
      </p:sp>
    </p:spTree>
    <p:extLst>
      <p:ext uri="{BB962C8B-B14F-4D97-AF65-F5344CB8AC3E}">
        <p14:creationId xmlns:p14="http://schemas.microsoft.com/office/powerpoint/2010/main" val="21859731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293583</a:t>
            </a:r>
          </a:p>
          <a:p>
            <a:r>
              <a:rPr lang="en-US" dirty="0"/>
              <a:t>Unsafe Sleep</a:t>
            </a:r>
          </a:p>
        </p:txBody>
      </p:sp>
      <p:sp>
        <p:nvSpPr>
          <p:cNvPr id="4" name="Slide Number Placeholder 3"/>
          <p:cNvSpPr>
            <a:spLocks noGrp="1"/>
          </p:cNvSpPr>
          <p:nvPr>
            <p:ph type="sldNum" sz="quarter" idx="5"/>
          </p:nvPr>
        </p:nvSpPr>
        <p:spPr/>
        <p:txBody>
          <a:bodyPr/>
          <a:lstStyle/>
          <a:p>
            <a:fld id="{6B0DAF04-8009-4103-A721-EA93734D8CEA}" type="slidenum">
              <a:rPr lang="en-US" smtClean="0"/>
              <a:t>91</a:t>
            </a:fld>
            <a:endParaRPr lang="en-US"/>
          </a:p>
        </p:txBody>
      </p:sp>
    </p:spTree>
    <p:extLst>
      <p:ext uri="{BB962C8B-B14F-4D97-AF65-F5344CB8AC3E}">
        <p14:creationId xmlns:p14="http://schemas.microsoft.com/office/powerpoint/2010/main" val="33706018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293583</a:t>
            </a:r>
          </a:p>
          <a:p>
            <a:r>
              <a:rPr lang="en-US" dirty="0"/>
              <a:t>Unsafe Sleep</a:t>
            </a:r>
          </a:p>
        </p:txBody>
      </p:sp>
      <p:sp>
        <p:nvSpPr>
          <p:cNvPr id="4" name="Slide Number Placeholder 3"/>
          <p:cNvSpPr>
            <a:spLocks noGrp="1"/>
          </p:cNvSpPr>
          <p:nvPr>
            <p:ph type="sldNum" sz="quarter" idx="5"/>
          </p:nvPr>
        </p:nvSpPr>
        <p:spPr/>
        <p:txBody>
          <a:bodyPr/>
          <a:lstStyle/>
          <a:p>
            <a:fld id="{6B0DAF04-8009-4103-A721-EA93734D8CEA}" type="slidenum">
              <a:rPr lang="en-US" smtClean="0"/>
              <a:t>92</a:t>
            </a:fld>
            <a:endParaRPr lang="en-US"/>
          </a:p>
        </p:txBody>
      </p:sp>
    </p:spTree>
    <p:extLst>
      <p:ext uri="{BB962C8B-B14F-4D97-AF65-F5344CB8AC3E}">
        <p14:creationId xmlns:p14="http://schemas.microsoft.com/office/powerpoint/2010/main" val="40512946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293583</a:t>
            </a:r>
          </a:p>
          <a:p>
            <a:r>
              <a:rPr lang="en-US" dirty="0"/>
              <a:t>Unsafe Sleep</a:t>
            </a:r>
          </a:p>
        </p:txBody>
      </p:sp>
      <p:sp>
        <p:nvSpPr>
          <p:cNvPr id="4" name="Slide Number Placeholder 3"/>
          <p:cNvSpPr>
            <a:spLocks noGrp="1"/>
          </p:cNvSpPr>
          <p:nvPr>
            <p:ph type="sldNum" sz="quarter" idx="5"/>
          </p:nvPr>
        </p:nvSpPr>
        <p:spPr/>
        <p:txBody>
          <a:bodyPr/>
          <a:lstStyle/>
          <a:p>
            <a:fld id="{6B0DAF04-8009-4103-A721-EA93734D8CEA}" type="slidenum">
              <a:rPr lang="en-US" smtClean="0"/>
              <a:t>93</a:t>
            </a:fld>
            <a:endParaRPr lang="en-US"/>
          </a:p>
        </p:txBody>
      </p:sp>
    </p:spTree>
    <p:extLst>
      <p:ext uri="{BB962C8B-B14F-4D97-AF65-F5344CB8AC3E}">
        <p14:creationId xmlns:p14="http://schemas.microsoft.com/office/powerpoint/2010/main" val="39455693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293583</a:t>
            </a:r>
          </a:p>
          <a:p>
            <a:r>
              <a:rPr lang="en-US" dirty="0"/>
              <a:t>Unsafe Sleep</a:t>
            </a:r>
          </a:p>
        </p:txBody>
      </p:sp>
      <p:sp>
        <p:nvSpPr>
          <p:cNvPr id="4" name="Slide Number Placeholder 3"/>
          <p:cNvSpPr>
            <a:spLocks noGrp="1"/>
          </p:cNvSpPr>
          <p:nvPr>
            <p:ph type="sldNum" sz="quarter" idx="5"/>
          </p:nvPr>
        </p:nvSpPr>
        <p:spPr/>
        <p:txBody>
          <a:bodyPr/>
          <a:lstStyle/>
          <a:p>
            <a:fld id="{6B0DAF04-8009-4103-A721-EA93734D8CEA}" type="slidenum">
              <a:rPr lang="en-US" smtClean="0"/>
              <a:t>94</a:t>
            </a:fld>
            <a:endParaRPr lang="en-US"/>
          </a:p>
        </p:txBody>
      </p:sp>
    </p:spTree>
    <p:extLst>
      <p:ext uri="{BB962C8B-B14F-4D97-AF65-F5344CB8AC3E}">
        <p14:creationId xmlns:p14="http://schemas.microsoft.com/office/powerpoint/2010/main" val="5720030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293583</a:t>
            </a:r>
          </a:p>
          <a:p>
            <a:r>
              <a:rPr lang="en-US" dirty="0"/>
              <a:t>Unsafe Sleep</a:t>
            </a:r>
          </a:p>
        </p:txBody>
      </p:sp>
      <p:sp>
        <p:nvSpPr>
          <p:cNvPr id="4" name="Slide Number Placeholder 3"/>
          <p:cNvSpPr>
            <a:spLocks noGrp="1"/>
          </p:cNvSpPr>
          <p:nvPr>
            <p:ph type="sldNum" sz="quarter" idx="5"/>
          </p:nvPr>
        </p:nvSpPr>
        <p:spPr/>
        <p:txBody>
          <a:bodyPr/>
          <a:lstStyle/>
          <a:p>
            <a:fld id="{6B0DAF04-8009-4103-A721-EA93734D8CEA}" type="slidenum">
              <a:rPr lang="en-US" smtClean="0"/>
              <a:t>95</a:t>
            </a:fld>
            <a:endParaRPr lang="en-US"/>
          </a:p>
        </p:txBody>
      </p:sp>
    </p:spTree>
    <p:extLst>
      <p:ext uri="{BB962C8B-B14F-4D97-AF65-F5344CB8AC3E}">
        <p14:creationId xmlns:p14="http://schemas.microsoft.com/office/powerpoint/2010/main" val="37687896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293583</a:t>
            </a:r>
          </a:p>
          <a:p>
            <a:r>
              <a:rPr lang="en-US" dirty="0"/>
              <a:t>Unsafe Sleep</a:t>
            </a:r>
          </a:p>
        </p:txBody>
      </p:sp>
      <p:sp>
        <p:nvSpPr>
          <p:cNvPr id="4" name="Slide Number Placeholder 3"/>
          <p:cNvSpPr>
            <a:spLocks noGrp="1"/>
          </p:cNvSpPr>
          <p:nvPr>
            <p:ph type="sldNum" sz="quarter" idx="5"/>
          </p:nvPr>
        </p:nvSpPr>
        <p:spPr/>
        <p:txBody>
          <a:bodyPr/>
          <a:lstStyle/>
          <a:p>
            <a:fld id="{6B0DAF04-8009-4103-A721-EA93734D8CEA}" type="slidenum">
              <a:rPr lang="en-US" smtClean="0"/>
              <a:t>96</a:t>
            </a:fld>
            <a:endParaRPr lang="en-US"/>
          </a:p>
        </p:txBody>
      </p:sp>
    </p:spTree>
    <p:extLst>
      <p:ext uri="{BB962C8B-B14F-4D97-AF65-F5344CB8AC3E}">
        <p14:creationId xmlns:p14="http://schemas.microsoft.com/office/powerpoint/2010/main" val="19618908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293583</a:t>
            </a:r>
          </a:p>
          <a:p>
            <a:r>
              <a:rPr lang="en-US" dirty="0"/>
              <a:t>Unsafe Sleep</a:t>
            </a:r>
          </a:p>
        </p:txBody>
      </p:sp>
      <p:sp>
        <p:nvSpPr>
          <p:cNvPr id="4" name="Slide Number Placeholder 3"/>
          <p:cNvSpPr>
            <a:spLocks noGrp="1"/>
          </p:cNvSpPr>
          <p:nvPr>
            <p:ph type="sldNum" sz="quarter" idx="5"/>
          </p:nvPr>
        </p:nvSpPr>
        <p:spPr/>
        <p:txBody>
          <a:bodyPr/>
          <a:lstStyle/>
          <a:p>
            <a:fld id="{6B0DAF04-8009-4103-A721-EA93734D8CEA}" type="slidenum">
              <a:rPr lang="en-US" smtClean="0"/>
              <a:t>97</a:t>
            </a:fld>
            <a:endParaRPr lang="en-US"/>
          </a:p>
        </p:txBody>
      </p:sp>
    </p:spTree>
    <p:extLst>
      <p:ext uri="{BB962C8B-B14F-4D97-AF65-F5344CB8AC3E}">
        <p14:creationId xmlns:p14="http://schemas.microsoft.com/office/powerpoint/2010/main" val="39077907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7B941-967F-4308-B253-F22E97F2B7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18770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293583</a:t>
            </a:r>
          </a:p>
          <a:p>
            <a:r>
              <a:rPr lang="en-US" dirty="0"/>
              <a:t>Unsafe Sleep</a:t>
            </a:r>
          </a:p>
        </p:txBody>
      </p:sp>
      <p:sp>
        <p:nvSpPr>
          <p:cNvPr id="4" name="Slide Number Placeholder 3"/>
          <p:cNvSpPr>
            <a:spLocks noGrp="1"/>
          </p:cNvSpPr>
          <p:nvPr>
            <p:ph type="sldNum" sz="quarter" idx="5"/>
          </p:nvPr>
        </p:nvSpPr>
        <p:spPr/>
        <p:txBody>
          <a:bodyPr/>
          <a:lstStyle/>
          <a:p>
            <a:fld id="{6B0DAF04-8009-4103-A721-EA93734D8CEA}" type="slidenum">
              <a:rPr lang="en-US" smtClean="0"/>
              <a:t>99</a:t>
            </a:fld>
            <a:endParaRPr lang="en-US"/>
          </a:p>
        </p:txBody>
      </p:sp>
    </p:spTree>
    <p:extLst>
      <p:ext uri="{BB962C8B-B14F-4D97-AF65-F5344CB8AC3E}">
        <p14:creationId xmlns:p14="http://schemas.microsoft.com/office/powerpoint/2010/main" val="24991642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sz="1200" kern="1200" dirty="0">
                <a:solidFill>
                  <a:schemeClr val="tx1"/>
                </a:solidFill>
                <a:effectLst/>
                <a:latin typeface="+mn-lt"/>
                <a:ea typeface="+mn-ea"/>
                <a:cs typeface="+mn-cs"/>
              </a:rPr>
              <a:t>266572</a:t>
            </a:r>
            <a:endParaRPr lang="en-US" dirty="0"/>
          </a:p>
          <a:p>
            <a:r>
              <a:rPr lang="en-US" dirty="0"/>
              <a:t>No Autopsy or DSI</a:t>
            </a:r>
          </a:p>
        </p:txBody>
      </p:sp>
      <p:sp>
        <p:nvSpPr>
          <p:cNvPr id="4" name="Slide Number Placeholder 3"/>
          <p:cNvSpPr>
            <a:spLocks noGrp="1"/>
          </p:cNvSpPr>
          <p:nvPr>
            <p:ph type="sldNum" sz="quarter" idx="5"/>
          </p:nvPr>
        </p:nvSpPr>
        <p:spPr/>
        <p:txBody>
          <a:bodyPr/>
          <a:lstStyle/>
          <a:p>
            <a:fld id="{6B0DAF04-8009-4103-A721-EA93734D8CEA}" type="slidenum">
              <a:rPr lang="en-US" smtClean="0"/>
              <a:t>101</a:t>
            </a:fld>
            <a:endParaRPr lang="en-US"/>
          </a:p>
        </p:txBody>
      </p:sp>
    </p:spTree>
    <p:extLst>
      <p:ext uri="{BB962C8B-B14F-4D97-AF65-F5344CB8AC3E}">
        <p14:creationId xmlns:p14="http://schemas.microsoft.com/office/powerpoint/2010/main" val="4161029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the answer is no, then the case is Excluded. As an explained;  other cause death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the answer is yes, then the case continues down the algorithm…</a:t>
            </a:r>
          </a:p>
        </p:txBody>
      </p:sp>
      <p:sp>
        <p:nvSpPr>
          <p:cNvPr id="4" name="Slide Number Placeholder 3"/>
          <p:cNvSpPr>
            <a:spLocks noGrp="1"/>
          </p:cNvSpPr>
          <p:nvPr>
            <p:ph type="sldNum" sz="quarter" idx="5"/>
          </p:nvPr>
        </p:nvSpPr>
        <p:spPr/>
        <p:txBody>
          <a:bodyPr/>
          <a:lstStyle/>
          <a:p>
            <a:fld id="{766BD7CC-EA52-4170-A4CD-AFAA1E62C16A}" type="slidenum">
              <a:rPr lang="en-US" smtClean="0"/>
              <a:t>10</a:t>
            </a:fld>
            <a:endParaRPr lang="en-US"/>
          </a:p>
        </p:txBody>
      </p:sp>
    </p:spTree>
    <p:extLst>
      <p:ext uri="{BB962C8B-B14F-4D97-AF65-F5344CB8AC3E}">
        <p14:creationId xmlns:p14="http://schemas.microsoft.com/office/powerpoint/2010/main" val="68350820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sz="1200" kern="1200" dirty="0">
                <a:solidFill>
                  <a:schemeClr val="tx1"/>
                </a:solidFill>
                <a:effectLst/>
                <a:latin typeface="+mn-lt"/>
                <a:ea typeface="+mn-ea"/>
                <a:cs typeface="+mn-cs"/>
              </a:rPr>
              <a:t>266572</a:t>
            </a:r>
            <a:endParaRPr lang="en-US" dirty="0"/>
          </a:p>
          <a:p>
            <a:r>
              <a:rPr lang="en-US" dirty="0"/>
              <a:t>No Autopsy or DSI</a:t>
            </a:r>
          </a:p>
        </p:txBody>
      </p:sp>
      <p:sp>
        <p:nvSpPr>
          <p:cNvPr id="4" name="Slide Number Placeholder 3"/>
          <p:cNvSpPr>
            <a:spLocks noGrp="1"/>
          </p:cNvSpPr>
          <p:nvPr>
            <p:ph type="sldNum" sz="quarter" idx="5"/>
          </p:nvPr>
        </p:nvSpPr>
        <p:spPr/>
        <p:txBody>
          <a:bodyPr/>
          <a:lstStyle/>
          <a:p>
            <a:fld id="{6B0DAF04-8009-4103-A721-EA93734D8CEA}" type="slidenum">
              <a:rPr lang="en-US" smtClean="0"/>
              <a:t>102</a:t>
            </a:fld>
            <a:endParaRPr lang="en-US"/>
          </a:p>
        </p:txBody>
      </p:sp>
    </p:spTree>
    <p:extLst>
      <p:ext uri="{BB962C8B-B14F-4D97-AF65-F5344CB8AC3E}">
        <p14:creationId xmlns:p14="http://schemas.microsoft.com/office/powerpoint/2010/main" val="38601600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sz="1200" kern="1200" dirty="0">
                <a:solidFill>
                  <a:schemeClr val="tx1"/>
                </a:solidFill>
                <a:effectLst/>
                <a:latin typeface="+mn-lt"/>
                <a:ea typeface="+mn-ea"/>
                <a:cs typeface="+mn-cs"/>
              </a:rPr>
              <a:t>266572</a:t>
            </a:r>
            <a:endParaRPr lang="en-US" dirty="0"/>
          </a:p>
          <a:p>
            <a:r>
              <a:rPr lang="en-US" dirty="0"/>
              <a:t>No Autopsy or DSI</a:t>
            </a:r>
          </a:p>
        </p:txBody>
      </p:sp>
      <p:sp>
        <p:nvSpPr>
          <p:cNvPr id="4" name="Slide Number Placeholder 3"/>
          <p:cNvSpPr>
            <a:spLocks noGrp="1"/>
          </p:cNvSpPr>
          <p:nvPr>
            <p:ph type="sldNum" sz="quarter" idx="5"/>
          </p:nvPr>
        </p:nvSpPr>
        <p:spPr/>
        <p:txBody>
          <a:bodyPr/>
          <a:lstStyle/>
          <a:p>
            <a:fld id="{6B0DAF04-8009-4103-A721-EA93734D8CEA}" type="slidenum">
              <a:rPr lang="en-US" smtClean="0"/>
              <a:t>103</a:t>
            </a:fld>
            <a:endParaRPr lang="en-US"/>
          </a:p>
        </p:txBody>
      </p:sp>
    </p:spTree>
    <p:extLst>
      <p:ext uri="{BB962C8B-B14F-4D97-AF65-F5344CB8AC3E}">
        <p14:creationId xmlns:p14="http://schemas.microsoft.com/office/powerpoint/2010/main" val="31636946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7B941-967F-4308-B253-F22E97F2B7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400551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sz="1200" kern="1200" dirty="0">
                <a:solidFill>
                  <a:schemeClr val="tx1"/>
                </a:solidFill>
                <a:effectLst/>
                <a:latin typeface="+mn-lt"/>
                <a:ea typeface="+mn-ea"/>
                <a:cs typeface="+mn-cs"/>
              </a:rPr>
              <a:t>266572</a:t>
            </a:r>
            <a:endParaRPr lang="en-US" dirty="0"/>
          </a:p>
          <a:p>
            <a:r>
              <a:rPr lang="en-US" dirty="0"/>
              <a:t>No Autopsy or DSI</a:t>
            </a:r>
          </a:p>
        </p:txBody>
      </p:sp>
      <p:sp>
        <p:nvSpPr>
          <p:cNvPr id="4" name="Slide Number Placeholder 3"/>
          <p:cNvSpPr>
            <a:spLocks noGrp="1"/>
          </p:cNvSpPr>
          <p:nvPr>
            <p:ph type="sldNum" sz="quarter" idx="5"/>
          </p:nvPr>
        </p:nvSpPr>
        <p:spPr/>
        <p:txBody>
          <a:bodyPr/>
          <a:lstStyle/>
          <a:p>
            <a:fld id="{6B0DAF04-8009-4103-A721-EA93734D8CEA}" type="slidenum">
              <a:rPr lang="en-US" smtClean="0"/>
              <a:t>105</a:t>
            </a:fld>
            <a:endParaRPr lang="en-US"/>
          </a:p>
        </p:txBody>
      </p:sp>
    </p:spTree>
    <p:extLst>
      <p:ext uri="{BB962C8B-B14F-4D97-AF65-F5344CB8AC3E}">
        <p14:creationId xmlns:p14="http://schemas.microsoft.com/office/powerpoint/2010/main" val="315122632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5A76B-6D5E-4C84-87BD-68E8FC2AD8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EC36F7-01D9-4C20-8742-57C91BCFD8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3DB6FE09-235F-49F5-9F45-DA16321B29A1}"/>
              </a:ext>
            </a:extLst>
          </p:cNvPr>
          <p:cNvSpPr>
            <a:spLocks noGrp="1"/>
          </p:cNvSpPr>
          <p:nvPr>
            <p:ph type="sldNum" sz="quarter" idx="12"/>
          </p:nvPr>
        </p:nvSpPr>
        <p:spPr>
          <a:xfrm>
            <a:off x="9040897" y="6150098"/>
            <a:ext cx="2743200" cy="365125"/>
          </a:xfrm>
        </p:spPr>
        <p:txBody>
          <a:bodyPr/>
          <a:lstStyle/>
          <a:p>
            <a:fld id="{FCF59094-0246-47C1-B514-A2B6669566CB}" type="slidenum">
              <a:rPr lang="en-US" smtClean="0"/>
              <a:t>‹#›</a:t>
            </a:fld>
            <a:endParaRPr lang="en-US"/>
          </a:p>
        </p:txBody>
      </p:sp>
      <p:pic>
        <p:nvPicPr>
          <p:cNvPr id="7" name="Picture 6">
            <a:extLst>
              <a:ext uri="{FF2B5EF4-FFF2-40B4-BE49-F238E27FC236}">
                <a16:creationId xmlns:a16="http://schemas.microsoft.com/office/drawing/2014/main" id="{95828332-E5D9-4D7A-B7A3-B6A3841378A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grpSp>
        <p:nvGrpSpPr>
          <p:cNvPr id="8" name="Group 7">
            <a:extLst>
              <a:ext uri="{FF2B5EF4-FFF2-40B4-BE49-F238E27FC236}">
                <a16:creationId xmlns:a16="http://schemas.microsoft.com/office/drawing/2014/main" id="{81DDEBC8-3850-487E-9FD9-3FFF1386C00E}"/>
              </a:ext>
            </a:extLst>
          </p:cNvPr>
          <p:cNvGrpSpPr/>
          <p:nvPr userDrawn="1"/>
        </p:nvGrpSpPr>
        <p:grpSpPr>
          <a:xfrm>
            <a:off x="436191" y="6556068"/>
            <a:ext cx="11370564" cy="92381"/>
            <a:chOff x="477012" y="5800725"/>
            <a:chExt cx="11185779" cy="209550"/>
          </a:xfrm>
        </p:grpSpPr>
        <p:sp>
          <p:nvSpPr>
            <p:cNvPr id="9" name="Rectangle 8">
              <a:extLst>
                <a:ext uri="{FF2B5EF4-FFF2-40B4-BE49-F238E27FC236}">
                  <a16:creationId xmlns:a16="http://schemas.microsoft.com/office/drawing/2014/main" id="{9E62AB1C-4E3F-42BC-9B17-3139BD71128A}"/>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EF8295-0B39-46FF-ADBF-44AB15A454E8}"/>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07D82E1-905A-424C-8E4B-1036FE3A6FC7}"/>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2E43402-5471-4067-A43F-DF2FB5C83480}"/>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6B895DA-9905-47D5-A017-007AE9B5EA00}"/>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4293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37F8E-CDE7-44FB-A225-0656519067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075354-BBB1-42B2-8F06-E6796B3963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5E88A8-DBDF-4F10-979C-4F8929D4BAF3}"/>
              </a:ext>
            </a:extLst>
          </p:cNvPr>
          <p:cNvSpPr>
            <a:spLocks noGrp="1"/>
          </p:cNvSpPr>
          <p:nvPr>
            <p:ph type="dt" sz="half" idx="10"/>
          </p:nvPr>
        </p:nvSpPr>
        <p:spPr/>
        <p:txBody>
          <a:bodyPr/>
          <a:lstStyle/>
          <a:p>
            <a:fld id="{2B2DD02A-8C77-4102-88E9-5AF7BA08C40E}" type="datetime1">
              <a:rPr lang="en-US" smtClean="0"/>
              <a:t>5/21/2020</a:t>
            </a:fld>
            <a:endParaRPr lang="en-US"/>
          </a:p>
        </p:txBody>
      </p:sp>
      <p:sp>
        <p:nvSpPr>
          <p:cNvPr id="5" name="Footer Placeholder 4">
            <a:extLst>
              <a:ext uri="{FF2B5EF4-FFF2-40B4-BE49-F238E27FC236}">
                <a16:creationId xmlns:a16="http://schemas.microsoft.com/office/drawing/2014/main" id="{57C872CB-4386-4B5B-8CF0-682F103801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7A813-76F3-4972-AA58-D9765D3C6BA9}"/>
              </a:ext>
            </a:extLst>
          </p:cNvPr>
          <p:cNvSpPr>
            <a:spLocks noGrp="1"/>
          </p:cNvSpPr>
          <p:nvPr>
            <p:ph type="sldNum" sz="quarter" idx="12"/>
          </p:nvPr>
        </p:nvSpPr>
        <p:spPr/>
        <p:txBody>
          <a:bodyPr/>
          <a:lstStyle/>
          <a:p>
            <a:fld id="{FCF59094-0246-47C1-B514-A2B6669566CB}" type="slidenum">
              <a:rPr lang="en-US" smtClean="0"/>
              <a:t>‹#›</a:t>
            </a:fld>
            <a:endParaRPr lang="en-US"/>
          </a:p>
        </p:txBody>
      </p:sp>
    </p:spTree>
    <p:extLst>
      <p:ext uri="{BB962C8B-B14F-4D97-AF65-F5344CB8AC3E}">
        <p14:creationId xmlns:p14="http://schemas.microsoft.com/office/powerpoint/2010/main" val="540609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4ED095-4EE5-4299-BB8B-E0C286E8ED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4E8415-FCA6-4886-B92B-ADBD24FE19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CCBBE-2808-4368-AC27-749BB05BB9C0}"/>
              </a:ext>
            </a:extLst>
          </p:cNvPr>
          <p:cNvSpPr>
            <a:spLocks noGrp="1"/>
          </p:cNvSpPr>
          <p:nvPr>
            <p:ph type="dt" sz="half" idx="10"/>
          </p:nvPr>
        </p:nvSpPr>
        <p:spPr/>
        <p:txBody>
          <a:bodyPr/>
          <a:lstStyle/>
          <a:p>
            <a:fld id="{9C1FC0C6-E44B-48A2-BB16-E2B569FFA4A2}" type="datetime1">
              <a:rPr lang="en-US" smtClean="0"/>
              <a:t>5/21/2020</a:t>
            </a:fld>
            <a:endParaRPr lang="en-US"/>
          </a:p>
        </p:txBody>
      </p:sp>
      <p:sp>
        <p:nvSpPr>
          <p:cNvPr id="5" name="Footer Placeholder 4">
            <a:extLst>
              <a:ext uri="{FF2B5EF4-FFF2-40B4-BE49-F238E27FC236}">
                <a16:creationId xmlns:a16="http://schemas.microsoft.com/office/drawing/2014/main" id="{BD3D8875-52C2-4EBF-89D6-BB009EAF1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66265F-9D18-4A94-B066-52FFF859CDD4}"/>
              </a:ext>
            </a:extLst>
          </p:cNvPr>
          <p:cNvSpPr>
            <a:spLocks noGrp="1"/>
          </p:cNvSpPr>
          <p:nvPr>
            <p:ph type="sldNum" sz="quarter" idx="12"/>
          </p:nvPr>
        </p:nvSpPr>
        <p:spPr/>
        <p:txBody>
          <a:bodyPr/>
          <a:lstStyle/>
          <a:p>
            <a:fld id="{FCF59094-0246-47C1-B514-A2B6669566CB}" type="slidenum">
              <a:rPr lang="en-US" smtClean="0"/>
              <a:t>‹#›</a:t>
            </a:fld>
            <a:endParaRPr lang="en-US"/>
          </a:p>
        </p:txBody>
      </p:sp>
    </p:spTree>
    <p:extLst>
      <p:ext uri="{BB962C8B-B14F-4D97-AF65-F5344CB8AC3E}">
        <p14:creationId xmlns:p14="http://schemas.microsoft.com/office/powerpoint/2010/main" val="666382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5923F103-BC34-4FE4-A40E-EDDEECFDA5D0}" type="datetimeFigureOut">
              <a:rPr lang="en-US" smtClean="0"/>
              <a:pPr/>
              <a:t>5/21/2020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
              </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FCF59094-0246-47C1-B514-A2B6669566CB}" type="slidenum">
              <a:rPr lang="en-US" smtClean="0"/>
              <a:t>‹#›</a:t>
            </a:fld>
            <a:endParaRPr lang="en-US"/>
          </a:p>
        </p:txBody>
      </p:sp>
      <p:pic>
        <p:nvPicPr>
          <p:cNvPr id="8" name="Picture 7">
            <a:extLst>
              <a:ext uri="{FF2B5EF4-FFF2-40B4-BE49-F238E27FC236}">
                <a16:creationId xmlns:a16="http://schemas.microsoft.com/office/drawing/2014/main" id="{11D96238-3129-4791-B44A-527A5510AF4A}"/>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grpSp>
        <p:nvGrpSpPr>
          <p:cNvPr id="9" name="Group 8">
            <a:extLst>
              <a:ext uri="{FF2B5EF4-FFF2-40B4-BE49-F238E27FC236}">
                <a16:creationId xmlns:a16="http://schemas.microsoft.com/office/drawing/2014/main" id="{1FB7C5C8-28E7-4862-AAD4-FEC95B91AF79}"/>
              </a:ext>
            </a:extLst>
          </p:cNvPr>
          <p:cNvGrpSpPr/>
          <p:nvPr userDrawn="1"/>
        </p:nvGrpSpPr>
        <p:grpSpPr>
          <a:xfrm>
            <a:off x="436191" y="6556068"/>
            <a:ext cx="11370564" cy="92381"/>
            <a:chOff x="477012" y="5800725"/>
            <a:chExt cx="11185779" cy="209550"/>
          </a:xfrm>
        </p:grpSpPr>
        <p:sp>
          <p:nvSpPr>
            <p:cNvPr id="10" name="Rectangle 9">
              <a:extLst>
                <a:ext uri="{FF2B5EF4-FFF2-40B4-BE49-F238E27FC236}">
                  <a16:creationId xmlns:a16="http://schemas.microsoft.com/office/drawing/2014/main" id="{20233C01-8613-4F5F-8A9D-F2A2B5E6FB0B}"/>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6612FE3-EF6D-4E3C-85E8-CBBA18D024B9}"/>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2372F0D-3BB8-4B8E-BB93-A228202C7F33}"/>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CD5A2FB-45BC-48F4-B3E5-2595D1F22CEF}"/>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E93B084-B62D-4E23-A057-B16757E07712}"/>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73166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5/21/2020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FCF59094-0246-47C1-B514-A2B6669566CB}" type="slidenum">
              <a:rPr lang="en-US" smtClean="0"/>
              <a:t>‹#›</a:t>
            </a:fld>
            <a:endParaRPr lang="en-US"/>
          </a:p>
        </p:txBody>
      </p:sp>
      <p:sp>
        <p:nvSpPr>
          <p:cNvPr id="8" name="Rectangle 7">
            <a:extLst>
              <a:ext uri="{FF2B5EF4-FFF2-40B4-BE49-F238E27FC236}">
                <a16:creationId xmlns:a16="http://schemas.microsoft.com/office/drawing/2014/main" id="{F31D1390-0CB3-4CAE-B10F-46FDA8E62050}"/>
              </a:ext>
            </a:extLst>
          </p:cNvPr>
          <p:cNvSpPr/>
          <p:nvPr userDrawn="1"/>
        </p:nvSpPr>
        <p:spPr>
          <a:xfrm>
            <a:off x="436192" y="174588"/>
            <a:ext cx="11370564" cy="102412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0C23538-5036-4407-8E9E-6639F93A634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grpSp>
        <p:nvGrpSpPr>
          <p:cNvPr id="10" name="Group 9">
            <a:extLst>
              <a:ext uri="{FF2B5EF4-FFF2-40B4-BE49-F238E27FC236}">
                <a16:creationId xmlns:a16="http://schemas.microsoft.com/office/drawing/2014/main" id="{1E31D084-B44E-4B54-AB37-A8F26A3BC782}"/>
              </a:ext>
            </a:extLst>
          </p:cNvPr>
          <p:cNvGrpSpPr/>
          <p:nvPr userDrawn="1"/>
        </p:nvGrpSpPr>
        <p:grpSpPr>
          <a:xfrm>
            <a:off x="436191" y="6556068"/>
            <a:ext cx="11370564" cy="92381"/>
            <a:chOff x="477012" y="5800725"/>
            <a:chExt cx="11185779" cy="209550"/>
          </a:xfrm>
          <a:solidFill>
            <a:srgbClr val="7030A0"/>
          </a:solidFill>
        </p:grpSpPr>
        <p:sp>
          <p:nvSpPr>
            <p:cNvPr id="11" name="Rectangle 10">
              <a:extLst>
                <a:ext uri="{FF2B5EF4-FFF2-40B4-BE49-F238E27FC236}">
                  <a16:creationId xmlns:a16="http://schemas.microsoft.com/office/drawing/2014/main" id="{2BCD6307-167E-4D27-8E82-C6942431A5E1}"/>
                </a:ext>
              </a:extLst>
            </p:cNvPr>
            <p:cNvSpPr/>
            <p:nvPr/>
          </p:nvSpPr>
          <p:spPr>
            <a:xfrm>
              <a:off x="477012" y="5800725"/>
              <a:ext cx="7476363" cy="209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AAFA6DF-F83D-471E-A7A9-1307EE4ADD1C}"/>
                </a:ext>
              </a:extLst>
            </p:cNvPr>
            <p:cNvSpPr/>
            <p:nvPr/>
          </p:nvSpPr>
          <p:spPr>
            <a:xfrm>
              <a:off x="7953375" y="5800725"/>
              <a:ext cx="914400" cy="209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9C87B0D-1DAC-4655-989E-9929FC7D3B0F}"/>
                </a:ext>
              </a:extLst>
            </p:cNvPr>
            <p:cNvSpPr/>
            <p:nvPr/>
          </p:nvSpPr>
          <p:spPr>
            <a:xfrm>
              <a:off x="8847963" y="5800725"/>
              <a:ext cx="1005840" cy="209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D4861C9-976D-432B-8ACF-D96355805214}"/>
                </a:ext>
              </a:extLst>
            </p:cNvPr>
            <p:cNvSpPr/>
            <p:nvPr/>
          </p:nvSpPr>
          <p:spPr>
            <a:xfrm>
              <a:off x="9833991" y="5800725"/>
              <a:ext cx="914400" cy="209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0663CEB-50E3-4D7E-B364-4687CFDFACE9}"/>
                </a:ext>
              </a:extLst>
            </p:cNvPr>
            <p:cNvSpPr/>
            <p:nvPr/>
          </p:nvSpPr>
          <p:spPr>
            <a:xfrm>
              <a:off x="10748391" y="5800725"/>
              <a:ext cx="914400" cy="209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92237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9BF72D1-97B7-4F58-893E-354860E3E749}" type="datetime1">
              <a:rPr lang="en-US" smtClean="0"/>
              <a:t>5/21/2020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CF59094-0246-47C1-B514-A2B6669566CB}" type="slidenum">
              <a:rPr lang="en-US" smtClean="0"/>
              <a:t>‹#›</a:t>
            </a:fld>
            <a:endParaRPr lang="en-US"/>
          </a:p>
        </p:txBody>
      </p:sp>
    </p:spTree>
    <p:extLst>
      <p:ext uri="{BB962C8B-B14F-4D97-AF65-F5344CB8AC3E}">
        <p14:creationId xmlns:p14="http://schemas.microsoft.com/office/powerpoint/2010/main" val="4049761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744AB0-BDC8-49F1-B719-2D840B33176F}"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59094-0246-47C1-B514-A2B6669566CB}" type="slidenum">
              <a:rPr lang="en-US" smtClean="0"/>
              <a:t>‹#›</a:t>
            </a:fld>
            <a:endParaRPr lang="en-US"/>
          </a:p>
        </p:txBody>
      </p:sp>
    </p:spTree>
    <p:extLst>
      <p:ext uri="{BB962C8B-B14F-4D97-AF65-F5344CB8AC3E}">
        <p14:creationId xmlns:p14="http://schemas.microsoft.com/office/powerpoint/2010/main" val="1470720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069276-9173-43DE-896E-C380DC4928A9}"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59094-0246-47C1-B514-A2B6669566CB}" type="slidenum">
              <a:rPr lang="en-US" smtClean="0"/>
              <a:t>‹#›</a:t>
            </a:fld>
            <a:endParaRPr lang="en-US"/>
          </a:p>
        </p:txBody>
      </p:sp>
    </p:spTree>
    <p:extLst>
      <p:ext uri="{BB962C8B-B14F-4D97-AF65-F5344CB8AC3E}">
        <p14:creationId xmlns:p14="http://schemas.microsoft.com/office/powerpoint/2010/main" val="1544706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5B14B6-BDCA-4035-B414-420CD1BACC2F}"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59094-0246-47C1-B514-A2B6669566CB}" type="slidenum">
              <a:rPr lang="en-US" smtClean="0"/>
              <a:t>‹#›</a:t>
            </a:fld>
            <a:endParaRPr lang="en-US"/>
          </a:p>
        </p:txBody>
      </p:sp>
    </p:spTree>
    <p:extLst>
      <p:ext uri="{BB962C8B-B14F-4D97-AF65-F5344CB8AC3E}">
        <p14:creationId xmlns:p14="http://schemas.microsoft.com/office/powerpoint/2010/main" val="3737264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5A52E-E14A-4A92-B70D-7B74A365F75A}"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F59094-0246-47C1-B514-A2B6669566CB}" type="slidenum">
              <a:rPr lang="en-US" smtClean="0"/>
              <a:t>‹#›</a:t>
            </a:fld>
            <a:endParaRPr lang="en-US"/>
          </a:p>
        </p:txBody>
      </p:sp>
    </p:spTree>
    <p:extLst>
      <p:ext uri="{BB962C8B-B14F-4D97-AF65-F5344CB8AC3E}">
        <p14:creationId xmlns:p14="http://schemas.microsoft.com/office/powerpoint/2010/main" val="1896535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352ED55-8381-4621-9EDB-59459D345194}" type="datetime1">
              <a:rPr lang="en-US" smtClean="0"/>
              <a:t>5/21/2020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FCF59094-0246-47C1-B514-A2B6669566CB}" type="slidenum">
              <a:rPr lang="en-US" smtClean="0"/>
              <a:t>‹#›</a:t>
            </a:fld>
            <a:endParaRPr lang="en-US"/>
          </a:p>
        </p:txBody>
      </p:sp>
    </p:spTree>
    <p:extLst>
      <p:ext uri="{BB962C8B-B14F-4D97-AF65-F5344CB8AC3E}">
        <p14:creationId xmlns:p14="http://schemas.microsoft.com/office/powerpoint/2010/main" val="238407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82E1F-9B3D-460C-A4C1-169C9E9C5B8E}"/>
              </a:ext>
            </a:extLst>
          </p:cNvPr>
          <p:cNvSpPr>
            <a:spLocks noGrp="1"/>
          </p:cNvSpPr>
          <p:nvPr>
            <p:ph type="title"/>
          </p:nvPr>
        </p:nvSpPr>
        <p:spPr>
          <a:xfrm>
            <a:off x="826402" y="323244"/>
            <a:ext cx="10515600" cy="739056"/>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7A74EA1-A94B-430B-A9EC-FF2D63C66B68}"/>
              </a:ext>
            </a:extLst>
          </p:cNvPr>
          <p:cNvSpPr>
            <a:spLocks noGrp="1"/>
          </p:cNvSpPr>
          <p:nvPr>
            <p:ph idx="1"/>
          </p:nvPr>
        </p:nvSpPr>
        <p:spPr>
          <a:xfrm>
            <a:off x="838200" y="1347372"/>
            <a:ext cx="10515600" cy="48295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9C7E5D-BC7D-4F1C-8D7B-F7E2476401EF}"/>
              </a:ext>
            </a:extLst>
          </p:cNvPr>
          <p:cNvSpPr>
            <a:spLocks noGrp="1"/>
          </p:cNvSpPr>
          <p:nvPr>
            <p:ph type="sldNum" sz="quarter" idx="12"/>
          </p:nvPr>
        </p:nvSpPr>
        <p:spPr>
          <a:xfrm>
            <a:off x="9040897" y="6170880"/>
            <a:ext cx="2743200" cy="365125"/>
          </a:xfrm>
        </p:spPr>
        <p:txBody>
          <a:bodyPr/>
          <a:lstStyle/>
          <a:p>
            <a:fld id="{FCF59094-0246-47C1-B514-A2B6669566CB}" type="slidenum">
              <a:rPr lang="en-US" smtClean="0"/>
              <a:t>‹#›</a:t>
            </a:fld>
            <a:endParaRPr lang="en-US"/>
          </a:p>
        </p:txBody>
      </p:sp>
      <p:sp>
        <p:nvSpPr>
          <p:cNvPr id="14" name="Rectangle 13">
            <a:extLst>
              <a:ext uri="{FF2B5EF4-FFF2-40B4-BE49-F238E27FC236}">
                <a16:creationId xmlns:a16="http://schemas.microsoft.com/office/drawing/2014/main" id="{26424F70-FC1D-4A98-81A2-500CCE405510}"/>
              </a:ext>
            </a:extLst>
          </p:cNvPr>
          <p:cNvSpPr/>
          <p:nvPr userDrawn="1"/>
        </p:nvSpPr>
        <p:spPr>
          <a:xfrm>
            <a:off x="436192" y="174588"/>
            <a:ext cx="11370564" cy="102412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CBF6D13-7A31-437B-B1B9-36586B9EF84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grpSp>
        <p:nvGrpSpPr>
          <p:cNvPr id="8" name="Group 7">
            <a:extLst>
              <a:ext uri="{FF2B5EF4-FFF2-40B4-BE49-F238E27FC236}">
                <a16:creationId xmlns:a16="http://schemas.microsoft.com/office/drawing/2014/main" id="{C9AADF70-0764-4189-B21F-EFBFCE6F9D4D}"/>
              </a:ext>
            </a:extLst>
          </p:cNvPr>
          <p:cNvGrpSpPr/>
          <p:nvPr userDrawn="1"/>
        </p:nvGrpSpPr>
        <p:grpSpPr>
          <a:xfrm>
            <a:off x="436191" y="6556068"/>
            <a:ext cx="11370564" cy="92381"/>
            <a:chOff x="477012" y="5800725"/>
            <a:chExt cx="11185779" cy="209550"/>
          </a:xfrm>
          <a:solidFill>
            <a:srgbClr val="7030A0"/>
          </a:solidFill>
        </p:grpSpPr>
        <p:sp>
          <p:nvSpPr>
            <p:cNvPr id="9" name="Rectangle 8">
              <a:extLst>
                <a:ext uri="{FF2B5EF4-FFF2-40B4-BE49-F238E27FC236}">
                  <a16:creationId xmlns:a16="http://schemas.microsoft.com/office/drawing/2014/main" id="{4C5F8347-80F6-47A8-9341-0D920C3C002C}"/>
                </a:ext>
              </a:extLst>
            </p:cNvPr>
            <p:cNvSpPr/>
            <p:nvPr/>
          </p:nvSpPr>
          <p:spPr>
            <a:xfrm>
              <a:off x="477012" y="5800725"/>
              <a:ext cx="7476363" cy="209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BDA2C35-FFEB-4DB1-9CB3-2A006D410F8F}"/>
                </a:ext>
              </a:extLst>
            </p:cNvPr>
            <p:cNvSpPr/>
            <p:nvPr/>
          </p:nvSpPr>
          <p:spPr>
            <a:xfrm>
              <a:off x="7953375" y="5800725"/>
              <a:ext cx="914400" cy="209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96A5792-B38D-4785-88FC-CCD8369DC061}"/>
                </a:ext>
              </a:extLst>
            </p:cNvPr>
            <p:cNvSpPr/>
            <p:nvPr/>
          </p:nvSpPr>
          <p:spPr>
            <a:xfrm>
              <a:off x="8847963" y="5800725"/>
              <a:ext cx="1005840" cy="209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FA7C926-95A0-4371-823D-B7703AF9A506}"/>
                </a:ext>
              </a:extLst>
            </p:cNvPr>
            <p:cNvSpPr/>
            <p:nvPr/>
          </p:nvSpPr>
          <p:spPr>
            <a:xfrm>
              <a:off x="9833991" y="5800725"/>
              <a:ext cx="914400" cy="209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10406FA-9DEF-4350-BB10-616556D5E587}"/>
                </a:ext>
              </a:extLst>
            </p:cNvPr>
            <p:cNvSpPr/>
            <p:nvPr/>
          </p:nvSpPr>
          <p:spPr>
            <a:xfrm>
              <a:off x="10748391" y="5800725"/>
              <a:ext cx="914400" cy="209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96050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BBC2F0-9C09-41A4-9D32-06F61762E200}"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59094-0246-47C1-B514-A2B6669566CB}" type="slidenum">
              <a:rPr lang="en-US" smtClean="0"/>
              <a:t>‹#›</a:t>
            </a:fld>
            <a:endParaRPr lang="en-US"/>
          </a:p>
        </p:txBody>
      </p:sp>
    </p:spTree>
    <p:extLst>
      <p:ext uri="{BB962C8B-B14F-4D97-AF65-F5344CB8AC3E}">
        <p14:creationId xmlns:p14="http://schemas.microsoft.com/office/powerpoint/2010/main" val="329252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DD02A-8C77-4102-88E9-5AF7BA08C40E}"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094-0246-47C1-B514-A2B6669566CB}" type="slidenum">
              <a:rPr lang="en-US" smtClean="0"/>
              <a:t>‹#›</a:t>
            </a:fld>
            <a:endParaRPr lang="en-US"/>
          </a:p>
        </p:txBody>
      </p:sp>
    </p:spTree>
    <p:extLst>
      <p:ext uri="{BB962C8B-B14F-4D97-AF65-F5344CB8AC3E}">
        <p14:creationId xmlns:p14="http://schemas.microsoft.com/office/powerpoint/2010/main" val="105924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C1FC0C6-E44B-48A2-BB16-E2B569FFA4A2}" type="datetime1">
              <a:rPr lang="en-US" smtClean="0"/>
              <a:t>5/21/2020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FCF59094-0246-47C1-B514-A2B6669566CB}" type="slidenum">
              <a:rPr lang="en-US" smtClean="0"/>
              <a:t>‹#›</a:t>
            </a:fld>
            <a:endParaRPr lang="en-US"/>
          </a:p>
        </p:txBody>
      </p:sp>
    </p:spTree>
    <p:extLst>
      <p:ext uri="{BB962C8B-B14F-4D97-AF65-F5344CB8AC3E}">
        <p14:creationId xmlns:p14="http://schemas.microsoft.com/office/powerpoint/2010/main" val="3760303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5923F103-BC34-4FE4-A40E-EDDEECFDA5D0}" type="datetimeFigureOut">
              <a:rPr lang="en-US" smtClean="0"/>
              <a:pPr/>
              <a:t>5/21/2020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
              </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FCF59094-0246-47C1-B514-A2B6669566CB}" type="slidenum">
              <a:rPr lang="en-US" smtClean="0"/>
              <a:t>‹#›</a:t>
            </a:fld>
            <a:endParaRPr lang="en-US"/>
          </a:p>
        </p:txBody>
      </p:sp>
      <p:pic>
        <p:nvPicPr>
          <p:cNvPr id="8" name="Picture 7">
            <a:extLst>
              <a:ext uri="{FF2B5EF4-FFF2-40B4-BE49-F238E27FC236}">
                <a16:creationId xmlns:a16="http://schemas.microsoft.com/office/drawing/2014/main" id="{11D96238-3129-4791-B44A-527A5510AF4A}"/>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grpSp>
        <p:nvGrpSpPr>
          <p:cNvPr id="9" name="Group 8">
            <a:extLst>
              <a:ext uri="{FF2B5EF4-FFF2-40B4-BE49-F238E27FC236}">
                <a16:creationId xmlns:a16="http://schemas.microsoft.com/office/drawing/2014/main" id="{1FB7C5C8-28E7-4862-AAD4-FEC95B91AF79}"/>
              </a:ext>
            </a:extLst>
          </p:cNvPr>
          <p:cNvGrpSpPr/>
          <p:nvPr userDrawn="1"/>
        </p:nvGrpSpPr>
        <p:grpSpPr>
          <a:xfrm>
            <a:off x="436191" y="6556068"/>
            <a:ext cx="11370564" cy="92381"/>
            <a:chOff x="477012" y="5800725"/>
            <a:chExt cx="11185779" cy="209550"/>
          </a:xfrm>
        </p:grpSpPr>
        <p:sp>
          <p:nvSpPr>
            <p:cNvPr id="10" name="Rectangle 9">
              <a:extLst>
                <a:ext uri="{FF2B5EF4-FFF2-40B4-BE49-F238E27FC236}">
                  <a16:creationId xmlns:a16="http://schemas.microsoft.com/office/drawing/2014/main" id="{20233C01-8613-4F5F-8A9D-F2A2B5E6FB0B}"/>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6612FE3-EF6D-4E3C-85E8-CBBA18D024B9}"/>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2372F0D-3BB8-4B8E-BB93-A228202C7F33}"/>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CD5A2FB-45BC-48F4-B3E5-2595D1F22CEF}"/>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E93B084-B62D-4E23-A057-B16757E07712}"/>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59070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5/21/2020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FCF59094-0246-47C1-B514-A2B6669566CB}" type="slidenum">
              <a:rPr lang="en-US" smtClean="0"/>
              <a:t>‹#›</a:t>
            </a:fld>
            <a:endParaRPr lang="en-US"/>
          </a:p>
        </p:txBody>
      </p:sp>
      <p:sp>
        <p:nvSpPr>
          <p:cNvPr id="8" name="Rectangle 7">
            <a:extLst>
              <a:ext uri="{FF2B5EF4-FFF2-40B4-BE49-F238E27FC236}">
                <a16:creationId xmlns:a16="http://schemas.microsoft.com/office/drawing/2014/main" id="{F31D1390-0CB3-4CAE-B10F-46FDA8E62050}"/>
              </a:ext>
            </a:extLst>
          </p:cNvPr>
          <p:cNvSpPr/>
          <p:nvPr userDrawn="1"/>
        </p:nvSpPr>
        <p:spPr>
          <a:xfrm>
            <a:off x="436192" y="174588"/>
            <a:ext cx="11370564" cy="102412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0C23538-5036-4407-8E9E-6639F93A634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grpSp>
        <p:nvGrpSpPr>
          <p:cNvPr id="10" name="Group 9">
            <a:extLst>
              <a:ext uri="{FF2B5EF4-FFF2-40B4-BE49-F238E27FC236}">
                <a16:creationId xmlns:a16="http://schemas.microsoft.com/office/drawing/2014/main" id="{1E31D084-B44E-4B54-AB37-A8F26A3BC782}"/>
              </a:ext>
            </a:extLst>
          </p:cNvPr>
          <p:cNvGrpSpPr/>
          <p:nvPr userDrawn="1"/>
        </p:nvGrpSpPr>
        <p:grpSpPr>
          <a:xfrm>
            <a:off x="436191" y="6556068"/>
            <a:ext cx="11370564" cy="92381"/>
            <a:chOff x="477012" y="5800725"/>
            <a:chExt cx="11185779" cy="209550"/>
          </a:xfrm>
          <a:solidFill>
            <a:srgbClr val="7030A0"/>
          </a:solidFill>
        </p:grpSpPr>
        <p:sp>
          <p:nvSpPr>
            <p:cNvPr id="11" name="Rectangle 10">
              <a:extLst>
                <a:ext uri="{FF2B5EF4-FFF2-40B4-BE49-F238E27FC236}">
                  <a16:creationId xmlns:a16="http://schemas.microsoft.com/office/drawing/2014/main" id="{2BCD6307-167E-4D27-8E82-C6942431A5E1}"/>
                </a:ext>
              </a:extLst>
            </p:cNvPr>
            <p:cNvSpPr/>
            <p:nvPr/>
          </p:nvSpPr>
          <p:spPr>
            <a:xfrm>
              <a:off x="477012" y="5800725"/>
              <a:ext cx="7476363" cy="209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AAFA6DF-F83D-471E-A7A9-1307EE4ADD1C}"/>
                </a:ext>
              </a:extLst>
            </p:cNvPr>
            <p:cNvSpPr/>
            <p:nvPr/>
          </p:nvSpPr>
          <p:spPr>
            <a:xfrm>
              <a:off x="7953375" y="5800725"/>
              <a:ext cx="914400" cy="209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9C87B0D-1DAC-4655-989E-9929FC7D3B0F}"/>
                </a:ext>
              </a:extLst>
            </p:cNvPr>
            <p:cNvSpPr/>
            <p:nvPr/>
          </p:nvSpPr>
          <p:spPr>
            <a:xfrm>
              <a:off x="8847963" y="5800725"/>
              <a:ext cx="1005840" cy="209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D4861C9-976D-432B-8ACF-D96355805214}"/>
                </a:ext>
              </a:extLst>
            </p:cNvPr>
            <p:cNvSpPr/>
            <p:nvPr/>
          </p:nvSpPr>
          <p:spPr>
            <a:xfrm>
              <a:off x="9833991" y="5800725"/>
              <a:ext cx="914400" cy="209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0663CEB-50E3-4D7E-B364-4687CFDFACE9}"/>
                </a:ext>
              </a:extLst>
            </p:cNvPr>
            <p:cNvSpPr/>
            <p:nvPr/>
          </p:nvSpPr>
          <p:spPr>
            <a:xfrm>
              <a:off x="10748391" y="5800725"/>
              <a:ext cx="914400" cy="209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95461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9BF72D1-97B7-4F58-893E-354860E3E749}" type="datetime1">
              <a:rPr lang="en-US" smtClean="0"/>
              <a:t>5/21/2020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CF59094-0246-47C1-B514-A2B6669566CB}" type="slidenum">
              <a:rPr lang="en-US" smtClean="0"/>
              <a:t>‹#›</a:t>
            </a:fld>
            <a:endParaRPr lang="en-US"/>
          </a:p>
        </p:txBody>
      </p:sp>
    </p:spTree>
    <p:extLst>
      <p:ext uri="{BB962C8B-B14F-4D97-AF65-F5344CB8AC3E}">
        <p14:creationId xmlns:p14="http://schemas.microsoft.com/office/powerpoint/2010/main" val="1828796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744AB0-BDC8-49F1-B719-2D840B33176F}"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59094-0246-47C1-B514-A2B6669566CB}" type="slidenum">
              <a:rPr lang="en-US" smtClean="0"/>
              <a:t>‹#›</a:t>
            </a:fld>
            <a:endParaRPr lang="en-US"/>
          </a:p>
        </p:txBody>
      </p:sp>
    </p:spTree>
    <p:extLst>
      <p:ext uri="{BB962C8B-B14F-4D97-AF65-F5344CB8AC3E}">
        <p14:creationId xmlns:p14="http://schemas.microsoft.com/office/powerpoint/2010/main" val="41602682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069276-9173-43DE-896E-C380DC4928A9}"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59094-0246-47C1-B514-A2B6669566CB}" type="slidenum">
              <a:rPr lang="en-US" smtClean="0"/>
              <a:t>‹#›</a:t>
            </a:fld>
            <a:endParaRPr lang="en-US"/>
          </a:p>
        </p:txBody>
      </p:sp>
    </p:spTree>
    <p:extLst>
      <p:ext uri="{BB962C8B-B14F-4D97-AF65-F5344CB8AC3E}">
        <p14:creationId xmlns:p14="http://schemas.microsoft.com/office/powerpoint/2010/main" val="926132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5B14B6-BDCA-4035-B414-420CD1BACC2F}"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59094-0246-47C1-B514-A2B6669566CB}" type="slidenum">
              <a:rPr lang="en-US" smtClean="0"/>
              <a:t>‹#›</a:t>
            </a:fld>
            <a:endParaRPr lang="en-US"/>
          </a:p>
        </p:txBody>
      </p:sp>
    </p:spTree>
    <p:extLst>
      <p:ext uri="{BB962C8B-B14F-4D97-AF65-F5344CB8AC3E}">
        <p14:creationId xmlns:p14="http://schemas.microsoft.com/office/powerpoint/2010/main" val="189444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5A52E-E14A-4A92-B70D-7B74A365F75A}"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F59094-0246-47C1-B514-A2B6669566CB}" type="slidenum">
              <a:rPr lang="en-US" smtClean="0"/>
              <a:t>‹#›</a:t>
            </a:fld>
            <a:endParaRPr lang="en-US"/>
          </a:p>
        </p:txBody>
      </p:sp>
    </p:spTree>
    <p:extLst>
      <p:ext uri="{BB962C8B-B14F-4D97-AF65-F5344CB8AC3E}">
        <p14:creationId xmlns:p14="http://schemas.microsoft.com/office/powerpoint/2010/main" val="1435126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421F7-47AB-4670-BE53-C0A6458CAB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06B2B8-9BDA-49D1-9178-AE489847B6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BCA721-F50A-43B1-986E-8E14B7181FCE}"/>
              </a:ext>
            </a:extLst>
          </p:cNvPr>
          <p:cNvSpPr>
            <a:spLocks noGrp="1"/>
          </p:cNvSpPr>
          <p:nvPr>
            <p:ph type="dt" sz="half" idx="10"/>
          </p:nvPr>
        </p:nvSpPr>
        <p:spPr/>
        <p:txBody>
          <a:bodyPr/>
          <a:lstStyle/>
          <a:p>
            <a:fld id="{A9BF72D1-97B7-4F58-893E-354860E3E749}" type="datetime1">
              <a:rPr lang="en-US" smtClean="0"/>
              <a:t>5/21/2020</a:t>
            </a:fld>
            <a:endParaRPr lang="en-US"/>
          </a:p>
        </p:txBody>
      </p:sp>
      <p:sp>
        <p:nvSpPr>
          <p:cNvPr id="5" name="Footer Placeholder 4">
            <a:extLst>
              <a:ext uri="{FF2B5EF4-FFF2-40B4-BE49-F238E27FC236}">
                <a16:creationId xmlns:a16="http://schemas.microsoft.com/office/drawing/2014/main" id="{05B32D8B-6AF2-4A2B-A507-36A7D29258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5E50DE-D6A8-419D-A66F-D0A0E6AB09EF}"/>
              </a:ext>
            </a:extLst>
          </p:cNvPr>
          <p:cNvSpPr>
            <a:spLocks noGrp="1"/>
          </p:cNvSpPr>
          <p:nvPr>
            <p:ph type="sldNum" sz="quarter" idx="12"/>
          </p:nvPr>
        </p:nvSpPr>
        <p:spPr/>
        <p:txBody>
          <a:bodyPr/>
          <a:lstStyle/>
          <a:p>
            <a:fld id="{FCF59094-0246-47C1-B514-A2B6669566CB}" type="slidenum">
              <a:rPr lang="en-US" smtClean="0"/>
              <a:t>‹#›</a:t>
            </a:fld>
            <a:endParaRPr lang="en-US"/>
          </a:p>
        </p:txBody>
      </p:sp>
    </p:spTree>
    <p:extLst>
      <p:ext uri="{BB962C8B-B14F-4D97-AF65-F5344CB8AC3E}">
        <p14:creationId xmlns:p14="http://schemas.microsoft.com/office/powerpoint/2010/main" val="2843629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352ED55-8381-4621-9EDB-59459D345194}" type="datetime1">
              <a:rPr lang="en-US" smtClean="0"/>
              <a:t>5/21/2020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FCF59094-0246-47C1-B514-A2B6669566CB}" type="slidenum">
              <a:rPr lang="en-US" smtClean="0"/>
              <a:t>‹#›</a:t>
            </a:fld>
            <a:endParaRPr lang="en-US"/>
          </a:p>
        </p:txBody>
      </p:sp>
    </p:spTree>
    <p:extLst>
      <p:ext uri="{BB962C8B-B14F-4D97-AF65-F5344CB8AC3E}">
        <p14:creationId xmlns:p14="http://schemas.microsoft.com/office/powerpoint/2010/main" val="3178619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BBC2F0-9C09-41A4-9D32-06F61762E200}"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59094-0246-47C1-B514-A2B6669566CB}" type="slidenum">
              <a:rPr lang="en-US" smtClean="0"/>
              <a:t>‹#›</a:t>
            </a:fld>
            <a:endParaRPr lang="en-US"/>
          </a:p>
        </p:txBody>
      </p:sp>
    </p:spTree>
    <p:extLst>
      <p:ext uri="{BB962C8B-B14F-4D97-AF65-F5344CB8AC3E}">
        <p14:creationId xmlns:p14="http://schemas.microsoft.com/office/powerpoint/2010/main" val="2435446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DD02A-8C77-4102-88E9-5AF7BA08C40E}"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094-0246-47C1-B514-A2B6669566CB}" type="slidenum">
              <a:rPr lang="en-US" smtClean="0"/>
              <a:t>‹#›</a:t>
            </a:fld>
            <a:endParaRPr lang="en-US"/>
          </a:p>
        </p:txBody>
      </p:sp>
    </p:spTree>
    <p:extLst>
      <p:ext uri="{BB962C8B-B14F-4D97-AF65-F5344CB8AC3E}">
        <p14:creationId xmlns:p14="http://schemas.microsoft.com/office/powerpoint/2010/main" val="7478606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C1FC0C6-E44B-48A2-BB16-E2B569FFA4A2}" type="datetime1">
              <a:rPr lang="en-US" smtClean="0"/>
              <a:t>5/21/2020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FCF59094-0246-47C1-B514-A2B6669566CB}" type="slidenum">
              <a:rPr lang="en-US" smtClean="0"/>
              <a:t>‹#›</a:t>
            </a:fld>
            <a:endParaRPr lang="en-US"/>
          </a:p>
        </p:txBody>
      </p:sp>
    </p:spTree>
    <p:extLst>
      <p:ext uri="{BB962C8B-B14F-4D97-AF65-F5344CB8AC3E}">
        <p14:creationId xmlns:p14="http://schemas.microsoft.com/office/powerpoint/2010/main" val="113418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BDACF-FEA0-4EEC-88BC-ECCF053FA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34DF50-F04D-49BB-B763-427085C8DF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FF40BC-38D6-440A-8ADE-090D798501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E73DF9-B888-498C-B35C-46CEDA9964F2}"/>
              </a:ext>
            </a:extLst>
          </p:cNvPr>
          <p:cNvSpPr>
            <a:spLocks noGrp="1"/>
          </p:cNvSpPr>
          <p:nvPr>
            <p:ph type="dt" sz="half" idx="10"/>
          </p:nvPr>
        </p:nvSpPr>
        <p:spPr/>
        <p:txBody>
          <a:bodyPr/>
          <a:lstStyle/>
          <a:p>
            <a:fld id="{08744AB0-BDC8-49F1-B719-2D840B33176F}" type="datetime1">
              <a:rPr lang="en-US" smtClean="0"/>
              <a:t>5/21/2020</a:t>
            </a:fld>
            <a:endParaRPr lang="en-US"/>
          </a:p>
        </p:txBody>
      </p:sp>
      <p:sp>
        <p:nvSpPr>
          <p:cNvPr id="6" name="Footer Placeholder 5">
            <a:extLst>
              <a:ext uri="{FF2B5EF4-FFF2-40B4-BE49-F238E27FC236}">
                <a16:creationId xmlns:a16="http://schemas.microsoft.com/office/drawing/2014/main" id="{158E5C21-8110-4A20-B9B6-E6B60FD4AB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B03F29-BAC0-45B6-B04C-390B32BA1D81}"/>
              </a:ext>
            </a:extLst>
          </p:cNvPr>
          <p:cNvSpPr>
            <a:spLocks noGrp="1"/>
          </p:cNvSpPr>
          <p:nvPr>
            <p:ph type="sldNum" sz="quarter" idx="12"/>
          </p:nvPr>
        </p:nvSpPr>
        <p:spPr/>
        <p:txBody>
          <a:bodyPr/>
          <a:lstStyle/>
          <a:p>
            <a:fld id="{FCF59094-0246-47C1-B514-A2B6669566CB}" type="slidenum">
              <a:rPr lang="en-US" smtClean="0"/>
              <a:t>‹#›</a:t>
            </a:fld>
            <a:endParaRPr lang="en-US"/>
          </a:p>
        </p:txBody>
      </p:sp>
    </p:spTree>
    <p:extLst>
      <p:ext uri="{BB962C8B-B14F-4D97-AF65-F5344CB8AC3E}">
        <p14:creationId xmlns:p14="http://schemas.microsoft.com/office/powerpoint/2010/main" val="2012729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114C-F479-4BEA-A3D7-1D053BDAEC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B702D8-8E0F-45A3-A8F9-E592B22DC7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F11AFE-BCF1-4F14-88AA-69E69C4B58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A59887-A61B-4FBC-A948-F382131AA6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EA8582-53A2-4561-B509-515359BD72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A4D031-B477-4097-A5F8-D75EA6A0256E}"/>
              </a:ext>
            </a:extLst>
          </p:cNvPr>
          <p:cNvSpPr>
            <a:spLocks noGrp="1"/>
          </p:cNvSpPr>
          <p:nvPr>
            <p:ph type="dt" sz="half" idx="10"/>
          </p:nvPr>
        </p:nvSpPr>
        <p:spPr/>
        <p:txBody>
          <a:bodyPr/>
          <a:lstStyle/>
          <a:p>
            <a:fld id="{9B069276-9173-43DE-896E-C380DC4928A9}" type="datetime1">
              <a:rPr lang="en-US" smtClean="0"/>
              <a:t>5/21/2020</a:t>
            </a:fld>
            <a:endParaRPr lang="en-US"/>
          </a:p>
        </p:txBody>
      </p:sp>
      <p:sp>
        <p:nvSpPr>
          <p:cNvPr id="8" name="Footer Placeholder 7">
            <a:extLst>
              <a:ext uri="{FF2B5EF4-FFF2-40B4-BE49-F238E27FC236}">
                <a16:creationId xmlns:a16="http://schemas.microsoft.com/office/drawing/2014/main" id="{FB1DFEC8-8853-456E-8158-93C50FD5A7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C6DF9F-3D8D-4D5D-ABE7-F63FFE036CB8}"/>
              </a:ext>
            </a:extLst>
          </p:cNvPr>
          <p:cNvSpPr>
            <a:spLocks noGrp="1"/>
          </p:cNvSpPr>
          <p:nvPr>
            <p:ph type="sldNum" sz="quarter" idx="12"/>
          </p:nvPr>
        </p:nvSpPr>
        <p:spPr/>
        <p:txBody>
          <a:bodyPr/>
          <a:lstStyle/>
          <a:p>
            <a:fld id="{FCF59094-0246-47C1-B514-A2B6669566CB}" type="slidenum">
              <a:rPr lang="en-US" smtClean="0"/>
              <a:t>‹#›</a:t>
            </a:fld>
            <a:endParaRPr lang="en-US"/>
          </a:p>
        </p:txBody>
      </p:sp>
    </p:spTree>
    <p:extLst>
      <p:ext uri="{BB962C8B-B14F-4D97-AF65-F5344CB8AC3E}">
        <p14:creationId xmlns:p14="http://schemas.microsoft.com/office/powerpoint/2010/main" val="4209809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3B63-055C-4028-ADEF-8A1BE2B900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D7B80B-4DA7-4D0A-A7B9-223E98E22136}"/>
              </a:ext>
            </a:extLst>
          </p:cNvPr>
          <p:cNvSpPr>
            <a:spLocks noGrp="1"/>
          </p:cNvSpPr>
          <p:nvPr>
            <p:ph type="dt" sz="half" idx="10"/>
          </p:nvPr>
        </p:nvSpPr>
        <p:spPr/>
        <p:txBody>
          <a:bodyPr/>
          <a:lstStyle/>
          <a:p>
            <a:fld id="{BB5B14B6-BDCA-4035-B414-420CD1BACC2F}" type="datetime1">
              <a:rPr lang="en-US" smtClean="0"/>
              <a:t>5/21/2020</a:t>
            </a:fld>
            <a:endParaRPr lang="en-US"/>
          </a:p>
        </p:txBody>
      </p:sp>
      <p:sp>
        <p:nvSpPr>
          <p:cNvPr id="4" name="Footer Placeholder 3">
            <a:extLst>
              <a:ext uri="{FF2B5EF4-FFF2-40B4-BE49-F238E27FC236}">
                <a16:creationId xmlns:a16="http://schemas.microsoft.com/office/drawing/2014/main" id="{F4BBD4D2-7073-4300-922D-28163F800C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457CA2-E9AF-4A37-8786-E81D72342A05}"/>
              </a:ext>
            </a:extLst>
          </p:cNvPr>
          <p:cNvSpPr>
            <a:spLocks noGrp="1"/>
          </p:cNvSpPr>
          <p:nvPr>
            <p:ph type="sldNum" sz="quarter" idx="12"/>
          </p:nvPr>
        </p:nvSpPr>
        <p:spPr/>
        <p:txBody>
          <a:bodyPr/>
          <a:lstStyle/>
          <a:p>
            <a:fld id="{FCF59094-0246-47C1-B514-A2B6669566CB}" type="slidenum">
              <a:rPr lang="en-US" smtClean="0"/>
              <a:t>‹#›</a:t>
            </a:fld>
            <a:endParaRPr lang="en-US"/>
          </a:p>
        </p:txBody>
      </p:sp>
    </p:spTree>
    <p:extLst>
      <p:ext uri="{BB962C8B-B14F-4D97-AF65-F5344CB8AC3E}">
        <p14:creationId xmlns:p14="http://schemas.microsoft.com/office/powerpoint/2010/main" val="400404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22A179-46B3-44F6-89DE-0FE05638B2FA}"/>
              </a:ext>
            </a:extLst>
          </p:cNvPr>
          <p:cNvSpPr>
            <a:spLocks noGrp="1"/>
          </p:cNvSpPr>
          <p:nvPr>
            <p:ph type="dt" sz="half" idx="10"/>
          </p:nvPr>
        </p:nvSpPr>
        <p:spPr/>
        <p:txBody>
          <a:bodyPr/>
          <a:lstStyle/>
          <a:p>
            <a:fld id="{B8E5A52E-E14A-4A92-B70D-7B74A365F75A}" type="datetime1">
              <a:rPr lang="en-US" smtClean="0"/>
              <a:t>5/21/2020</a:t>
            </a:fld>
            <a:endParaRPr lang="en-US"/>
          </a:p>
        </p:txBody>
      </p:sp>
      <p:sp>
        <p:nvSpPr>
          <p:cNvPr id="3" name="Footer Placeholder 2">
            <a:extLst>
              <a:ext uri="{FF2B5EF4-FFF2-40B4-BE49-F238E27FC236}">
                <a16:creationId xmlns:a16="http://schemas.microsoft.com/office/drawing/2014/main" id="{CEFED23D-6B60-4DD0-B351-D9E4A2B5C8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10C537-9983-480E-845B-1A5418D98615}"/>
              </a:ext>
            </a:extLst>
          </p:cNvPr>
          <p:cNvSpPr>
            <a:spLocks noGrp="1"/>
          </p:cNvSpPr>
          <p:nvPr>
            <p:ph type="sldNum" sz="quarter" idx="12"/>
          </p:nvPr>
        </p:nvSpPr>
        <p:spPr/>
        <p:txBody>
          <a:bodyPr/>
          <a:lstStyle/>
          <a:p>
            <a:fld id="{FCF59094-0246-47C1-B514-A2B6669566CB}" type="slidenum">
              <a:rPr lang="en-US" smtClean="0"/>
              <a:t>‹#›</a:t>
            </a:fld>
            <a:endParaRPr lang="en-US"/>
          </a:p>
        </p:txBody>
      </p:sp>
    </p:spTree>
    <p:extLst>
      <p:ext uri="{BB962C8B-B14F-4D97-AF65-F5344CB8AC3E}">
        <p14:creationId xmlns:p14="http://schemas.microsoft.com/office/powerpoint/2010/main" val="34426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4093F-CBB3-4374-8D7D-E34693D094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5FF6BE-CD9C-4BAF-8753-EFD68410B3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5FE934-4A07-4E4F-9054-9991CAD02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BF0B3-57D6-4EDD-A628-19A6BACC5C17}"/>
              </a:ext>
            </a:extLst>
          </p:cNvPr>
          <p:cNvSpPr>
            <a:spLocks noGrp="1"/>
          </p:cNvSpPr>
          <p:nvPr>
            <p:ph type="dt" sz="half" idx="10"/>
          </p:nvPr>
        </p:nvSpPr>
        <p:spPr/>
        <p:txBody>
          <a:bodyPr/>
          <a:lstStyle/>
          <a:p>
            <a:fld id="{5352ED55-8381-4621-9EDB-59459D345194}" type="datetime1">
              <a:rPr lang="en-US" smtClean="0"/>
              <a:t>5/21/2020</a:t>
            </a:fld>
            <a:endParaRPr lang="en-US"/>
          </a:p>
        </p:txBody>
      </p:sp>
      <p:sp>
        <p:nvSpPr>
          <p:cNvPr id="6" name="Footer Placeholder 5">
            <a:extLst>
              <a:ext uri="{FF2B5EF4-FFF2-40B4-BE49-F238E27FC236}">
                <a16:creationId xmlns:a16="http://schemas.microsoft.com/office/drawing/2014/main" id="{D567E980-387C-465D-A0EF-92C57C615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94F851-DB87-4DDA-AAEE-B85C14BC0511}"/>
              </a:ext>
            </a:extLst>
          </p:cNvPr>
          <p:cNvSpPr>
            <a:spLocks noGrp="1"/>
          </p:cNvSpPr>
          <p:nvPr>
            <p:ph type="sldNum" sz="quarter" idx="12"/>
          </p:nvPr>
        </p:nvSpPr>
        <p:spPr/>
        <p:txBody>
          <a:bodyPr/>
          <a:lstStyle/>
          <a:p>
            <a:fld id="{FCF59094-0246-47C1-B514-A2B6669566CB}" type="slidenum">
              <a:rPr lang="en-US" smtClean="0"/>
              <a:t>‹#›</a:t>
            </a:fld>
            <a:endParaRPr lang="en-US"/>
          </a:p>
        </p:txBody>
      </p:sp>
    </p:spTree>
    <p:extLst>
      <p:ext uri="{BB962C8B-B14F-4D97-AF65-F5344CB8AC3E}">
        <p14:creationId xmlns:p14="http://schemas.microsoft.com/office/powerpoint/2010/main" val="160608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7F149-7B40-41D0-AB23-EDE4B0472A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548867-EE1C-43E2-9394-33EF2F17D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318513-BD22-4D07-8C0E-574675430D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D389D2-F76A-486D-A599-64B5D66C7E77}"/>
              </a:ext>
            </a:extLst>
          </p:cNvPr>
          <p:cNvSpPr>
            <a:spLocks noGrp="1"/>
          </p:cNvSpPr>
          <p:nvPr>
            <p:ph type="dt" sz="half" idx="10"/>
          </p:nvPr>
        </p:nvSpPr>
        <p:spPr/>
        <p:txBody>
          <a:bodyPr/>
          <a:lstStyle/>
          <a:p>
            <a:fld id="{DABBC2F0-9C09-41A4-9D32-06F61762E200}" type="datetime1">
              <a:rPr lang="en-US" smtClean="0"/>
              <a:t>5/21/2020</a:t>
            </a:fld>
            <a:endParaRPr lang="en-US"/>
          </a:p>
        </p:txBody>
      </p:sp>
      <p:sp>
        <p:nvSpPr>
          <p:cNvPr id="6" name="Footer Placeholder 5">
            <a:extLst>
              <a:ext uri="{FF2B5EF4-FFF2-40B4-BE49-F238E27FC236}">
                <a16:creationId xmlns:a16="http://schemas.microsoft.com/office/drawing/2014/main" id="{852E444D-94AF-44EB-8685-A90B17EE89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1DAB7-970E-4752-AA74-C3B60E9771CF}"/>
              </a:ext>
            </a:extLst>
          </p:cNvPr>
          <p:cNvSpPr>
            <a:spLocks noGrp="1"/>
          </p:cNvSpPr>
          <p:nvPr>
            <p:ph type="sldNum" sz="quarter" idx="12"/>
          </p:nvPr>
        </p:nvSpPr>
        <p:spPr/>
        <p:txBody>
          <a:bodyPr/>
          <a:lstStyle/>
          <a:p>
            <a:fld id="{FCF59094-0246-47C1-B514-A2B6669566CB}" type="slidenum">
              <a:rPr lang="en-US" smtClean="0"/>
              <a:t>‹#›</a:t>
            </a:fld>
            <a:endParaRPr lang="en-US"/>
          </a:p>
        </p:txBody>
      </p:sp>
    </p:spTree>
    <p:extLst>
      <p:ext uri="{BB962C8B-B14F-4D97-AF65-F5344CB8AC3E}">
        <p14:creationId xmlns:p14="http://schemas.microsoft.com/office/powerpoint/2010/main" val="325955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CB45AB-FFBA-48A9-8A01-0B5263D000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DD1F06-3F93-44CB-9B21-AE3B9BEFBB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2D692-1B2D-4757-BF4D-8087D55BDB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4EF25-6B52-4E8B-B085-B505E9408A20}" type="datetime1">
              <a:rPr lang="en-US" smtClean="0"/>
              <a:t>5/21/2020</a:t>
            </a:fld>
            <a:endParaRPr lang="en-US"/>
          </a:p>
        </p:txBody>
      </p:sp>
      <p:sp>
        <p:nvSpPr>
          <p:cNvPr id="5" name="Footer Placeholder 4">
            <a:extLst>
              <a:ext uri="{FF2B5EF4-FFF2-40B4-BE49-F238E27FC236}">
                <a16:creationId xmlns:a16="http://schemas.microsoft.com/office/drawing/2014/main" id="{AC9861A9-725F-4941-9077-21CE9E8FCE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49EC5C-AD49-4EF8-A403-E0F5EB59E5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59094-0246-47C1-B514-A2B6669566CB}" type="slidenum">
              <a:rPr lang="en-US" smtClean="0"/>
              <a:t>‹#›</a:t>
            </a:fld>
            <a:endParaRPr lang="en-US"/>
          </a:p>
        </p:txBody>
      </p:sp>
    </p:spTree>
    <p:extLst>
      <p:ext uri="{BB962C8B-B14F-4D97-AF65-F5344CB8AC3E}">
        <p14:creationId xmlns:p14="http://schemas.microsoft.com/office/powerpoint/2010/main" val="2530469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974EF25-6B52-4E8B-B085-B505E9408A20}" type="datetime1">
              <a:rPr lang="en-US" smtClean="0"/>
              <a:t>5/21/2020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FCF59094-0246-47C1-B514-A2B6669566CB}"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87061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974EF25-6B52-4E8B-B085-B505E9408A20}" type="datetime1">
              <a:rPr lang="en-US" smtClean="0"/>
              <a:t>5/21/2020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FCF59094-0246-47C1-B514-A2B6669566CB}"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945975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10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jpe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jpe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jpe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jpe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1.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8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358BC2-D9A2-43C9-9C47-E5D00E5E2592}"/>
              </a:ext>
            </a:extLst>
          </p:cNvPr>
          <p:cNvSpPr>
            <a:spLocks noGrp="1"/>
          </p:cNvSpPr>
          <p:nvPr>
            <p:ph type="ctrTitle"/>
          </p:nvPr>
        </p:nvSpPr>
        <p:spPr>
          <a:xfrm>
            <a:off x="581195" y="536738"/>
            <a:ext cx="10993545" cy="971049"/>
          </a:xfrm>
        </p:spPr>
        <p:txBody>
          <a:bodyPr>
            <a:normAutofit/>
          </a:bodyPr>
          <a:lstStyle/>
          <a:p>
            <a:pPr algn="ctr"/>
            <a:r>
              <a:rPr lang="en-US" b="1" dirty="0">
                <a:solidFill>
                  <a:schemeClr val="tx1"/>
                </a:solidFill>
              </a:rPr>
              <a:t>SUID Categorization </a:t>
            </a:r>
            <a:endParaRPr lang="en-US" dirty="0">
              <a:solidFill>
                <a:schemeClr val="tx1"/>
              </a:solidFill>
            </a:endParaRPr>
          </a:p>
        </p:txBody>
      </p:sp>
      <p:sp>
        <p:nvSpPr>
          <p:cNvPr id="4" name="Subtitle 3">
            <a:extLst>
              <a:ext uri="{FF2B5EF4-FFF2-40B4-BE49-F238E27FC236}">
                <a16:creationId xmlns:a16="http://schemas.microsoft.com/office/drawing/2014/main" id="{61432DBE-1B40-4146-8667-33B3093BC601}"/>
              </a:ext>
            </a:extLst>
          </p:cNvPr>
          <p:cNvSpPr>
            <a:spLocks noGrp="1"/>
          </p:cNvSpPr>
          <p:nvPr>
            <p:ph type="subTitle" idx="1"/>
          </p:nvPr>
        </p:nvSpPr>
        <p:spPr>
          <a:xfrm>
            <a:off x="581194" y="1877439"/>
            <a:ext cx="10993546" cy="1208328"/>
          </a:xfrm>
        </p:spPr>
        <p:txBody>
          <a:bodyPr>
            <a:normAutofit fontScale="92500" lnSpcReduction="10000"/>
          </a:bodyPr>
          <a:lstStyle/>
          <a:p>
            <a:pPr algn="ctr"/>
            <a:r>
              <a:rPr lang="en-US" sz="2000" b="1" dirty="0"/>
              <a:t>MAY 27, 2020</a:t>
            </a:r>
          </a:p>
          <a:p>
            <a:pPr algn="ctr"/>
            <a:r>
              <a:rPr lang="en-US" sz="2000" b="1" dirty="0"/>
              <a:t>Tennessee department of health</a:t>
            </a:r>
          </a:p>
          <a:p>
            <a:pPr algn="ctr"/>
            <a:r>
              <a:rPr lang="en-US" sz="2000" b="1" dirty="0"/>
              <a:t>Annual child fatality review Training</a:t>
            </a:r>
          </a:p>
        </p:txBody>
      </p:sp>
      <p:sp>
        <p:nvSpPr>
          <p:cNvPr id="2" name="Slide Number Placeholder 1">
            <a:extLst>
              <a:ext uri="{FF2B5EF4-FFF2-40B4-BE49-F238E27FC236}">
                <a16:creationId xmlns:a16="http://schemas.microsoft.com/office/drawing/2014/main" id="{D7BB5AC5-65D2-408E-92C5-9D9658640FB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F59094-0246-47C1-B514-A2B6669566CB}" type="slidenum">
              <a:rPr kumimoji="0" lang="en-US" sz="900" b="0" i="0" u="none" strike="noStrike" kern="1200" cap="none" spc="0" normalizeH="0" baseline="0" noProof="0" smtClean="0">
                <a:ln>
                  <a:noFill/>
                </a:ln>
                <a:solidFill>
                  <a:srgbClr val="4D1434">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srgbClr val="4D1434">
                  <a:lumMod val="75000"/>
                  <a:lumOff val="25000"/>
                </a:srgbClr>
              </a:solidFill>
              <a:effectLst/>
              <a:uLnTx/>
              <a:uFillTx/>
              <a:latin typeface="Gill Sans MT" panose="020B0502020104020203"/>
              <a:ea typeface="+mn-ea"/>
              <a:cs typeface="+mn-cs"/>
            </a:endParaRPr>
          </a:p>
        </p:txBody>
      </p:sp>
      <p:sp>
        <p:nvSpPr>
          <p:cNvPr id="5" name="TextBox 4">
            <a:extLst>
              <a:ext uri="{FF2B5EF4-FFF2-40B4-BE49-F238E27FC236}">
                <a16:creationId xmlns:a16="http://schemas.microsoft.com/office/drawing/2014/main" id="{2B6D9A20-E98D-4C7A-BCF3-8D12199C7190}"/>
              </a:ext>
            </a:extLst>
          </p:cNvPr>
          <p:cNvSpPr txBox="1"/>
          <p:nvPr/>
        </p:nvSpPr>
        <p:spPr>
          <a:xfrm>
            <a:off x="3267714" y="4019107"/>
            <a:ext cx="608182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panose="020B0502020104020203"/>
                <a:ea typeface="+mn-ea"/>
                <a:cs typeface="+mn-cs"/>
              </a:rPr>
              <a:t>Alexa Erck, MPH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panose="020B0502020104020203"/>
                <a:ea typeface="+mn-ea"/>
                <a:cs typeface="+mn-cs"/>
              </a:rPr>
              <a:t>Epidemiologist and Program Manager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panose="020B0502020104020203"/>
                <a:ea typeface="+mn-ea"/>
                <a:cs typeface="+mn-cs"/>
              </a:rPr>
              <a:t>SUID &amp; SDY Case Registry</a:t>
            </a:r>
          </a:p>
        </p:txBody>
      </p:sp>
    </p:spTree>
    <p:extLst>
      <p:ext uri="{BB962C8B-B14F-4D97-AF65-F5344CB8AC3E}">
        <p14:creationId xmlns:p14="http://schemas.microsoft.com/office/powerpoint/2010/main" val="247935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69441"/>
          </a:xfrm>
          <a:prstGeom prst="rect">
            <a:avLst/>
          </a:prstGeom>
          <a:noFill/>
        </p:spPr>
        <p:txBody>
          <a:bodyPr wrap="square" rtlCol="0">
            <a:spAutoFit/>
          </a:bodyPr>
          <a:lstStyle/>
          <a:p>
            <a:r>
              <a:rPr lang="en-US" sz="4400" dirty="0">
                <a:solidFill>
                  <a:schemeClr val="bg1"/>
                </a:solidFill>
              </a:rPr>
              <a:t>Does the death meet case criteria?</a:t>
            </a:r>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b="1" dirty="0"/>
          </a:p>
          <a:p>
            <a:endParaRPr lang="en-US" dirty="0"/>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ontent Placeholder 4">
            <a:extLst>
              <a:ext uri="{FF2B5EF4-FFF2-40B4-BE49-F238E27FC236}">
                <a16:creationId xmlns:a16="http://schemas.microsoft.com/office/drawing/2014/main" id="{99B0EF4E-7D64-430C-97F8-20AFAC8C04DA}"/>
              </a:ext>
            </a:extLst>
          </p:cNvPr>
          <p:cNvSpPr txBox="1">
            <a:spLocks/>
          </p:cNvSpPr>
          <p:nvPr/>
        </p:nvSpPr>
        <p:spPr>
          <a:xfrm>
            <a:off x="753292" y="1596012"/>
            <a:ext cx="7372416"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No </a:t>
            </a:r>
            <a:r>
              <a:rPr lang="en-US" sz="2400" dirty="0">
                <a:sym typeface="Wingdings" panose="05000000000000000000" pitchFamily="2" charset="2"/>
              </a:rPr>
              <a:t> </a:t>
            </a:r>
            <a:r>
              <a:rPr lang="en-US" sz="2400" i="1" dirty="0">
                <a:sym typeface="Wingdings" panose="05000000000000000000" pitchFamily="2" charset="2"/>
              </a:rPr>
              <a:t>Explained, Excluded</a:t>
            </a:r>
          </a:p>
          <a:p>
            <a:r>
              <a:rPr lang="en-US" sz="2400" dirty="0">
                <a:sym typeface="Wingdings" panose="05000000000000000000" pitchFamily="2" charset="2"/>
              </a:rPr>
              <a:t>Yes  </a:t>
            </a:r>
            <a:r>
              <a:rPr lang="en-US" sz="2400" dirty="0">
                <a:solidFill>
                  <a:srgbClr val="DD342C"/>
                </a:solidFill>
                <a:sym typeface="Wingdings" panose="05000000000000000000" pitchFamily="2" charset="2"/>
              </a:rPr>
              <a:t>Case continues down the algorithm</a:t>
            </a:r>
            <a:endParaRPr lang="en-US" sz="1600" b="1" dirty="0">
              <a:solidFill>
                <a:srgbClr val="DD342C"/>
              </a:solidFill>
            </a:endParaRPr>
          </a:p>
          <a:p>
            <a:endParaRPr lang="en-US" dirty="0"/>
          </a:p>
        </p:txBody>
      </p:sp>
      <p:pic>
        <p:nvPicPr>
          <p:cNvPr id="23" name="Picture 22">
            <a:extLst>
              <a:ext uri="{FF2B5EF4-FFF2-40B4-BE49-F238E27FC236}">
                <a16:creationId xmlns:a16="http://schemas.microsoft.com/office/drawing/2014/main" id="{A4405308-C322-4C1D-9708-2D0D1EA3011C}"/>
              </a:ext>
            </a:extLst>
          </p:cNvPr>
          <p:cNvPicPr>
            <a:picLocks noChangeAspect="1"/>
          </p:cNvPicPr>
          <p:nvPr/>
        </p:nvPicPr>
        <p:blipFill rotWithShape="1">
          <a:blip r:embed="rId5"/>
          <a:srcRect t="4317"/>
          <a:stretch/>
        </p:blipFill>
        <p:spPr>
          <a:xfrm>
            <a:off x="7754667" y="1326059"/>
            <a:ext cx="3997866" cy="5031773"/>
          </a:xfrm>
          <a:prstGeom prst="rect">
            <a:avLst/>
          </a:prstGeom>
        </p:spPr>
      </p:pic>
      <p:sp>
        <p:nvSpPr>
          <p:cNvPr id="24" name="Rectangle 23">
            <a:extLst>
              <a:ext uri="{FF2B5EF4-FFF2-40B4-BE49-F238E27FC236}">
                <a16:creationId xmlns:a16="http://schemas.microsoft.com/office/drawing/2014/main" id="{9F6D80C3-9017-4162-BDF1-EE20DF1FBE60}"/>
              </a:ext>
            </a:extLst>
          </p:cNvPr>
          <p:cNvSpPr/>
          <p:nvPr/>
        </p:nvSpPr>
        <p:spPr>
          <a:xfrm>
            <a:off x="8447190" y="1312357"/>
            <a:ext cx="2621404" cy="567309"/>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48267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5EB6C8-E98F-4F4D-B9D7-08DC5E0522AB}"/>
              </a:ext>
            </a:extLst>
          </p:cNvPr>
          <p:cNvSpPr>
            <a:spLocks noGrp="1"/>
          </p:cNvSpPr>
          <p:nvPr>
            <p:ph type="sldNum" sz="quarter" idx="12"/>
          </p:nvPr>
        </p:nvSpPr>
        <p:spPr/>
        <p:txBody>
          <a:bodyPr/>
          <a:lstStyle/>
          <a:p>
            <a:fld id="{FCF59094-0246-47C1-B514-A2B6669566CB}" type="slidenum">
              <a:rPr lang="en-US" smtClean="0"/>
              <a:t>100</a:t>
            </a:fld>
            <a:endParaRPr lang="en-US"/>
          </a:p>
        </p:txBody>
      </p:sp>
      <p:sp>
        <p:nvSpPr>
          <p:cNvPr id="5" name="Rectangle 4">
            <a:extLst>
              <a:ext uri="{FF2B5EF4-FFF2-40B4-BE49-F238E27FC236}">
                <a16:creationId xmlns:a16="http://schemas.microsoft.com/office/drawing/2014/main" id="{FEDF167F-6C2D-469E-AF0D-10C42D5ADB30}"/>
              </a:ext>
            </a:extLst>
          </p:cNvPr>
          <p:cNvSpPr/>
          <p:nvPr/>
        </p:nvSpPr>
        <p:spPr>
          <a:xfrm>
            <a:off x="984074" y="0"/>
            <a:ext cx="3396343" cy="3352800"/>
          </a:xfrm>
          <a:prstGeom prst="rect">
            <a:avLst/>
          </a:prstGeom>
          <a:solidFill>
            <a:srgbClr val="9E93BD"/>
          </a:solidFill>
          <a:ln>
            <a:solidFill>
              <a:srgbClr val="9E93B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BBD967-29EC-475E-836F-FE9C43AC081B}"/>
              </a:ext>
            </a:extLst>
          </p:cNvPr>
          <p:cNvSpPr>
            <a:spLocks noGrp="1"/>
          </p:cNvSpPr>
          <p:nvPr>
            <p:ph type="title"/>
          </p:nvPr>
        </p:nvSpPr>
        <p:spPr>
          <a:xfrm>
            <a:off x="1235711" y="731520"/>
            <a:ext cx="2970535" cy="1950720"/>
          </a:xfrm>
        </p:spPr>
        <p:txBody>
          <a:bodyPr>
            <a:normAutofit/>
          </a:bodyPr>
          <a:lstStyle/>
          <a:p>
            <a:pPr algn="ctr"/>
            <a:r>
              <a:rPr lang="en-US" sz="7200" dirty="0"/>
              <a:t>Case 7</a:t>
            </a:r>
          </a:p>
        </p:txBody>
      </p:sp>
    </p:spTree>
    <p:extLst>
      <p:ext uri="{BB962C8B-B14F-4D97-AF65-F5344CB8AC3E}">
        <p14:creationId xmlns:p14="http://schemas.microsoft.com/office/powerpoint/2010/main" val="41574983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101</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354B052C-E315-4EE9-A648-AE5A6C85A066}"/>
              </a:ext>
            </a:extLst>
          </p:cNvPr>
          <p:cNvGraphicFramePr>
            <a:graphicFrameLocks noGrp="1"/>
          </p:cNvGraphicFramePr>
          <p:nvPr>
            <p:extLst>
              <p:ext uri="{D42A27DB-BD31-4B8C-83A1-F6EECF244321}">
                <p14:modId xmlns:p14="http://schemas.microsoft.com/office/powerpoint/2010/main" val="2800857259"/>
              </p:ext>
            </p:extLst>
          </p:nvPr>
        </p:nvGraphicFramePr>
        <p:xfrm>
          <a:off x="473847" y="367669"/>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Sudden Unexpected Infant Death (SIDS)</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0" baseline="0" dirty="0"/>
                        <a:t>7 Hours</a:t>
                      </a:r>
                      <a:endParaRPr lang="en-US" sz="1800" baseline="0" dirty="0"/>
                    </a:p>
                    <a:p>
                      <a:r>
                        <a:rPr lang="en-US" sz="1800" b="1" baseline="0" dirty="0"/>
                        <a:t>Sex: </a:t>
                      </a:r>
                      <a:r>
                        <a:rPr lang="en-US" sz="1800" b="0" baseline="0" dirty="0"/>
                        <a:t>Female</a:t>
                      </a:r>
                      <a:endParaRPr lang="en-US" sz="1800" baseline="0" dirty="0"/>
                    </a:p>
                    <a:p>
                      <a:r>
                        <a:rPr lang="en-US" sz="1800" b="1" baseline="0" dirty="0"/>
                        <a:t>Gestational Age: </a:t>
                      </a:r>
                      <a:r>
                        <a:rPr lang="en-US" sz="1800" b="0" baseline="0" dirty="0"/>
                        <a:t>4</a:t>
                      </a:r>
                      <a:r>
                        <a:rPr lang="en-US" sz="1800" baseline="0" dirty="0"/>
                        <a:t>1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0" baseline="0" dirty="0"/>
                        <a:t>7.1</a:t>
                      </a:r>
                      <a:r>
                        <a:rPr lang="en-US" sz="1800" baseline="0" dirty="0"/>
                        <a:t> </a:t>
                      </a:r>
                      <a:r>
                        <a:rPr lang="en-US" sz="1800" baseline="0" dirty="0" err="1"/>
                        <a:t>lbs</a:t>
                      </a:r>
                      <a:r>
                        <a:rPr lang="en-US" sz="1800" b="0" baseline="0" dirty="0"/>
                        <a:t> </a:t>
                      </a:r>
                      <a:r>
                        <a:rPr lang="en-US" sz="1800" b="1" baseline="0" dirty="0"/>
                        <a:t>Weight at Birth: </a:t>
                      </a:r>
                      <a:r>
                        <a:rPr lang="en-US" sz="1800" baseline="0" dirty="0"/>
                        <a:t>7.1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0" baseline="0" dirty="0"/>
                        <a:t>Crib</a:t>
                      </a:r>
                    </a:p>
                    <a:p>
                      <a:r>
                        <a:rPr lang="en-US" sz="1800" b="1" baseline="0" dirty="0"/>
                        <a:t>Position Placed: </a:t>
                      </a:r>
                      <a:r>
                        <a:rPr lang="en-US" sz="1800" baseline="0" dirty="0"/>
                        <a:t>Unknown</a:t>
                      </a:r>
                    </a:p>
                    <a:p>
                      <a:r>
                        <a:rPr lang="en-US" sz="1800" b="1" baseline="0" dirty="0"/>
                        <a:t>Position Found: </a:t>
                      </a:r>
                      <a:r>
                        <a:rPr lang="en-US" sz="1800" baseline="0" dirty="0"/>
                        <a:t>Unknown</a:t>
                      </a:r>
                    </a:p>
                    <a:p>
                      <a:r>
                        <a:rPr lang="en-US" sz="1800" b="1" baseline="0" dirty="0"/>
                        <a:t>Airway: </a:t>
                      </a:r>
                      <a:r>
                        <a:rPr lang="en-US" sz="1800" baseline="0" dirty="0"/>
                        <a:t>Unknown</a:t>
                      </a:r>
                      <a:endParaRPr lang="en-US" sz="1800" b="1" baseline="0" dirty="0"/>
                    </a:p>
                    <a:p>
                      <a:r>
                        <a:rPr lang="en-US" sz="1800" b="1" baseline="0" dirty="0"/>
                        <a:t>Face/Neck Position: </a:t>
                      </a:r>
                      <a:r>
                        <a:rPr lang="en-US" sz="1800" baseline="0" dirty="0"/>
                        <a:t>Unknown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a:t>
                      </a:r>
                      <a:r>
                        <a:rPr lang="en-US" sz="1800" b="0" kern="1200" dirty="0">
                          <a:solidFill>
                            <a:schemeClr val="tx1"/>
                          </a:solidFill>
                          <a:effectLst/>
                          <a:latin typeface="+mn-lt"/>
                          <a:ea typeface="+mn-ea"/>
                          <a:cs typeface="+mn-cs"/>
                        </a:rPr>
                        <a:t> Infant was delivered at home by nurse midwife. The midwife advised on safe sleep and left around 1905 hours and all was well. Mother stated she breastfed the child at 2000 hours and placed infant in a crib, swathed in a thin baby blanket. Mother checked on infant at 2200 hours and found that the baby was cold and not breathing. Medical examiner reviewed x-rays, examined infant, and talked with parents before pronouncing death.</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sp>
        <p:nvSpPr>
          <p:cNvPr id="13" name="Oval 12">
            <a:extLst>
              <a:ext uri="{FF2B5EF4-FFF2-40B4-BE49-F238E27FC236}">
                <a16:creationId xmlns:a16="http://schemas.microsoft.com/office/drawing/2014/main" id="{7D914363-E94B-40D5-9EEC-BA685596E04A}"/>
              </a:ext>
            </a:extLst>
          </p:cNvPr>
          <p:cNvSpPr/>
          <p:nvPr/>
        </p:nvSpPr>
        <p:spPr>
          <a:xfrm>
            <a:off x="6731209" y="841635"/>
            <a:ext cx="164592" cy="164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1951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102</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354B052C-E315-4EE9-A648-AE5A6C85A066}"/>
              </a:ext>
            </a:extLst>
          </p:cNvPr>
          <p:cNvGraphicFramePr>
            <a:graphicFrameLocks noGrp="1"/>
          </p:cNvGraphicFramePr>
          <p:nvPr/>
        </p:nvGraphicFramePr>
        <p:xfrm>
          <a:off x="473847" y="367669"/>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Sudden Unexpected Infant Death (SIDS)</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0" baseline="0" dirty="0"/>
                        <a:t>7 Hours</a:t>
                      </a:r>
                      <a:endParaRPr lang="en-US" sz="1800" baseline="0" dirty="0"/>
                    </a:p>
                    <a:p>
                      <a:r>
                        <a:rPr lang="en-US" sz="1800" b="1" baseline="0" dirty="0"/>
                        <a:t>Sex: </a:t>
                      </a:r>
                      <a:r>
                        <a:rPr lang="en-US" sz="1800" b="0" baseline="0" dirty="0"/>
                        <a:t>Female</a:t>
                      </a:r>
                      <a:endParaRPr lang="en-US" sz="1800" baseline="0" dirty="0"/>
                    </a:p>
                    <a:p>
                      <a:r>
                        <a:rPr lang="en-US" sz="1800" b="1" baseline="0" dirty="0"/>
                        <a:t>Gestational Age: </a:t>
                      </a:r>
                      <a:r>
                        <a:rPr lang="en-US" sz="1800" b="0" baseline="0" dirty="0"/>
                        <a:t>4</a:t>
                      </a:r>
                      <a:r>
                        <a:rPr lang="en-US" sz="1800" baseline="0" dirty="0"/>
                        <a:t>1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0" baseline="0" dirty="0"/>
                        <a:t>7.1</a:t>
                      </a:r>
                      <a:r>
                        <a:rPr lang="en-US" sz="1800" baseline="0" dirty="0"/>
                        <a:t> </a:t>
                      </a:r>
                      <a:r>
                        <a:rPr lang="en-US" sz="1800" baseline="0" dirty="0" err="1"/>
                        <a:t>lbs</a:t>
                      </a:r>
                      <a:r>
                        <a:rPr lang="en-US" sz="1800" b="0" baseline="0" dirty="0"/>
                        <a:t> </a:t>
                      </a:r>
                      <a:r>
                        <a:rPr lang="en-US" sz="1800" b="1" baseline="0" dirty="0"/>
                        <a:t>Weight at Birth: </a:t>
                      </a:r>
                      <a:r>
                        <a:rPr lang="en-US" sz="1800" baseline="0" dirty="0"/>
                        <a:t>7.1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0" baseline="0" dirty="0"/>
                        <a:t>Crib</a:t>
                      </a:r>
                    </a:p>
                    <a:p>
                      <a:r>
                        <a:rPr lang="en-US" sz="1800" b="1" baseline="0" dirty="0"/>
                        <a:t>Position Placed: </a:t>
                      </a:r>
                      <a:r>
                        <a:rPr lang="en-US" sz="1800" baseline="0" dirty="0"/>
                        <a:t>Unknown</a:t>
                      </a:r>
                    </a:p>
                    <a:p>
                      <a:r>
                        <a:rPr lang="en-US" sz="1800" b="1" baseline="0" dirty="0"/>
                        <a:t>Position Found: </a:t>
                      </a:r>
                      <a:r>
                        <a:rPr lang="en-US" sz="1800" baseline="0" dirty="0"/>
                        <a:t>Unknown</a:t>
                      </a:r>
                    </a:p>
                    <a:p>
                      <a:r>
                        <a:rPr lang="en-US" sz="1800" b="1" baseline="0" dirty="0"/>
                        <a:t>Airway: </a:t>
                      </a:r>
                      <a:r>
                        <a:rPr lang="en-US" sz="1800" baseline="0" dirty="0"/>
                        <a:t>Unknown</a:t>
                      </a:r>
                      <a:endParaRPr lang="en-US" sz="1800" b="1" baseline="0" dirty="0"/>
                    </a:p>
                    <a:p>
                      <a:r>
                        <a:rPr lang="en-US" sz="1800" b="1" baseline="0" dirty="0"/>
                        <a:t>Face/Neck Position: </a:t>
                      </a:r>
                      <a:r>
                        <a:rPr lang="en-US" sz="1800" baseline="0" dirty="0"/>
                        <a:t>Unknown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a:t>
                      </a:r>
                      <a:r>
                        <a:rPr lang="en-US" sz="1800" b="0" kern="1200" dirty="0">
                          <a:solidFill>
                            <a:schemeClr val="tx1"/>
                          </a:solidFill>
                          <a:effectLst/>
                          <a:latin typeface="+mn-lt"/>
                          <a:ea typeface="+mn-ea"/>
                          <a:cs typeface="+mn-cs"/>
                        </a:rPr>
                        <a:t> Infant was delivered at home by nurse midwife. The midwife advised on safe sleep and left around 1905 hours and all was well. Mother stated she breastfed the child at 2000 hours and placed infant in a crib, swathed in a thin baby blanket. Mother checked on infant at 2200 hours and found that the baby was cold and not breathing. Medical examiner reviewed x-rays, examined infant, and talked with parents before pronouncing death.</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sp>
        <p:nvSpPr>
          <p:cNvPr id="13" name="Oval 12">
            <a:extLst>
              <a:ext uri="{FF2B5EF4-FFF2-40B4-BE49-F238E27FC236}">
                <a16:creationId xmlns:a16="http://schemas.microsoft.com/office/drawing/2014/main" id="{7D914363-E94B-40D5-9EEC-BA685596E04A}"/>
              </a:ext>
            </a:extLst>
          </p:cNvPr>
          <p:cNvSpPr/>
          <p:nvPr/>
        </p:nvSpPr>
        <p:spPr>
          <a:xfrm>
            <a:off x="6731209" y="841635"/>
            <a:ext cx="164592" cy="164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40E7E1B-837A-4A49-9544-261F4928EB3C}"/>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spTree>
    <p:extLst>
      <p:ext uri="{BB962C8B-B14F-4D97-AF65-F5344CB8AC3E}">
        <p14:creationId xmlns:p14="http://schemas.microsoft.com/office/powerpoint/2010/main" val="6703423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103</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354B052C-E315-4EE9-A648-AE5A6C85A066}"/>
              </a:ext>
            </a:extLst>
          </p:cNvPr>
          <p:cNvGraphicFramePr>
            <a:graphicFrameLocks noGrp="1"/>
          </p:cNvGraphicFramePr>
          <p:nvPr/>
        </p:nvGraphicFramePr>
        <p:xfrm>
          <a:off x="473847" y="367669"/>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Sudden Unexpected Infant Death (SIDS)</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0" baseline="0" dirty="0"/>
                        <a:t>7 Hours</a:t>
                      </a:r>
                      <a:endParaRPr lang="en-US" sz="1800" baseline="0" dirty="0"/>
                    </a:p>
                    <a:p>
                      <a:r>
                        <a:rPr lang="en-US" sz="1800" b="1" baseline="0" dirty="0"/>
                        <a:t>Sex: </a:t>
                      </a:r>
                      <a:r>
                        <a:rPr lang="en-US" sz="1800" b="0" baseline="0" dirty="0"/>
                        <a:t>Female</a:t>
                      </a:r>
                      <a:endParaRPr lang="en-US" sz="1800" baseline="0" dirty="0"/>
                    </a:p>
                    <a:p>
                      <a:r>
                        <a:rPr lang="en-US" sz="1800" b="1" baseline="0" dirty="0"/>
                        <a:t>Gestational Age: </a:t>
                      </a:r>
                      <a:r>
                        <a:rPr lang="en-US" sz="1800" b="0" baseline="0" dirty="0"/>
                        <a:t>4</a:t>
                      </a:r>
                      <a:r>
                        <a:rPr lang="en-US" sz="1800" baseline="0" dirty="0"/>
                        <a:t>1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0" baseline="0" dirty="0"/>
                        <a:t>7.1</a:t>
                      </a:r>
                      <a:r>
                        <a:rPr lang="en-US" sz="1800" baseline="0" dirty="0"/>
                        <a:t> </a:t>
                      </a:r>
                      <a:r>
                        <a:rPr lang="en-US" sz="1800" baseline="0" dirty="0" err="1"/>
                        <a:t>lbs</a:t>
                      </a:r>
                      <a:r>
                        <a:rPr lang="en-US" sz="1800" b="0" baseline="0" dirty="0"/>
                        <a:t> </a:t>
                      </a:r>
                      <a:r>
                        <a:rPr lang="en-US" sz="1800" b="1" baseline="0" dirty="0"/>
                        <a:t>Weight at Birth: </a:t>
                      </a:r>
                      <a:r>
                        <a:rPr lang="en-US" sz="1800" baseline="0" dirty="0"/>
                        <a:t>7.1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0" baseline="0" dirty="0"/>
                        <a:t>Crib</a:t>
                      </a:r>
                    </a:p>
                    <a:p>
                      <a:r>
                        <a:rPr lang="en-US" sz="1800" b="1" baseline="0" dirty="0"/>
                        <a:t>Position Placed: </a:t>
                      </a:r>
                      <a:r>
                        <a:rPr lang="en-US" sz="1800" baseline="0" dirty="0"/>
                        <a:t>Unknown</a:t>
                      </a:r>
                    </a:p>
                    <a:p>
                      <a:r>
                        <a:rPr lang="en-US" sz="1800" b="1" baseline="0" dirty="0"/>
                        <a:t>Position Found: </a:t>
                      </a:r>
                      <a:r>
                        <a:rPr lang="en-US" sz="1800" baseline="0" dirty="0"/>
                        <a:t>Unknown</a:t>
                      </a:r>
                    </a:p>
                    <a:p>
                      <a:r>
                        <a:rPr lang="en-US" sz="1800" b="1" baseline="0" dirty="0"/>
                        <a:t>Airway: </a:t>
                      </a:r>
                      <a:r>
                        <a:rPr lang="en-US" sz="1800" baseline="0" dirty="0"/>
                        <a:t>Unknown</a:t>
                      </a:r>
                      <a:endParaRPr lang="en-US" sz="1800" b="1" baseline="0" dirty="0"/>
                    </a:p>
                    <a:p>
                      <a:r>
                        <a:rPr lang="en-US" sz="1800" b="1" baseline="0" dirty="0"/>
                        <a:t>Face/Neck Position: </a:t>
                      </a:r>
                      <a:r>
                        <a:rPr lang="en-US" sz="1800" baseline="0" dirty="0"/>
                        <a:t>Unknown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a:t>
                      </a:r>
                      <a:r>
                        <a:rPr lang="en-US" sz="1800" b="0" kern="1200" dirty="0">
                          <a:solidFill>
                            <a:schemeClr val="tx1"/>
                          </a:solidFill>
                          <a:effectLst/>
                          <a:latin typeface="+mn-lt"/>
                          <a:ea typeface="+mn-ea"/>
                          <a:cs typeface="+mn-cs"/>
                        </a:rPr>
                        <a:t> Infant was delivered at home by nurse midwife. The midwife advised on safe sleep and left around 1905 hours and all was well. Mother stated she breastfed the child at 2000 hours and placed infant in a crib, swathed in a thin baby blanket. Mother checked on infant at 2200 hours and found that the baby was cold and not breathing. Medical examiner reviewed x-rays, examined infant, and talked with parents before pronouncing death.</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sp>
        <p:nvSpPr>
          <p:cNvPr id="13" name="Oval 12">
            <a:extLst>
              <a:ext uri="{FF2B5EF4-FFF2-40B4-BE49-F238E27FC236}">
                <a16:creationId xmlns:a16="http://schemas.microsoft.com/office/drawing/2014/main" id="{7D914363-E94B-40D5-9EEC-BA685596E04A}"/>
              </a:ext>
            </a:extLst>
          </p:cNvPr>
          <p:cNvSpPr/>
          <p:nvPr/>
        </p:nvSpPr>
        <p:spPr>
          <a:xfrm>
            <a:off x="6731209" y="841635"/>
            <a:ext cx="164592" cy="164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06CBBF7-752A-4C9F-8EE8-37112E9CA22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sp>
        <p:nvSpPr>
          <p:cNvPr id="16" name="TextBox 15">
            <a:extLst>
              <a:ext uri="{FF2B5EF4-FFF2-40B4-BE49-F238E27FC236}">
                <a16:creationId xmlns:a16="http://schemas.microsoft.com/office/drawing/2014/main" id="{BDF4C6F8-AE28-4AF4-A533-68D273319E32}"/>
              </a:ext>
            </a:extLst>
          </p:cNvPr>
          <p:cNvSpPr txBox="1"/>
          <p:nvPr/>
        </p:nvSpPr>
        <p:spPr>
          <a:xfrm>
            <a:off x="4987051" y="3912758"/>
            <a:ext cx="2116478" cy="461665"/>
          </a:xfrm>
          <a:prstGeom prst="rect">
            <a:avLst/>
          </a:prstGeom>
          <a:noFill/>
        </p:spPr>
        <p:txBody>
          <a:bodyPr wrap="square" rtlCol="0">
            <a:spAutoFit/>
          </a:bodyPr>
          <a:lstStyle/>
          <a:p>
            <a:r>
              <a:rPr lang="en-US" sz="2400" b="1" dirty="0">
                <a:solidFill>
                  <a:srgbClr val="3E77AB"/>
                </a:solidFill>
              </a:rPr>
              <a:t>No</a:t>
            </a:r>
            <a:endParaRPr lang="en-US" sz="2000" b="1" dirty="0">
              <a:solidFill>
                <a:srgbClr val="3E77AB"/>
              </a:solidFill>
            </a:endParaRPr>
          </a:p>
        </p:txBody>
      </p:sp>
    </p:spTree>
    <p:extLst>
      <p:ext uri="{BB962C8B-B14F-4D97-AF65-F5344CB8AC3E}">
        <p14:creationId xmlns:p14="http://schemas.microsoft.com/office/powerpoint/2010/main" val="17586430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214010"/>
            <a:ext cx="11029616" cy="1013800"/>
          </a:xfrm>
        </p:spPr>
        <p:txBody>
          <a:bodyPr>
            <a:normAutofit/>
          </a:bodyPr>
          <a:lstStyle/>
          <a:p>
            <a:r>
              <a:rPr lang="en-US" dirty="0"/>
              <a:t>How would you categorize this case?</a:t>
            </a:r>
          </a:p>
        </p:txBody>
      </p:sp>
      <p:sp>
        <p:nvSpPr>
          <p:cNvPr id="4" name="Content Placeholder 3"/>
          <p:cNvSpPr>
            <a:spLocks noGrp="1"/>
          </p:cNvSpPr>
          <p:nvPr>
            <p:ph idx="1"/>
          </p:nvPr>
        </p:nvSpPr>
        <p:spPr>
          <a:xfrm>
            <a:off x="1477926" y="1347372"/>
            <a:ext cx="9875874" cy="4829591"/>
          </a:xfrm>
        </p:spPr>
        <p:txBody>
          <a:bodyPr>
            <a:normAutofit/>
          </a:bodyPr>
          <a:lstStyle/>
          <a:p>
            <a:pPr marL="514350" indent="-514350">
              <a:lnSpc>
                <a:spcPct val="150000"/>
              </a:lnSpc>
              <a:buFont typeface="+mj-lt"/>
              <a:buAutoNum type="alphaLcParenR"/>
            </a:pPr>
            <a:r>
              <a:rPr lang="en-US" sz="2400" b="1" dirty="0">
                <a:latin typeface="+mj-lt"/>
              </a:rPr>
              <a:t>Excluded</a:t>
            </a:r>
          </a:p>
          <a:p>
            <a:pPr marL="514350" indent="-514350">
              <a:lnSpc>
                <a:spcPct val="150000"/>
              </a:lnSpc>
              <a:buFont typeface="+mj-lt"/>
              <a:buAutoNum type="alphaLcParenR"/>
            </a:pPr>
            <a:r>
              <a:rPr lang="en-US" sz="2400" b="1" dirty="0">
                <a:latin typeface="+mj-lt"/>
              </a:rPr>
              <a:t>Unexplained; No autopsy or DSI</a:t>
            </a:r>
          </a:p>
          <a:p>
            <a:pPr marL="514350" indent="-514350">
              <a:lnSpc>
                <a:spcPct val="150000"/>
              </a:lnSpc>
              <a:buFont typeface="+mj-lt"/>
              <a:buAutoNum type="alphaLcParenR"/>
            </a:pPr>
            <a:r>
              <a:rPr lang="en-US" sz="2400" b="1" dirty="0">
                <a:latin typeface="+mj-lt"/>
              </a:rPr>
              <a:t>Unexplained; Incomplete Case Information</a:t>
            </a:r>
          </a:p>
          <a:p>
            <a:pPr marL="514350" indent="-514350">
              <a:lnSpc>
                <a:spcPct val="150000"/>
              </a:lnSpc>
              <a:buFont typeface="+mj-lt"/>
              <a:buAutoNum type="alphaLcParenR"/>
            </a:pPr>
            <a:r>
              <a:rPr lang="en-US" sz="2400" b="1" dirty="0">
                <a:latin typeface="+mj-lt"/>
              </a:rPr>
              <a:t>Unexplained; No Unsafe sleep factors</a:t>
            </a:r>
          </a:p>
          <a:p>
            <a:pPr marL="514350" indent="-514350">
              <a:lnSpc>
                <a:spcPct val="150000"/>
              </a:lnSpc>
              <a:buFont typeface="+mj-lt"/>
              <a:buAutoNum type="alphaLcParenR"/>
            </a:pPr>
            <a:r>
              <a:rPr lang="en-US" sz="2400" b="1" dirty="0">
                <a:latin typeface="+mj-lt"/>
              </a:rPr>
              <a:t>Unexplained; Unsafe Sleep Factors</a:t>
            </a:r>
          </a:p>
          <a:p>
            <a:pPr marL="514350" indent="-514350">
              <a:lnSpc>
                <a:spcPct val="150000"/>
              </a:lnSpc>
              <a:buFont typeface="+mj-lt"/>
              <a:buAutoNum type="alphaLcParenR"/>
            </a:pPr>
            <a:r>
              <a:rPr lang="en-US" sz="2400" b="1" dirty="0">
                <a:latin typeface="+mj-lt"/>
              </a:rPr>
              <a:t>Unexplained; Possible suffocation with unsafe sleep factors</a:t>
            </a:r>
          </a:p>
          <a:p>
            <a:pPr marL="514350" indent="-514350">
              <a:lnSpc>
                <a:spcPct val="150000"/>
              </a:lnSpc>
              <a:buFont typeface="+mj-lt"/>
              <a:buAutoNum type="alphaLcParenR"/>
            </a:pPr>
            <a:r>
              <a:rPr lang="en-US" sz="2400" b="1" dirty="0">
                <a:latin typeface="+mj-lt"/>
              </a:rPr>
              <a:t>Explained; Suffocation with unsafe sleep factors</a:t>
            </a:r>
          </a:p>
        </p:txBody>
      </p:sp>
    </p:spTree>
    <p:extLst>
      <p:ext uri="{BB962C8B-B14F-4D97-AF65-F5344CB8AC3E}">
        <p14:creationId xmlns:p14="http://schemas.microsoft.com/office/powerpoint/2010/main" val="12413013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105</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354B052C-E315-4EE9-A648-AE5A6C85A066}"/>
              </a:ext>
            </a:extLst>
          </p:cNvPr>
          <p:cNvGraphicFramePr>
            <a:graphicFrameLocks noGrp="1"/>
          </p:cNvGraphicFramePr>
          <p:nvPr/>
        </p:nvGraphicFramePr>
        <p:xfrm>
          <a:off x="473847" y="367669"/>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Sudden Unexpected Infant Death (SIDS)</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0" baseline="0" dirty="0"/>
                        <a:t>7 Hours</a:t>
                      </a:r>
                      <a:endParaRPr lang="en-US" sz="1800" baseline="0" dirty="0"/>
                    </a:p>
                    <a:p>
                      <a:r>
                        <a:rPr lang="en-US" sz="1800" b="1" baseline="0" dirty="0"/>
                        <a:t>Sex: </a:t>
                      </a:r>
                      <a:r>
                        <a:rPr lang="en-US" sz="1800" b="0" baseline="0" dirty="0"/>
                        <a:t>Female</a:t>
                      </a:r>
                      <a:endParaRPr lang="en-US" sz="1800" baseline="0" dirty="0"/>
                    </a:p>
                    <a:p>
                      <a:r>
                        <a:rPr lang="en-US" sz="1800" b="1" baseline="0" dirty="0"/>
                        <a:t>Gestational Age: </a:t>
                      </a:r>
                      <a:r>
                        <a:rPr lang="en-US" sz="1800" b="0" baseline="0" dirty="0"/>
                        <a:t>4</a:t>
                      </a:r>
                      <a:r>
                        <a:rPr lang="en-US" sz="1800" baseline="0" dirty="0"/>
                        <a:t>1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0" baseline="0" dirty="0"/>
                        <a:t>7.1</a:t>
                      </a:r>
                      <a:r>
                        <a:rPr lang="en-US" sz="1800" baseline="0" dirty="0"/>
                        <a:t> </a:t>
                      </a:r>
                      <a:r>
                        <a:rPr lang="en-US" sz="1800" baseline="0" dirty="0" err="1"/>
                        <a:t>lbs</a:t>
                      </a:r>
                      <a:r>
                        <a:rPr lang="en-US" sz="1800" b="0" baseline="0" dirty="0"/>
                        <a:t> </a:t>
                      </a:r>
                      <a:r>
                        <a:rPr lang="en-US" sz="1800" b="1" baseline="0" dirty="0"/>
                        <a:t>Weight at Birth: </a:t>
                      </a:r>
                      <a:r>
                        <a:rPr lang="en-US" sz="1800" baseline="0" dirty="0"/>
                        <a:t>7.1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0" baseline="0" dirty="0"/>
                        <a:t>Crib</a:t>
                      </a:r>
                    </a:p>
                    <a:p>
                      <a:r>
                        <a:rPr lang="en-US" sz="1800" b="1" baseline="0" dirty="0"/>
                        <a:t>Position Placed: </a:t>
                      </a:r>
                      <a:r>
                        <a:rPr lang="en-US" sz="1800" baseline="0" dirty="0"/>
                        <a:t>Unknown</a:t>
                      </a:r>
                    </a:p>
                    <a:p>
                      <a:r>
                        <a:rPr lang="en-US" sz="1800" b="1" baseline="0" dirty="0"/>
                        <a:t>Position Found: </a:t>
                      </a:r>
                      <a:r>
                        <a:rPr lang="en-US" sz="1800" baseline="0" dirty="0"/>
                        <a:t>Unknown</a:t>
                      </a:r>
                    </a:p>
                    <a:p>
                      <a:r>
                        <a:rPr lang="en-US" sz="1800" b="1" baseline="0" dirty="0"/>
                        <a:t>Airway: </a:t>
                      </a:r>
                      <a:r>
                        <a:rPr lang="en-US" sz="1800" baseline="0" dirty="0"/>
                        <a:t>Unknown</a:t>
                      </a:r>
                      <a:endParaRPr lang="en-US" sz="1800" b="1" baseline="0" dirty="0"/>
                    </a:p>
                    <a:p>
                      <a:r>
                        <a:rPr lang="en-US" sz="1800" b="1" baseline="0" dirty="0"/>
                        <a:t>Face/Neck Position: </a:t>
                      </a:r>
                      <a:r>
                        <a:rPr lang="en-US" sz="1800" baseline="0" dirty="0"/>
                        <a:t>Unknown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a:t>
                      </a:r>
                      <a:r>
                        <a:rPr lang="en-US" sz="1800" b="0" kern="1200" dirty="0">
                          <a:solidFill>
                            <a:schemeClr val="tx1"/>
                          </a:solidFill>
                          <a:effectLst/>
                          <a:latin typeface="+mn-lt"/>
                          <a:ea typeface="+mn-ea"/>
                          <a:cs typeface="+mn-cs"/>
                        </a:rPr>
                        <a:t> Infant was delivered at home by nurse midwife. The midwife advised on safe sleep and left around 1905 hours and all was well. Mother stated she breastfed the child at 2000 hours and placed infant in a crib, swathed in a thin baby blanket. Mother checked on infant at 2200 hours and found that the baby was cold and not breathing. Medical examiner reviewed x-rays, examined infant, and talked with parents before pronouncing death.</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sp>
        <p:nvSpPr>
          <p:cNvPr id="13" name="Oval 12">
            <a:extLst>
              <a:ext uri="{FF2B5EF4-FFF2-40B4-BE49-F238E27FC236}">
                <a16:creationId xmlns:a16="http://schemas.microsoft.com/office/drawing/2014/main" id="{7D914363-E94B-40D5-9EEC-BA685596E04A}"/>
              </a:ext>
            </a:extLst>
          </p:cNvPr>
          <p:cNvSpPr/>
          <p:nvPr/>
        </p:nvSpPr>
        <p:spPr>
          <a:xfrm>
            <a:off x="6731209" y="841635"/>
            <a:ext cx="164592" cy="164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06CBBF7-752A-4C9F-8EE8-37112E9CA22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sp>
        <p:nvSpPr>
          <p:cNvPr id="16" name="TextBox 15">
            <a:extLst>
              <a:ext uri="{FF2B5EF4-FFF2-40B4-BE49-F238E27FC236}">
                <a16:creationId xmlns:a16="http://schemas.microsoft.com/office/drawing/2014/main" id="{BDF4C6F8-AE28-4AF4-A533-68D273319E32}"/>
              </a:ext>
            </a:extLst>
          </p:cNvPr>
          <p:cNvSpPr txBox="1"/>
          <p:nvPr/>
        </p:nvSpPr>
        <p:spPr>
          <a:xfrm>
            <a:off x="4987051" y="3912758"/>
            <a:ext cx="2116478" cy="461665"/>
          </a:xfrm>
          <a:prstGeom prst="rect">
            <a:avLst/>
          </a:prstGeom>
          <a:noFill/>
        </p:spPr>
        <p:txBody>
          <a:bodyPr wrap="square" rtlCol="0">
            <a:spAutoFit/>
          </a:bodyPr>
          <a:lstStyle/>
          <a:p>
            <a:r>
              <a:rPr lang="en-US" sz="2400" b="1" dirty="0">
                <a:solidFill>
                  <a:srgbClr val="3E77AB"/>
                </a:solidFill>
              </a:rPr>
              <a:t>No</a:t>
            </a:r>
            <a:endParaRPr lang="en-US" sz="2000" b="1" dirty="0">
              <a:solidFill>
                <a:srgbClr val="3E77AB"/>
              </a:solidFill>
            </a:endParaRPr>
          </a:p>
        </p:txBody>
      </p:sp>
      <p:sp>
        <p:nvSpPr>
          <p:cNvPr id="17" name="Rectangle 16">
            <a:extLst>
              <a:ext uri="{FF2B5EF4-FFF2-40B4-BE49-F238E27FC236}">
                <a16:creationId xmlns:a16="http://schemas.microsoft.com/office/drawing/2014/main" id="{99300539-3DDE-43B7-AFF9-5F744F14CAB9}"/>
              </a:ext>
            </a:extLst>
          </p:cNvPr>
          <p:cNvSpPr/>
          <p:nvPr/>
        </p:nvSpPr>
        <p:spPr>
          <a:xfrm>
            <a:off x="407903" y="346506"/>
            <a:ext cx="11376194" cy="5988567"/>
          </a:xfrm>
          <a:prstGeom prst="rect">
            <a:avLst/>
          </a:prstGeom>
          <a:solidFill>
            <a:srgbClr val="FFFFFF">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C7818F8-806C-49A1-B01D-439971E3ABB1}"/>
              </a:ext>
            </a:extLst>
          </p:cNvPr>
          <p:cNvSpPr txBox="1"/>
          <p:nvPr/>
        </p:nvSpPr>
        <p:spPr>
          <a:xfrm rot="20267803">
            <a:off x="1735898" y="2575859"/>
            <a:ext cx="8696676" cy="1446550"/>
          </a:xfrm>
          <a:prstGeom prst="rect">
            <a:avLst/>
          </a:prstGeom>
          <a:noFill/>
        </p:spPr>
        <p:txBody>
          <a:bodyPr wrap="none" rtlCol="0">
            <a:spAutoFit/>
          </a:bodyPr>
          <a:lstStyle/>
          <a:p>
            <a:r>
              <a:rPr lang="en-US" sz="8800" b="1" dirty="0">
                <a:solidFill>
                  <a:srgbClr val="3E77AB"/>
                </a:solidFill>
              </a:rPr>
              <a:t>No Autopsy or DSI</a:t>
            </a:r>
          </a:p>
        </p:txBody>
      </p:sp>
    </p:spTree>
    <p:extLst>
      <p:ext uri="{BB962C8B-B14F-4D97-AF65-F5344CB8AC3E}">
        <p14:creationId xmlns:p14="http://schemas.microsoft.com/office/powerpoint/2010/main" val="8997906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0580-DC55-4351-B9C9-D7A2FE774770}"/>
              </a:ext>
            </a:extLst>
          </p:cNvPr>
          <p:cNvSpPr>
            <a:spLocks noGrp="1"/>
          </p:cNvSpPr>
          <p:nvPr>
            <p:ph type="ctrTitle"/>
          </p:nvPr>
        </p:nvSpPr>
        <p:spPr/>
        <p:txBody>
          <a:bodyPr/>
          <a:lstStyle/>
          <a:p>
            <a:r>
              <a:rPr lang="en-US" dirty="0"/>
              <a:t>Thank You---Any Questions?</a:t>
            </a:r>
          </a:p>
        </p:txBody>
      </p:sp>
      <p:sp>
        <p:nvSpPr>
          <p:cNvPr id="4" name="Slide Number Placeholder 3">
            <a:extLst>
              <a:ext uri="{FF2B5EF4-FFF2-40B4-BE49-F238E27FC236}">
                <a16:creationId xmlns:a16="http://schemas.microsoft.com/office/drawing/2014/main" id="{94E344C9-576D-4AB8-B7D0-6C238965520B}"/>
              </a:ext>
            </a:extLst>
          </p:cNvPr>
          <p:cNvSpPr>
            <a:spLocks noGrp="1"/>
          </p:cNvSpPr>
          <p:nvPr>
            <p:ph type="sldNum" sz="quarter" idx="12"/>
          </p:nvPr>
        </p:nvSpPr>
        <p:spPr/>
        <p:txBody>
          <a:bodyPr/>
          <a:lstStyle/>
          <a:p>
            <a:fld id="{FCF59094-0246-47C1-B514-A2B6669566CB}" type="slidenum">
              <a:rPr lang="en-US" smtClean="0"/>
              <a:t>106</a:t>
            </a:fld>
            <a:endParaRPr lang="en-US"/>
          </a:p>
        </p:txBody>
      </p:sp>
    </p:spTree>
    <p:extLst>
      <p:ext uri="{BB962C8B-B14F-4D97-AF65-F5344CB8AC3E}">
        <p14:creationId xmlns:p14="http://schemas.microsoft.com/office/powerpoint/2010/main" val="2435884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69441"/>
          </a:xfrm>
          <a:prstGeom prst="rect">
            <a:avLst/>
          </a:prstGeom>
          <a:noFill/>
        </p:spPr>
        <p:txBody>
          <a:bodyPr wrap="square" rtlCol="0">
            <a:spAutoFit/>
          </a:bodyPr>
          <a:lstStyle/>
          <a:p>
            <a:r>
              <a:rPr lang="en-US" sz="4400" dirty="0">
                <a:solidFill>
                  <a:schemeClr val="bg1"/>
                </a:solidFill>
              </a:rPr>
              <a:t>Was an autopsy and death investigation done?</a:t>
            </a:r>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b="1" dirty="0"/>
          </a:p>
          <a:p>
            <a:endParaRPr lang="en-US" dirty="0"/>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3359A3E7-CF1F-436B-BB04-1C6F5749E503}"/>
              </a:ext>
            </a:extLst>
          </p:cNvPr>
          <p:cNvPicPr>
            <a:picLocks noChangeAspect="1"/>
          </p:cNvPicPr>
          <p:nvPr/>
        </p:nvPicPr>
        <p:blipFill rotWithShape="1">
          <a:blip r:embed="rId5"/>
          <a:srcRect t="4317"/>
          <a:stretch/>
        </p:blipFill>
        <p:spPr>
          <a:xfrm>
            <a:off x="7754667" y="1326059"/>
            <a:ext cx="3997866" cy="5031773"/>
          </a:xfrm>
          <a:prstGeom prst="rect">
            <a:avLst/>
          </a:prstGeom>
        </p:spPr>
      </p:pic>
      <p:sp>
        <p:nvSpPr>
          <p:cNvPr id="24" name="Rectangle 23">
            <a:extLst>
              <a:ext uri="{FF2B5EF4-FFF2-40B4-BE49-F238E27FC236}">
                <a16:creationId xmlns:a16="http://schemas.microsoft.com/office/drawing/2014/main" id="{D30C3979-90E6-4ADE-9038-00628F201407}"/>
              </a:ext>
            </a:extLst>
          </p:cNvPr>
          <p:cNvSpPr/>
          <p:nvPr/>
        </p:nvSpPr>
        <p:spPr>
          <a:xfrm>
            <a:off x="8174510" y="1948084"/>
            <a:ext cx="2493490" cy="298728"/>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4">
            <a:extLst>
              <a:ext uri="{FF2B5EF4-FFF2-40B4-BE49-F238E27FC236}">
                <a16:creationId xmlns:a16="http://schemas.microsoft.com/office/drawing/2014/main" id="{99B0EF4E-7D64-430C-97F8-20AFAC8C04DA}"/>
              </a:ext>
            </a:extLst>
          </p:cNvPr>
          <p:cNvSpPr txBox="1">
            <a:spLocks/>
          </p:cNvSpPr>
          <p:nvPr/>
        </p:nvSpPr>
        <p:spPr>
          <a:xfrm>
            <a:off x="753292" y="1596012"/>
            <a:ext cx="7372416"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Yes, if you have…</a:t>
            </a:r>
          </a:p>
          <a:p>
            <a:pPr lvl="1"/>
            <a:r>
              <a:rPr lang="en-US" dirty="0"/>
              <a:t>Knowledge that the death investigation and autopsy were completed</a:t>
            </a:r>
          </a:p>
          <a:p>
            <a:pPr lvl="1"/>
            <a:r>
              <a:rPr lang="en-US" dirty="0"/>
              <a:t>Information from the reports (e.g., verbally), or </a:t>
            </a:r>
          </a:p>
          <a:p>
            <a:pPr lvl="1"/>
            <a:r>
              <a:rPr lang="en-US" dirty="0"/>
              <a:t>Access to death investigation and autopsy reports</a:t>
            </a:r>
          </a:p>
          <a:p>
            <a:r>
              <a:rPr lang="en-US" dirty="0"/>
              <a:t>Notes on death investigation</a:t>
            </a:r>
          </a:p>
          <a:p>
            <a:pPr lvl="1"/>
            <a:r>
              <a:rPr lang="en-US" dirty="0"/>
              <a:t>Yes, if any group investigated the circumstances of the death (doesn’t have to be law enforcement or the coroner/medical examiner’s office)</a:t>
            </a:r>
          </a:p>
          <a:p>
            <a:pPr lvl="1"/>
            <a:r>
              <a:rPr lang="en-US" dirty="0"/>
              <a:t>Yes, even if the death investigation did not occur at the incident scene</a:t>
            </a:r>
          </a:p>
          <a:p>
            <a:endParaRPr lang="en-US" dirty="0"/>
          </a:p>
        </p:txBody>
      </p:sp>
    </p:spTree>
    <p:extLst>
      <p:ext uri="{BB962C8B-B14F-4D97-AF65-F5344CB8AC3E}">
        <p14:creationId xmlns:p14="http://schemas.microsoft.com/office/powerpoint/2010/main" val="2999710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69441"/>
          </a:xfrm>
          <a:prstGeom prst="rect">
            <a:avLst/>
          </a:prstGeom>
          <a:noFill/>
        </p:spPr>
        <p:txBody>
          <a:bodyPr wrap="square" rtlCol="0">
            <a:spAutoFit/>
          </a:bodyPr>
          <a:lstStyle/>
          <a:p>
            <a:r>
              <a:rPr lang="en-US" sz="4400" dirty="0">
                <a:solidFill>
                  <a:schemeClr val="bg1"/>
                </a:solidFill>
              </a:rPr>
              <a:t>Was an autopsy and death investigation done?</a:t>
            </a:r>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b="1" dirty="0"/>
          </a:p>
          <a:p>
            <a:endParaRPr lang="en-US" dirty="0"/>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ontent Placeholder 4">
            <a:extLst>
              <a:ext uri="{FF2B5EF4-FFF2-40B4-BE49-F238E27FC236}">
                <a16:creationId xmlns:a16="http://schemas.microsoft.com/office/drawing/2014/main" id="{99B0EF4E-7D64-430C-97F8-20AFAC8C04DA}"/>
              </a:ext>
            </a:extLst>
          </p:cNvPr>
          <p:cNvSpPr txBox="1">
            <a:spLocks/>
          </p:cNvSpPr>
          <p:nvPr/>
        </p:nvSpPr>
        <p:spPr>
          <a:xfrm>
            <a:off x="753292" y="1596012"/>
            <a:ext cx="8482878"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dirty="0"/>
              <a:t>No </a:t>
            </a:r>
            <a:r>
              <a:rPr lang="en-US" dirty="0">
                <a:sym typeface="Wingdings" panose="05000000000000000000" pitchFamily="2" charset="2"/>
              </a:rPr>
              <a:t> </a:t>
            </a:r>
            <a:r>
              <a:rPr lang="en-US" i="1" dirty="0">
                <a:sym typeface="Wingdings" panose="05000000000000000000" pitchFamily="2" charset="2"/>
              </a:rPr>
              <a:t>Unexplained, No Autopsy or </a:t>
            </a:r>
          </a:p>
          <a:p>
            <a:pPr marL="0" indent="0">
              <a:lnSpc>
                <a:spcPct val="100000"/>
              </a:lnSpc>
              <a:spcBef>
                <a:spcPts val="0"/>
              </a:spcBef>
              <a:buNone/>
            </a:pPr>
            <a:r>
              <a:rPr lang="en-US" i="1" dirty="0">
                <a:sym typeface="Wingdings" panose="05000000000000000000" pitchFamily="2" charset="2"/>
              </a:rPr>
              <a:t>              Death Investigation</a:t>
            </a:r>
          </a:p>
          <a:p>
            <a:r>
              <a:rPr lang="en-US" dirty="0">
                <a:sym typeface="Wingdings" panose="05000000000000000000" pitchFamily="2" charset="2"/>
              </a:rPr>
              <a:t>Yes  </a:t>
            </a:r>
            <a:r>
              <a:rPr lang="en-US" dirty="0">
                <a:solidFill>
                  <a:srgbClr val="DD342C"/>
                </a:solidFill>
                <a:sym typeface="Wingdings" panose="05000000000000000000" pitchFamily="2" charset="2"/>
              </a:rPr>
              <a:t>Case continues down the algorithm</a:t>
            </a:r>
            <a:endParaRPr lang="en-US" dirty="0">
              <a:solidFill>
                <a:srgbClr val="DD342C"/>
              </a:solidFill>
            </a:endParaRPr>
          </a:p>
        </p:txBody>
      </p:sp>
      <p:pic>
        <p:nvPicPr>
          <p:cNvPr id="22" name="Picture 21">
            <a:extLst>
              <a:ext uri="{FF2B5EF4-FFF2-40B4-BE49-F238E27FC236}">
                <a16:creationId xmlns:a16="http://schemas.microsoft.com/office/drawing/2014/main" id="{28DF78B7-2239-4B96-9779-7A25AC555112}"/>
              </a:ext>
            </a:extLst>
          </p:cNvPr>
          <p:cNvPicPr>
            <a:picLocks noChangeAspect="1"/>
          </p:cNvPicPr>
          <p:nvPr/>
        </p:nvPicPr>
        <p:blipFill rotWithShape="1">
          <a:blip r:embed="rId5"/>
          <a:srcRect t="4317"/>
          <a:stretch/>
        </p:blipFill>
        <p:spPr>
          <a:xfrm>
            <a:off x="7754667" y="1326059"/>
            <a:ext cx="3997866" cy="5031773"/>
          </a:xfrm>
          <a:prstGeom prst="rect">
            <a:avLst/>
          </a:prstGeom>
        </p:spPr>
      </p:pic>
      <p:sp>
        <p:nvSpPr>
          <p:cNvPr id="24" name="Rectangle 23">
            <a:extLst>
              <a:ext uri="{FF2B5EF4-FFF2-40B4-BE49-F238E27FC236}">
                <a16:creationId xmlns:a16="http://schemas.microsoft.com/office/drawing/2014/main" id="{655A1F65-DB85-4CC2-9DED-63FF55C051E9}"/>
              </a:ext>
            </a:extLst>
          </p:cNvPr>
          <p:cNvSpPr/>
          <p:nvPr/>
        </p:nvSpPr>
        <p:spPr>
          <a:xfrm>
            <a:off x="8174510" y="1948084"/>
            <a:ext cx="2493490" cy="298728"/>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90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69441"/>
          </a:xfrm>
          <a:prstGeom prst="rect">
            <a:avLst/>
          </a:prstGeom>
          <a:noFill/>
        </p:spPr>
        <p:txBody>
          <a:bodyPr wrap="square" rtlCol="0">
            <a:spAutoFit/>
          </a:bodyPr>
          <a:lstStyle/>
          <a:p>
            <a:r>
              <a:rPr lang="en-US" sz="4400" dirty="0">
                <a:solidFill>
                  <a:schemeClr val="bg1"/>
                </a:solidFill>
              </a:rPr>
              <a:t>Were tox, imaging and pathology completed?</a:t>
            </a:r>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b="1" dirty="0"/>
          </a:p>
          <a:p>
            <a:endParaRPr lang="en-US" dirty="0"/>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id="{0289A743-5BAA-4ECE-8345-EAD7FC239B1D}"/>
              </a:ext>
            </a:extLst>
          </p:cNvPr>
          <p:cNvPicPr>
            <a:picLocks noChangeAspect="1"/>
          </p:cNvPicPr>
          <p:nvPr/>
        </p:nvPicPr>
        <p:blipFill rotWithShape="1">
          <a:blip r:embed="rId5"/>
          <a:srcRect t="4317"/>
          <a:stretch/>
        </p:blipFill>
        <p:spPr>
          <a:xfrm>
            <a:off x="7754667" y="1326059"/>
            <a:ext cx="3997866" cy="5031773"/>
          </a:xfrm>
          <a:prstGeom prst="rect">
            <a:avLst/>
          </a:prstGeom>
        </p:spPr>
      </p:pic>
      <p:sp>
        <p:nvSpPr>
          <p:cNvPr id="24" name="Rectangle 23">
            <a:extLst>
              <a:ext uri="{FF2B5EF4-FFF2-40B4-BE49-F238E27FC236}">
                <a16:creationId xmlns:a16="http://schemas.microsoft.com/office/drawing/2014/main" id="{CBBFD843-157A-45B6-86EC-52F4642918E4}"/>
              </a:ext>
            </a:extLst>
          </p:cNvPr>
          <p:cNvSpPr/>
          <p:nvPr/>
        </p:nvSpPr>
        <p:spPr>
          <a:xfrm>
            <a:off x="8177962" y="2279009"/>
            <a:ext cx="2493490" cy="359687"/>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4">
            <a:extLst>
              <a:ext uri="{FF2B5EF4-FFF2-40B4-BE49-F238E27FC236}">
                <a16:creationId xmlns:a16="http://schemas.microsoft.com/office/drawing/2014/main" id="{99B0EF4E-7D64-430C-97F8-20AFAC8C04DA}"/>
              </a:ext>
            </a:extLst>
          </p:cNvPr>
          <p:cNvSpPr txBox="1">
            <a:spLocks/>
          </p:cNvSpPr>
          <p:nvPr/>
        </p:nvSpPr>
        <p:spPr>
          <a:xfrm>
            <a:off x="753292" y="1596012"/>
            <a:ext cx="7372416"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Pathology can include histology, microbiology, or other pathology such as genetic testing, but not solely gross examination</a:t>
            </a:r>
          </a:p>
          <a:p>
            <a:r>
              <a:rPr lang="en-US" dirty="0"/>
              <a:t>Imaging includes any kind (e.g., single view, complete skeletal, cat scan) </a:t>
            </a:r>
          </a:p>
          <a:p>
            <a:r>
              <a:rPr lang="en-US" dirty="0"/>
              <a:t>All three tests (tox, imaging, path) must have been performed after death or during the same hospitalization as the death</a:t>
            </a:r>
          </a:p>
        </p:txBody>
      </p:sp>
    </p:spTree>
    <p:extLst>
      <p:ext uri="{BB962C8B-B14F-4D97-AF65-F5344CB8AC3E}">
        <p14:creationId xmlns:p14="http://schemas.microsoft.com/office/powerpoint/2010/main" val="293265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69441"/>
          </a:xfrm>
          <a:prstGeom prst="rect">
            <a:avLst/>
          </a:prstGeom>
          <a:noFill/>
        </p:spPr>
        <p:txBody>
          <a:bodyPr wrap="square" rtlCol="0">
            <a:spAutoFit/>
          </a:bodyPr>
          <a:lstStyle/>
          <a:p>
            <a:r>
              <a:rPr lang="en-US" sz="4400" dirty="0">
                <a:solidFill>
                  <a:schemeClr val="bg1"/>
                </a:solidFill>
              </a:rPr>
              <a:t>Were tox, imaging and pathology completed?</a:t>
            </a:r>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b="1" dirty="0"/>
          </a:p>
          <a:p>
            <a:endParaRPr lang="en-US" dirty="0"/>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id="{767BA8DD-B72D-4A68-85DE-BA63981059A2}"/>
              </a:ext>
            </a:extLst>
          </p:cNvPr>
          <p:cNvPicPr>
            <a:picLocks noChangeAspect="1"/>
          </p:cNvPicPr>
          <p:nvPr/>
        </p:nvPicPr>
        <p:blipFill rotWithShape="1">
          <a:blip r:embed="rId5"/>
          <a:srcRect t="4317"/>
          <a:stretch/>
        </p:blipFill>
        <p:spPr>
          <a:xfrm>
            <a:off x="7754667" y="1326059"/>
            <a:ext cx="3997866" cy="5031773"/>
          </a:xfrm>
          <a:prstGeom prst="rect">
            <a:avLst/>
          </a:prstGeom>
        </p:spPr>
      </p:pic>
      <p:sp>
        <p:nvSpPr>
          <p:cNvPr id="24" name="Rectangle 23">
            <a:extLst>
              <a:ext uri="{FF2B5EF4-FFF2-40B4-BE49-F238E27FC236}">
                <a16:creationId xmlns:a16="http://schemas.microsoft.com/office/drawing/2014/main" id="{F6751457-9E9F-4FD6-B4FC-F8CDC15DC5CA}"/>
              </a:ext>
            </a:extLst>
          </p:cNvPr>
          <p:cNvSpPr/>
          <p:nvPr/>
        </p:nvSpPr>
        <p:spPr>
          <a:xfrm>
            <a:off x="8177962" y="2279009"/>
            <a:ext cx="2493490" cy="359687"/>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4">
            <a:extLst>
              <a:ext uri="{FF2B5EF4-FFF2-40B4-BE49-F238E27FC236}">
                <a16:creationId xmlns:a16="http://schemas.microsoft.com/office/drawing/2014/main" id="{99B0EF4E-7D64-430C-97F8-20AFAC8C04DA}"/>
              </a:ext>
            </a:extLst>
          </p:cNvPr>
          <p:cNvSpPr txBox="1">
            <a:spLocks/>
          </p:cNvSpPr>
          <p:nvPr/>
        </p:nvSpPr>
        <p:spPr>
          <a:xfrm>
            <a:off x="753292" y="1596012"/>
            <a:ext cx="7895408"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a:t>
            </a:r>
            <a:r>
              <a:rPr lang="en-US" i="1" dirty="0"/>
              <a:t> </a:t>
            </a:r>
            <a:r>
              <a:rPr lang="en-US" dirty="0">
                <a:sym typeface="Wingdings" panose="05000000000000000000" pitchFamily="2" charset="2"/>
              </a:rPr>
              <a:t> </a:t>
            </a:r>
            <a:r>
              <a:rPr lang="en-US" i="1" dirty="0">
                <a:sym typeface="Wingdings" panose="05000000000000000000" pitchFamily="2" charset="2"/>
              </a:rPr>
              <a:t>Unexplained, Incomplete Case Information</a:t>
            </a:r>
          </a:p>
          <a:p>
            <a:r>
              <a:rPr lang="en-US" dirty="0">
                <a:sym typeface="Wingdings" panose="05000000000000000000" pitchFamily="2" charset="2"/>
              </a:rPr>
              <a:t>Yes  </a:t>
            </a:r>
            <a:r>
              <a:rPr lang="en-US" i="1" dirty="0">
                <a:sym typeface="Wingdings" panose="05000000000000000000" pitchFamily="2" charset="2"/>
              </a:rPr>
              <a:t> </a:t>
            </a:r>
            <a:r>
              <a:rPr lang="en-US" dirty="0">
                <a:solidFill>
                  <a:srgbClr val="DD342C"/>
                </a:solidFill>
                <a:sym typeface="Wingdings" panose="05000000000000000000" pitchFamily="2" charset="2"/>
              </a:rPr>
              <a:t>Case continues down the algorithm</a:t>
            </a:r>
            <a:endParaRPr lang="en-US" dirty="0">
              <a:solidFill>
                <a:srgbClr val="DD342C"/>
              </a:solidFill>
            </a:endParaRPr>
          </a:p>
        </p:txBody>
      </p:sp>
    </p:spTree>
    <p:extLst>
      <p:ext uri="{BB962C8B-B14F-4D97-AF65-F5344CB8AC3E}">
        <p14:creationId xmlns:p14="http://schemas.microsoft.com/office/powerpoint/2010/main" val="3667785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69441"/>
          </a:xfrm>
          <a:prstGeom prst="rect">
            <a:avLst/>
          </a:prstGeom>
          <a:noFill/>
        </p:spPr>
        <p:txBody>
          <a:bodyPr wrap="square" rtlCol="0">
            <a:spAutoFit/>
          </a:bodyPr>
          <a:lstStyle/>
          <a:p>
            <a:r>
              <a:rPr lang="en-US" sz="4400" dirty="0">
                <a:solidFill>
                  <a:schemeClr val="bg1"/>
                </a:solidFill>
              </a:rPr>
              <a:t>Were the </a:t>
            </a:r>
            <a:r>
              <a:rPr lang="en-US" sz="4400" u="sng" dirty="0">
                <a:solidFill>
                  <a:schemeClr val="bg1"/>
                </a:solidFill>
              </a:rPr>
              <a:t>found</a:t>
            </a:r>
            <a:r>
              <a:rPr lang="en-US" sz="4400" dirty="0">
                <a:solidFill>
                  <a:schemeClr val="bg1"/>
                </a:solidFill>
              </a:rPr>
              <a:t> location and position known?</a:t>
            </a:r>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b="1" dirty="0"/>
          </a:p>
          <a:p>
            <a:endParaRPr lang="en-US" dirty="0"/>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ontent Placeholder 4">
            <a:extLst>
              <a:ext uri="{FF2B5EF4-FFF2-40B4-BE49-F238E27FC236}">
                <a16:creationId xmlns:a16="http://schemas.microsoft.com/office/drawing/2014/main" id="{99B0EF4E-7D64-430C-97F8-20AFAC8C04DA}"/>
              </a:ext>
            </a:extLst>
          </p:cNvPr>
          <p:cNvSpPr txBox="1">
            <a:spLocks/>
          </p:cNvSpPr>
          <p:nvPr/>
        </p:nvSpPr>
        <p:spPr>
          <a:xfrm>
            <a:off x="753292" y="1596012"/>
            <a:ext cx="7372416"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Location = where (e.g., adult bed, crib)</a:t>
            </a:r>
          </a:p>
          <a:p>
            <a:r>
              <a:rPr lang="en-US" dirty="0"/>
              <a:t>Position = how (e.g., prone, supine)</a:t>
            </a:r>
          </a:p>
        </p:txBody>
      </p:sp>
      <p:pic>
        <p:nvPicPr>
          <p:cNvPr id="22" name="Picture 21">
            <a:extLst>
              <a:ext uri="{FF2B5EF4-FFF2-40B4-BE49-F238E27FC236}">
                <a16:creationId xmlns:a16="http://schemas.microsoft.com/office/drawing/2014/main" id="{E3EC9562-CD1C-4D87-8270-AC832FB6814E}"/>
              </a:ext>
            </a:extLst>
          </p:cNvPr>
          <p:cNvPicPr>
            <a:picLocks noChangeAspect="1"/>
          </p:cNvPicPr>
          <p:nvPr/>
        </p:nvPicPr>
        <p:blipFill rotWithShape="1">
          <a:blip r:embed="rId5"/>
          <a:srcRect t="4317"/>
          <a:stretch/>
        </p:blipFill>
        <p:spPr>
          <a:xfrm>
            <a:off x="7754667" y="1326059"/>
            <a:ext cx="3997866" cy="5031773"/>
          </a:xfrm>
          <a:prstGeom prst="rect">
            <a:avLst/>
          </a:prstGeom>
        </p:spPr>
      </p:pic>
      <p:sp>
        <p:nvSpPr>
          <p:cNvPr id="24" name="Rectangle 23">
            <a:extLst>
              <a:ext uri="{FF2B5EF4-FFF2-40B4-BE49-F238E27FC236}">
                <a16:creationId xmlns:a16="http://schemas.microsoft.com/office/drawing/2014/main" id="{BD50D7C5-B068-4EF4-BEEB-723C3E660017}"/>
              </a:ext>
            </a:extLst>
          </p:cNvPr>
          <p:cNvSpPr/>
          <p:nvPr/>
        </p:nvSpPr>
        <p:spPr>
          <a:xfrm>
            <a:off x="8177962" y="2697028"/>
            <a:ext cx="2493490" cy="333556"/>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050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69441"/>
          </a:xfrm>
          <a:prstGeom prst="rect">
            <a:avLst/>
          </a:prstGeom>
          <a:noFill/>
        </p:spPr>
        <p:txBody>
          <a:bodyPr wrap="square" rtlCol="0">
            <a:spAutoFit/>
          </a:bodyPr>
          <a:lstStyle/>
          <a:p>
            <a:r>
              <a:rPr lang="en-US" sz="4400" dirty="0">
                <a:solidFill>
                  <a:schemeClr val="bg1"/>
                </a:solidFill>
              </a:rPr>
              <a:t>Were the </a:t>
            </a:r>
            <a:r>
              <a:rPr lang="en-US" sz="4400" u="sng" dirty="0">
                <a:solidFill>
                  <a:schemeClr val="bg1"/>
                </a:solidFill>
              </a:rPr>
              <a:t>found</a:t>
            </a:r>
            <a:r>
              <a:rPr lang="en-US" sz="4400" dirty="0">
                <a:solidFill>
                  <a:schemeClr val="bg1"/>
                </a:solidFill>
              </a:rPr>
              <a:t> location and position known?</a:t>
            </a:r>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b="1" dirty="0"/>
          </a:p>
          <a:p>
            <a:endParaRPr lang="en-US" dirty="0"/>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3B607341-784D-4EFB-A8E7-6EC861BDE2F6}"/>
              </a:ext>
            </a:extLst>
          </p:cNvPr>
          <p:cNvPicPr>
            <a:picLocks noChangeAspect="1"/>
          </p:cNvPicPr>
          <p:nvPr/>
        </p:nvPicPr>
        <p:blipFill rotWithShape="1">
          <a:blip r:embed="rId5"/>
          <a:srcRect t="4317"/>
          <a:stretch/>
        </p:blipFill>
        <p:spPr>
          <a:xfrm>
            <a:off x="7754667" y="1326059"/>
            <a:ext cx="3997866" cy="5031773"/>
          </a:xfrm>
          <a:prstGeom prst="rect">
            <a:avLst/>
          </a:prstGeom>
        </p:spPr>
      </p:pic>
      <p:sp>
        <p:nvSpPr>
          <p:cNvPr id="24" name="Rectangle 23">
            <a:extLst>
              <a:ext uri="{FF2B5EF4-FFF2-40B4-BE49-F238E27FC236}">
                <a16:creationId xmlns:a16="http://schemas.microsoft.com/office/drawing/2014/main" id="{17130BD5-BA07-4000-A3F9-A9D91891B68C}"/>
              </a:ext>
            </a:extLst>
          </p:cNvPr>
          <p:cNvSpPr/>
          <p:nvPr/>
        </p:nvSpPr>
        <p:spPr>
          <a:xfrm>
            <a:off x="8177962" y="2697028"/>
            <a:ext cx="2493490" cy="333556"/>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4">
            <a:extLst>
              <a:ext uri="{FF2B5EF4-FFF2-40B4-BE49-F238E27FC236}">
                <a16:creationId xmlns:a16="http://schemas.microsoft.com/office/drawing/2014/main" id="{99B0EF4E-7D64-430C-97F8-20AFAC8C04DA}"/>
              </a:ext>
            </a:extLst>
          </p:cNvPr>
          <p:cNvSpPr txBox="1">
            <a:spLocks/>
          </p:cNvSpPr>
          <p:nvPr/>
        </p:nvSpPr>
        <p:spPr>
          <a:xfrm>
            <a:off x="753292" y="1596012"/>
            <a:ext cx="7372416"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en-US" dirty="0"/>
              <a:t>No/Unknown</a:t>
            </a:r>
            <a:r>
              <a:rPr lang="en-US" i="1" dirty="0"/>
              <a:t> </a:t>
            </a:r>
            <a:r>
              <a:rPr lang="en-US" dirty="0">
                <a:sym typeface="Wingdings" panose="05000000000000000000" pitchFamily="2" charset="2"/>
              </a:rPr>
              <a:t> </a:t>
            </a:r>
            <a:r>
              <a:rPr lang="en-US" i="1" dirty="0">
                <a:sym typeface="Wingdings" panose="05000000000000000000" pitchFamily="2" charset="2"/>
              </a:rPr>
              <a:t>Unexplained, Incomplete Case </a:t>
            </a:r>
          </a:p>
          <a:p>
            <a:pPr marL="0" indent="0">
              <a:lnSpc>
                <a:spcPct val="100000"/>
              </a:lnSpc>
              <a:spcBef>
                <a:spcPts val="0"/>
              </a:spcBef>
              <a:spcAft>
                <a:spcPts val="0"/>
              </a:spcAft>
              <a:buNone/>
            </a:pPr>
            <a:r>
              <a:rPr lang="en-US" i="1" dirty="0">
                <a:sym typeface="Wingdings" panose="05000000000000000000" pitchFamily="2" charset="2"/>
              </a:rPr>
              <a:t>                                  Information</a:t>
            </a:r>
          </a:p>
          <a:p>
            <a:r>
              <a:rPr lang="en-US" dirty="0">
                <a:sym typeface="Wingdings" panose="05000000000000000000" pitchFamily="2" charset="2"/>
              </a:rPr>
              <a:t>Yes  </a:t>
            </a:r>
            <a:r>
              <a:rPr lang="en-US" i="1" dirty="0">
                <a:sym typeface="Wingdings" panose="05000000000000000000" pitchFamily="2" charset="2"/>
              </a:rPr>
              <a:t> </a:t>
            </a:r>
            <a:r>
              <a:rPr lang="en-US" dirty="0">
                <a:solidFill>
                  <a:srgbClr val="DD342C"/>
                </a:solidFill>
                <a:sym typeface="Wingdings" panose="05000000000000000000" pitchFamily="2" charset="2"/>
              </a:rPr>
              <a:t>Case continues down the algorithm</a:t>
            </a:r>
            <a:endParaRPr lang="en-US" dirty="0">
              <a:solidFill>
                <a:srgbClr val="DD342C"/>
              </a:solidFill>
            </a:endParaRPr>
          </a:p>
        </p:txBody>
      </p:sp>
    </p:spTree>
    <p:extLst>
      <p:ext uri="{BB962C8B-B14F-4D97-AF65-F5344CB8AC3E}">
        <p14:creationId xmlns:p14="http://schemas.microsoft.com/office/powerpoint/2010/main" val="4081938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69441"/>
          </a:xfrm>
          <a:prstGeom prst="rect">
            <a:avLst/>
          </a:prstGeom>
          <a:noFill/>
        </p:spPr>
        <p:txBody>
          <a:bodyPr wrap="square" rtlCol="0">
            <a:spAutoFit/>
          </a:bodyPr>
          <a:lstStyle/>
          <a:p>
            <a:r>
              <a:rPr lang="en-US" sz="4400" dirty="0">
                <a:solidFill>
                  <a:schemeClr val="bg1"/>
                </a:solidFill>
              </a:rPr>
              <a:t>Where there unsafe sleep factors?</a:t>
            </a:r>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b="1" dirty="0"/>
          </a:p>
          <a:p>
            <a:endParaRPr lang="en-US" dirty="0"/>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id="{CC7F7C49-94BC-459C-A8D7-007265D48592}"/>
              </a:ext>
            </a:extLst>
          </p:cNvPr>
          <p:cNvPicPr>
            <a:picLocks noChangeAspect="1"/>
          </p:cNvPicPr>
          <p:nvPr/>
        </p:nvPicPr>
        <p:blipFill rotWithShape="1">
          <a:blip r:embed="rId5"/>
          <a:srcRect t="4317"/>
          <a:stretch/>
        </p:blipFill>
        <p:spPr>
          <a:xfrm>
            <a:off x="7754667" y="1326059"/>
            <a:ext cx="3997866" cy="5031773"/>
          </a:xfrm>
          <a:prstGeom prst="rect">
            <a:avLst/>
          </a:prstGeom>
        </p:spPr>
      </p:pic>
      <p:sp>
        <p:nvSpPr>
          <p:cNvPr id="24" name="Rectangle 23">
            <a:extLst>
              <a:ext uri="{FF2B5EF4-FFF2-40B4-BE49-F238E27FC236}">
                <a16:creationId xmlns:a16="http://schemas.microsoft.com/office/drawing/2014/main" id="{26B7560A-1FDF-4EE5-8F8A-1081752446F9}"/>
              </a:ext>
            </a:extLst>
          </p:cNvPr>
          <p:cNvSpPr/>
          <p:nvPr/>
        </p:nvSpPr>
        <p:spPr>
          <a:xfrm>
            <a:off x="8177962" y="3080210"/>
            <a:ext cx="2493490" cy="577389"/>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4">
            <a:extLst>
              <a:ext uri="{FF2B5EF4-FFF2-40B4-BE49-F238E27FC236}">
                <a16:creationId xmlns:a16="http://schemas.microsoft.com/office/drawing/2014/main" id="{99B0EF4E-7D64-430C-97F8-20AFAC8C04DA}"/>
              </a:ext>
            </a:extLst>
          </p:cNvPr>
          <p:cNvSpPr txBox="1">
            <a:spLocks/>
          </p:cNvSpPr>
          <p:nvPr/>
        </p:nvSpPr>
        <p:spPr>
          <a:xfrm>
            <a:off x="753292" y="1596012"/>
            <a:ext cx="7372416"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Unsafe sleep (as defined by AAP) includes:</a:t>
            </a:r>
          </a:p>
          <a:p>
            <a:pPr lvl="1"/>
            <a:r>
              <a:rPr lang="en-US" dirty="0"/>
              <a:t>Non-supine when found</a:t>
            </a:r>
          </a:p>
          <a:p>
            <a:pPr lvl="1"/>
            <a:r>
              <a:rPr lang="en-US" dirty="0"/>
              <a:t>Surface-sharing</a:t>
            </a:r>
          </a:p>
          <a:p>
            <a:pPr lvl="1"/>
            <a:r>
              <a:rPr lang="en-US" dirty="0"/>
              <a:t>Not on firm sleep surface (i.e., in a crib, bassinette, pack ‘n play)</a:t>
            </a:r>
          </a:p>
          <a:p>
            <a:pPr lvl="1"/>
            <a:r>
              <a:rPr lang="en-US" dirty="0"/>
              <a:t>Presence of soft objects (e.g., loose bedding, bumper pads, clothing)</a:t>
            </a:r>
          </a:p>
          <a:p>
            <a:pPr lvl="1"/>
            <a:r>
              <a:rPr lang="en-US" dirty="0"/>
              <a:t>Other strangulation/suffocation sources present in sleep area</a:t>
            </a:r>
          </a:p>
        </p:txBody>
      </p:sp>
    </p:spTree>
    <p:extLst>
      <p:ext uri="{BB962C8B-B14F-4D97-AF65-F5344CB8AC3E}">
        <p14:creationId xmlns:p14="http://schemas.microsoft.com/office/powerpoint/2010/main" val="3997863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69441"/>
          </a:xfrm>
          <a:prstGeom prst="rect">
            <a:avLst/>
          </a:prstGeom>
          <a:noFill/>
        </p:spPr>
        <p:txBody>
          <a:bodyPr wrap="square" rtlCol="0">
            <a:spAutoFit/>
          </a:bodyPr>
          <a:lstStyle/>
          <a:p>
            <a:r>
              <a:rPr lang="en-US" sz="4400" dirty="0">
                <a:solidFill>
                  <a:schemeClr val="bg1"/>
                </a:solidFill>
              </a:rPr>
              <a:t>Where there unsafe sleep factors?</a:t>
            </a:r>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b="1" dirty="0"/>
          </a:p>
          <a:p>
            <a:endParaRPr lang="en-US" dirty="0"/>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ontent Placeholder 4">
            <a:extLst>
              <a:ext uri="{FF2B5EF4-FFF2-40B4-BE49-F238E27FC236}">
                <a16:creationId xmlns:a16="http://schemas.microsoft.com/office/drawing/2014/main" id="{99B0EF4E-7D64-430C-97F8-20AFAC8C04DA}"/>
              </a:ext>
            </a:extLst>
          </p:cNvPr>
          <p:cNvSpPr txBox="1">
            <a:spLocks/>
          </p:cNvSpPr>
          <p:nvPr/>
        </p:nvSpPr>
        <p:spPr>
          <a:xfrm>
            <a:off x="753292" y="1596012"/>
            <a:ext cx="7372416"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en-US" dirty="0"/>
              <a:t>No </a:t>
            </a:r>
            <a:r>
              <a:rPr lang="en-US" dirty="0">
                <a:sym typeface="Wingdings" panose="05000000000000000000" pitchFamily="2" charset="2"/>
              </a:rPr>
              <a:t> </a:t>
            </a:r>
            <a:r>
              <a:rPr lang="en-US" i="1" dirty="0">
                <a:sym typeface="Wingdings" panose="05000000000000000000" pitchFamily="2" charset="2"/>
              </a:rPr>
              <a:t>Unexplained, No Unsafe </a:t>
            </a:r>
          </a:p>
          <a:p>
            <a:pPr marL="0" indent="0">
              <a:lnSpc>
                <a:spcPct val="100000"/>
              </a:lnSpc>
              <a:spcBef>
                <a:spcPts val="0"/>
              </a:spcBef>
              <a:spcAft>
                <a:spcPts val="0"/>
              </a:spcAft>
              <a:buNone/>
            </a:pPr>
            <a:r>
              <a:rPr lang="en-US" i="1" dirty="0">
                <a:sym typeface="Wingdings" panose="05000000000000000000" pitchFamily="2" charset="2"/>
              </a:rPr>
              <a:t>                                  Sleep Factors</a:t>
            </a:r>
          </a:p>
          <a:p>
            <a:r>
              <a:rPr lang="en-US" dirty="0">
                <a:sym typeface="Wingdings" panose="05000000000000000000" pitchFamily="2" charset="2"/>
              </a:rPr>
              <a:t>Yes  </a:t>
            </a:r>
            <a:r>
              <a:rPr lang="en-US" dirty="0">
                <a:solidFill>
                  <a:srgbClr val="DD342C"/>
                </a:solidFill>
                <a:sym typeface="Wingdings" panose="05000000000000000000" pitchFamily="2" charset="2"/>
              </a:rPr>
              <a:t>Case continues down the algorithm</a:t>
            </a:r>
            <a:endParaRPr lang="en-US" dirty="0">
              <a:solidFill>
                <a:srgbClr val="DD342C"/>
              </a:solidFill>
            </a:endParaRPr>
          </a:p>
          <a:p>
            <a:pPr marL="0" indent="0">
              <a:buNone/>
            </a:pPr>
            <a:endParaRPr lang="en-US" dirty="0">
              <a:sym typeface="Wingdings" panose="05000000000000000000" pitchFamily="2" charset="2"/>
            </a:endParaRPr>
          </a:p>
          <a:p>
            <a:pPr>
              <a:spcAft>
                <a:spcPts val="0"/>
              </a:spcAft>
            </a:pPr>
            <a:r>
              <a:rPr lang="en-US" dirty="0"/>
              <a:t>If the infant was awake at the time of death </a:t>
            </a:r>
            <a:r>
              <a:rPr lang="en-US" dirty="0">
                <a:sym typeface="Wingdings" panose="05000000000000000000" pitchFamily="2" charset="2"/>
              </a:rPr>
              <a:t> </a:t>
            </a:r>
            <a:r>
              <a:rPr lang="en-US" i="1" dirty="0">
                <a:sym typeface="Wingdings" panose="05000000000000000000" pitchFamily="2" charset="2"/>
              </a:rPr>
              <a:t>Unexplained, No Unsafe Sleep Factors</a:t>
            </a:r>
          </a:p>
        </p:txBody>
      </p:sp>
      <p:pic>
        <p:nvPicPr>
          <p:cNvPr id="23" name="Picture 22">
            <a:extLst>
              <a:ext uri="{FF2B5EF4-FFF2-40B4-BE49-F238E27FC236}">
                <a16:creationId xmlns:a16="http://schemas.microsoft.com/office/drawing/2014/main" id="{80A659E5-9BF4-47CD-B392-4CA26C84A0CD}"/>
              </a:ext>
            </a:extLst>
          </p:cNvPr>
          <p:cNvPicPr>
            <a:picLocks noChangeAspect="1"/>
          </p:cNvPicPr>
          <p:nvPr/>
        </p:nvPicPr>
        <p:blipFill rotWithShape="1">
          <a:blip r:embed="rId5"/>
          <a:srcRect t="4317"/>
          <a:stretch/>
        </p:blipFill>
        <p:spPr>
          <a:xfrm>
            <a:off x="7754667" y="1326059"/>
            <a:ext cx="3997866" cy="5031773"/>
          </a:xfrm>
          <a:prstGeom prst="rect">
            <a:avLst/>
          </a:prstGeom>
        </p:spPr>
      </p:pic>
      <p:sp>
        <p:nvSpPr>
          <p:cNvPr id="24" name="Rectangle 23">
            <a:extLst>
              <a:ext uri="{FF2B5EF4-FFF2-40B4-BE49-F238E27FC236}">
                <a16:creationId xmlns:a16="http://schemas.microsoft.com/office/drawing/2014/main" id="{8E2A9FFC-33FB-4461-888D-2A25FC1B9553}"/>
              </a:ext>
            </a:extLst>
          </p:cNvPr>
          <p:cNvSpPr/>
          <p:nvPr/>
        </p:nvSpPr>
        <p:spPr>
          <a:xfrm>
            <a:off x="8177962" y="3080210"/>
            <a:ext cx="2493490" cy="577389"/>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7922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69441"/>
          </a:xfrm>
          <a:prstGeom prst="rect">
            <a:avLst/>
          </a:prstGeom>
          <a:noFill/>
        </p:spPr>
        <p:txBody>
          <a:bodyPr wrap="square" rtlCol="0">
            <a:spAutoFit/>
          </a:bodyPr>
          <a:lstStyle/>
          <a:p>
            <a:r>
              <a:rPr lang="en-US" sz="4400" dirty="0">
                <a:solidFill>
                  <a:schemeClr val="bg1"/>
                </a:solidFill>
              </a:rPr>
              <a:t>Was there an airway obstruction?</a:t>
            </a:r>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b="1" dirty="0"/>
          </a:p>
          <a:p>
            <a:endParaRPr lang="en-US" dirty="0"/>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ontent Placeholder 4">
            <a:extLst>
              <a:ext uri="{FF2B5EF4-FFF2-40B4-BE49-F238E27FC236}">
                <a16:creationId xmlns:a16="http://schemas.microsoft.com/office/drawing/2014/main" id="{99B0EF4E-7D64-430C-97F8-20AFAC8C04DA}"/>
              </a:ext>
            </a:extLst>
          </p:cNvPr>
          <p:cNvSpPr txBox="1">
            <a:spLocks/>
          </p:cNvSpPr>
          <p:nvPr/>
        </p:nvSpPr>
        <p:spPr>
          <a:xfrm>
            <a:off x="753292" y="1596012"/>
            <a:ext cx="7372416"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Full or partial</a:t>
            </a:r>
          </a:p>
          <a:p>
            <a:pPr lvl="0"/>
            <a:r>
              <a:rPr lang="en-US" dirty="0"/>
              <a:t>Nose, mouth, chest or neck</a:t>
            </a:r>
          </a:p>
        </p:txBody>
      </p:sp>
      <p:pic>
        <p:nvPicPr>
          <p:cNvPr id="22" name="Picture 21">
            <a:extLst>
              <a:ext uri="{FF2B5EF4-FFF2-40B4-BE49-F238E27FC236}">
                <a16:creationId xmlns:a16="http://schemas.microsoft.com/office/drawing/2014/main" id="{AD380436-611B-4789-A0D4-A59F4A3A46E7}"/>
              </a:ext>
            </a:extLst>
          </p:cNvPr>
          <p:cNvPicPr>
            <a:picLocks noChangeAspect="1"/>
          </p:cNvPicPr>
          <p:nvPr/>
        </p:nvPicPr>
        <p:blipFill rotWithShape="1">
          <a:blip r:embed="rId5"/>
          <a:srcRect t="4317"/>
          <a:stretch/>
        </p:blipFill>
        <p:spPr>
          <a:xfrm>
            <a:off x="7754667" y="1326059"/>
            <a:ext cx="3997866" cy="5031773"/>
          </a:xfrm>
          <a:prstGeom prst="rect">
            <a:avLst/>
          </a:prstGeom>
        </p:spPr>
      </p:pic>
      <p:sp>
        <p:nvSpPr>
          <p:cNvPr id="24" name="Rectangle 23">
            <a:extLst>
              <a:ext uri="{FF2B5EF4-FFF2-40B4-BE49-F238E27FC236}">
                <a16:creationId xmlns:a16="http://schemas.microsoft.com/office/drawing/2014/main" id="{78D03F30-041E-4E6A-AA10-6730CC0610E9}"/>
              </a:ext>
            </a:extLst>
          </p:cNvPr>
          <p:cNvSpPr/>
          <p:nvPr/>
        </p:nvSpPr>
        <p:spPr>
          <a:xfrm>
            <a:off x="8177962" y="3698516"/>
            <a:ext cx="2493490" cy="342261"/>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4165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69441"/>
          </a:xfrm>
          <a:prstGeom prst="rect">
            <a:avLst/>
          </a:prstGeom>
          <a:noFill/>
        </p:spPr>
        <p:txBody>
          <a:bodyPr wrap="square" rtlCol="0">
            <a:spAutoFit/>
          </a:bodyPr>
          <a:lstStyle/>
          <a:p>
            <a:r>
              <a:rPr lang="en-US" sz="4400" dirty="0">
                <a:solidFill>
                  <a:schemeClr val="bg1"/>
                </a:solidFill>
              </a:rPr>
              <a:t>SUID: Difficult to Define</a:t>
            </a:r>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 agreed upon standard definitions</a:t>
            </a:r>
          </a:p>
          <a:p>
            <a:r>
              <a:rPr lang="en-US" dirty="0"/>
              <a:t>No biological marker - autopsy alone often cannot establish cause</a:t>
            </a:r>
          </a:p>
          <a:p>
            <a:r>
              <a:rPr lang="en-US" dirty="0"/>
              <a:t>Inconsistent use of standardized protocols for death scene investigation and autopsy</a:t>
            </a:r>
          </a:p>
          <a:p>
            <a:r>
              <a:rPr lang="en-US" dirty="0"/>
              <a:t>Difficult to ascertain information as many occur during sleep, or are unwitnessed</a:t>
            </a:r>
          </a:p>
          <a:p>
            <a:r>
              <a:rPr lang="en-US" dirty="0"/>
              <a:t>Differential certification of deaths based on medical examiners/coroners jurisdictional practices</a:t>
            </a:r>
          </a:p>
          <a:p>
            <a:pPr marL="457200" lvl="1" indent="0">
              <a:buNone/>
            </a:pPr>
            <a:endParaRPr lang="en-US" sz="1600" b="1" dirty="0"/>
          </a:p>
          <a:p>
            <a:endParaRPr lang="en-US" dirty="0"/>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63228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69441"/>
          </a:xfrm>
          <a:prstGeom prst="rect">
            <a:avLst/>
          </a:prstGeom>
          <a:noFill/>
        </p:spPr>
        <p:txBody>
          <a:bodyPr wrap="square" rtlCol="0">
            <a:spAutoFit/>
          </a:bodyPr>
          <a:lstStyle/>
          <a:p>
            <a:r>
              <a:rPr lang="en-US" sz="4400" dirty="0">
                <a:solidFill>
                  <a:schemeClr val="bg1"/>
                </a:solidFill>
              </a:rPr>
              <a:t>Was there an airway obstruction?</a:t>
            </a:r>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b="1" dirty="0"/>
          </a:p>
          <a:p>
            <a:endParaRPr lang="en-US" dirty="0"/>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ontent Placeholder 4">
            <a:extLst>
              <a:ext uri="{FF2B5EF4-FFF2-40B4-BE49-F238E27FC236}">
                <a16:creationId xmlns:a16="http://schemas.microsoft.com/office/drawing/2014/main" id="{99B0EF4E-7D64-430C-97F8-20AFAC8C04DA}"/>
              </a:ext>
            </a:extLst>
          </p:cNvPr>
          <p:cNvSpPr txBox="1">
            <a:spLocks/>
          </p:cNvSpPr>
          <p:nvPr/>
        </p:nvSpPr>
        <p:spPr>
          <a:xfrm>
            <a:off x="753292" y="1596012"/>
            <a:ext cx="7372416"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spcAft>
                <a:spcPts val="0"/>
              </a:spcAft>
              <a:tabLst>
                <a:tab pos="2801938" algn="l"/>
              </a:tabLst>
            </a:pPr>
            <a:r>
              <a:rPr lang="en-US" dirty="0"/>
              <a:t>No/Unknown </a:t>
            </a:r>
            <a:r>
              <a:rPr lang="en-US" dirty="0">
                <a:sym typeface="Wingdings" panose="05000000000000000000" pitchFamily="2" charset="2"/>
              </a:rPr>
              <a:t> </a:t>
            </a:r>
            <a:r>
              <a:rPr lang="en-US" i="1" dirty="0">
                <a:sym typeface="Wingdings" panose="05000000000000000000" pitchFamily="2" charset="2"/>
              </a:rPr>
              <a:t>Unexplained, Unsafe Sleep   </a:t>
            </a:r>
          </a:p>
          <a:p>
            <a:pPr marL="0" lvl="0" indent="0">
              <a:lnSpc>
                <a:spcPct val="100000"/>
              </a:lnSpc>
              <a:spcBef>
                <a:spcPts val="0"/>
              </a:spcBef>
              <a:spcAft>
                <a:spcPts val="0"/>
              </a:spcAft>
              <a:buNone/>
              <a:tabLst>
                <a:tab pos="2801938" algn="l"/>
              </a:tabLst>
            </a:pPr>
            <a:r>
              <a:rPr lang="en-US" i="1" dirty="0">
                <a:sym typeface="Wingdings" panose="05000000000000000000" pitchFamily="2" charset="2"/>
              </a:rPr>
              <a:t>                                  Factors</a:t>
            </a:r>
          </a:p>
          <a:p>
            <a:r>
              <a:rPr lang="en-US" dirty="0">
                <a:sym typeface="Wingdings" panose="05000000000000000000" pitchFamily="2" charset="2"/>
              </a:rPr>
              <a:t>Yes  </a:t>
            </a:r>
            <a:r>
              <a:rPr lang="en-US" dirty="0">
                <a:solidFill>
                  <a:srgbClr val="DD342C"/>
                </a:solidFill>
                <a:sym typeface="Wingdings" panose="05000000000000000000" pitchFamily="2" charset="2"/>
              </a:rPr>
              <a:t>Case continues down the algorithm</a:t>
            </a:r>
            <a:endParaRPr lang="en-US" dirty="0">
              <a:solidFill>
                <a:srgbClr val="DD342C"/>
              </a:solidFill>
            </a:endParaRPr>
          </a:p>
        </p:txBody>
      </p:sp>
      <p:pic>
        <p:nvPicPr>
          <p:cNvPr id="22" name="Picture 21">
            <a:extLst>
              <a:ext uri="{FF2B5EF4-FFF2-40B4-BE49-F238E27FC236}">
                <a16:creationId xmlns:a16="http://schemas.microsoft.com/office/drawing/2014/main" id="{E7748B42-C7AA-4BE5-9022-A75E411825AD}"/>
              </a:ext>
            </a:extLst>
          </p:cNvPr>
          <p:cNvPicPr>
            <a:picLocks noChangeAspect="1"/>
          </p:cNvPicPr>
          <p:nvPr/>
        </p:nvPicPr>
        <p:blipFill rotWithShape="1">
          <a:blip r:embed="rId5"/>
          <a:srcRect t="4317"/>
          <a:stretch/>
        </p:blipFill>
        <p:spPr>
          <a:xfrm>
            <a:off x="7754667" y="1326059"/>
            <a:ext cx="3997866" cy="5031773"/>
          </a:xfrm>
          <a:prstGeom prst="rect">
            <a:avLst/>
          </a:prstGeom>
        </p:spPr>
      </p:pic>
      <p:sp>
        <p:nvSpPr>
          <p:cNvPr id="24" name="Rectangle 23">
            <a:extLst>
              <a:ext uri="{FF2B5EF4-FFF2-40B4-BE49-F238E27FC236}">
                <a16:creationId xmlns:a16="http://schemas.microsoft.com/office/drawing/2014/main" id="{93BF0C77-F852-48C2-857C-1678CB6263CE}"/>
              </a:ext>
            </a:extLst>
          </p:cNvPr>
          <p:cNvSpPr/>
          <p:nvPr/>
        </p:nvSpPr>
        <p:spPr>
          <a:xfrm>
            <a:off x="8177962" y="3698516"/>
            <a:ext cx="2493490" cy="342261"/>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4780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07886"/>
          </a:xfrm>
          <a:prstGeom prst="rect">
            <a:avLst/>
          </a:prstGeom>
          <a:noFill/>
        </p:spPr>
        <p:txBody>
          <a:bodyPr wrap="square" rtlCol="0">
            <a:spAutoFit/>
          </a:bodyPr>
          <a:lstStyle/>
          <a:p>
            <a:r>
              <a:rPr lang="en-US" sz="4000" dirty="0">
                <a:solidFill>
                  <a:schemeClr val="bg1"/>
                </a:solidFill>
              </a:rPr>
              <a:t>Was there evidence of what obstructed the airway?</a:t>
            </a:r>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b="1" dirty="0"/>
          </a:p>
          <a:p>
            <a:endParaRPr lang="en-US" dirty="0"/>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id="{DD88D485-DD8E-4398-9672-42AC18E1F300}"/>
              </a:ext>
            </a:extLst>
          </p:cNvPr>
          <p:cNvPicPr>
            <a:picLocks noChangeAspect="1"/>
          </p:cNvPicPr>
          <p:nvPr/>
        </p:nvPicPr>
        <p:blipFill rotWithShape="1">
          <a:blip r:embed="rId5"/>
          <a:srcRect t="4317"/>
          <a:stretch/>
        </p:blipFill>
        <p:spPr>
          <a:xfrm>
            <a:off x="7754667" y="1326059"/>
            <a:ext cx="3997866" cy="5031773"/>
          </a:xfrm>
          <a:prstGeom prst="rect">
            <a:avLst/>
          </a:prstGeom>
        </p:spPr>
      </p:pic>
      <p:sp>
        <p:nvSpPr>
          <p:cNvPr id="24" name="Rectangle 23">
            <a:extLst>
              <a:ext uri="{FF2B5EF4-FFF2-40B4-BE49-F238E27FC236}">
                <a16:creationId xmlns:a16="http://schemas.microsoft.com/office/drawing/2014/main" id="{6DD4EE3C-B295-442D-AE4F-3AA5CA9B90CF}"/>
              </a:ext>
            </a:extLst>
          </p:cNvPr>
          <p:cNvSpPr/>
          <p:nvPr/>
        </p:nvSpPr>
        <p:spPr>
          <a:xfrm>
            <a:off x="8177962" y="4090405"/>
            <a:ext cx="2493490" cy="664475"/>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4">
            <a:extLst>
              <a:ext uri="{FF2B5EF4-FFF2-40B4-BE49-F238E27FC236}">
                <a16:creationId xmlns:a16="http://schemas.microsoft.com/office/drawing/2014/main" id="{99B0EF4E-7D64-430C-97F8-20AFAC8C04DA}"/>
              </a:ext>
            </a:extLst>
          </p:cNvPr>
          <p:cNvSpPr txBox="1">
            <a:spLocks/>
          </p:cNvSpPr>
          <p:nvPr/>
        </p:nvSpPr>
        <p:spPr>
          <a:xfrm>
            <a:off x="753292" y="1596012"/>
            <a:ext cx="7372416"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Examples: </a:t>
            </a:r>
          </a:p>
          <a:p>
            <a:pPr lvl="1"/>
            <a:r>
              <a:rPr lang="en-US" dirty="0"/>
              <a:t>Nose and/or mouth partially obstructed BY MATTRESS</a:t>
            </a:r>
          </a:p>
          <a:p>
            <a:pPr lvl="1"/>
            <a:r>
              <a:rPr lang="en-US" dirty="0"/>
              <a:t>Chest fully compressed </a:t>
            </a:r>
            <a:r>
              <a:rPr lang="en-US" cap="all" dirty="0"/>
              <a:t>due to overlay by sibling</a:t>
            </a:r>
          </a:p>
          <a:p>
            <a:r>
              <a:rPr lang="en-US" dirty="0"/>
              <a:t>Less straight-forward examples:</a:t>
            </a:r>
          </a:p>
          <a:p>
            <a:pPr lvl="1"/>
            <a:r>
              <a:rPr lang="en-US" dirty="0"/>
              <a:t>Face down, prone on an ADULT MATTRESS</a:t>
            </a:r>
          </a:p>
          <a:p>
            <a:pPr lvl="1"/>
            <a:r>
              <a:rPr lang="en-US" dirty="0"/>
              <a:t>Prone infant in a bassinet on top of an ADULT PILLOW</a:t>
            </a:r>
          </a:p>
          <a:p>
            <a:pPr lvl="1"/>
            <a:r>
              <a:rPr lang="en-US" dirty="0"/>
              <a:t>Supine infant with a blanket over head</a:t>
            </a:r>
            <a:endParaRPr lang="en-US" b="1" dirty="0"/>
          </a:p>
        </p:txBody>
      </p:sp>
    </p:spTree>
    <p:extLst>
      <p:ext uri="{BB962C8B-B14F-4D97-AF65-F5344CB8AC3E}">
        <p14:creationId xmlns:p14="http://schemas.microsoft.com/office/powerpoint/2010/main" val="1078981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07886"/>
          </a:xfrm>
          <a:prstGeom prst="rect">
            <a:avLst/>
          </a:prstGeom>
          <a:noFill/>
        </p:spPr>
        <p:txBody>
          <a:bodyPr wrap="square" rtlCol="0">
            <a:spAutoFit/>
          </a:bodyPr>
          <a:lstStyle/>
          <a:p>
            <a:r>
              <a:rPr lang="en-US" sz="4000" dirty="0">
                <a:solidFill>
                  <a:schemeClr val="bg1"/>
                </a:solidFill>
              </a:rPr>
              <a:t>Was there evidence of what obstructed the airway?</a:t>
            </a:r>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b="1" dirty="0"/>
          </a:p>
          <a:p>
            <a:endParaRPr lang="en-US" dirty="0"/>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ontent Placeholder 4">
            <a:extLst>
              <a:ext uri="{FF2B5EF4-FFF2-40B4-BE49-F238E27FC236}">
                <a16:creationId xmlns:a16="http://schemas.microsoft.com/office/drawing/2014/main" id="{99B0EF4E-7D64-430C-97F8-20AFAC8C04DA}"/>
              </a:ext>
            </a:extLst>
          </p:cNvPr>
          <p:cNvSpPr txBox="1">
            <a:spLocks/>
          </p:cNvSpPr>
          <p:nvPr/>
        </p:nvSpPr>
        <p:spPr>
          <a:xfrm>
            <a:off x="753292" y="1596012"/>
            <a:ext cx="7372416"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en-US" dirty="0"/>
              <a:t>No/Unknown </a:t>
            </a:r>
            <a:r>
              <a:rPr lang="en-US" dirty="0">
                <a:sym typeface="Wingdings" panose="05000000000000000000" pitchFamily="2" charset="2"/>
              </a:rPr>
              <a:t> </a:t>
            </a:r>
            <a:r>
              <a:rPr lang="en-US" i="1" dirty="0">
                <a:sym typeface="Wingdings" panose="05000000000000000000" pitchFamily="2" charset="2"/>
              </a:rPr>
              <a:t>Unexplained, Unsafe Sleep </a:t>
            </a:r>
          </a:p>
          <a:p>
            <a:pPr marL="0" indent="0">
              <a:lnSpc>
                <a:spcPct val="100000"/>
              </a:lnSpc>
              <a:spcBef>
                <a:spcPts val="0"/>
              </a:spcBef>
              <a:spcAft>
                <a:spcPts val="0"/>
              </a:spcAft>
              <a:buNone/>
            </a:pPr>
            <a:r>
              <a:rPr lang="en-US" i="1" dirty="0">
                <a:sym typeface="Wingdings" panose="05000000000000000000" pitchFamily="2" charset="2"/>
              </a:rPr>
              <a:t>                                  Factors</a:t>
            </a:r>
          </a:p>
          <a:p>
            <a:r>
              <a:rPr lang="en-US" dirty="0">
                <a:sym typeface="Wingdings" panose="05000000000000000000" pitchFamily="2" charset="2"/>
              </a:rPr>
              <a:t>Yes  </a:t>
            </a:r>
            <a:r>
              <a:rPr lang="en-US" dirty="0">
                <a:solidFill>
                  <a:srgbClr val="DD342C"/>
                </a:solidFill>
                <a:sym typeface="Wingdings" panose="05000000000000000000" pitchFamily="2" charset="2"/>
              </a:rPr>
              <a:t>Case continues down the algorithm</a:t>
            </a:r>
            <a:endParaRPr lang="en-US" dirty="0">
              <a:solidFill>
                <a:srgbClr val="DD342C"/>
              </a:solidFill>
            </a:endParaRPr>
          </a:p>
        </p:txBody>
      </p:sp>
      <p:pic>
        <p:nvPicPr>
          <p:cNvPr id="23" name="Picture 22">
            <a:extLst>
              <a:ext uri="{FF2B5EF4-FFF2-40B4-BE49-F238E27FC236}">
                <a16:creationId xmlns:a16="http://schemas.microsoft.com/office/drawing/2014/main" id="{C13EA0C8-5CFD-4BFA-B4C5-E9652AE5CC8E}"/>
              </a:ext>
            </a:extLst>
          </p:cNvPr>
          <p:cNvPicPr>
            <a:picLocks noChangeAspect="1"/>
          </p:cNvPicPr>
          <p:nvPr/>
        </p:nvPicPr>
        <p:blipFill rotWithShape="1">
          <a:blip r:embed="rId5"/>
          <a:srcRect t="4317"/>
          <a:stretch/>
        </p:blipFill>
        <p:spPr>
          <a:xfrm>
            <a:off x="7754667" y="1326059"/>
            <a:ext cx="3997866" cy="5031773"/>
          </a:xfrm>
          <a:prstGeom prst="rect">
            <a:avLst/>
          </a:prstGeom>
        </p:spPr>
      </p:pic>
      <p:sp>
        <p:nvSpPr>
          <p:cNvPr id="24" name="Rectangle 23">
            <a:extLst>
              <a:ext uri="{FF2B5EF4-FFF2-40B4-BE49-F238E27FC236}">
                <a16:creationId xmlns:a16="http://schemas.microsoft.com/office/drawing/2014/main" id="{A26957D7-1620-485F-AFCF-89802C4AB53F}"/>
              </a:ext>
            </a:extLst>
          </p:cNvPr>
          <p:cNvSpPr/>
          <p:nvPr/>
        </p:nvSpPr>
        <p:spPr>
          <a:xfrm>
            <a:off x="8177962" y="4090405"/>
            <a:ext cx="2493490" cy="664475"/>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8137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99B4E4F-3064-43CE-B6CD-7BDA0A6E8CA6}"/>
              </a:ext>
            </a:extLst>
          </p:cNvPr>
          <p:cNvPicPr>
            <a:picLocks noChangeAspect="1"/>
          </p:cNvPicPr>
          <p:nvPr/>
        </p:nvPicPr>
        <p:blipFill rotWithShape="1">
          <a:blip r:embed="rId3"/>
          <a:srcRect t="4317"/>
          <a:stretch/>
        </p:blipFill>
        <p:spPr>
          <a:xfrm>
            <a:off x="7754667" y="1326059"/>
            <a:ext cx="3997866" cy="5031773"/>
          </a:xfrm>
          <a:prstGeom prst="rect">
            <a:avLst/>
          </a:prstGeom>
        </p:spPr>
      </p:pic>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07886"/>
          </a:xfrm>
          <a:prstGeom prst="rect">
            <a:avLst/>
          </a:prstGeom>
          <a:noFill/>
        </p:spPr>
        <p:txBody>
          <a:bodyPr wrap="square" rtlCol="0">
            <a:spAutoFit/>
          </a:bodyPr>
          <a:lstStyle/>
          <a:p>
            <a:r>
              <a:rPr lang="en-US" sz="4000" dirty="0">
                <a:solidFill>
                  <a:schemeClr val="bg1"/>
                </a:solidFill>
              </a:rPr>
              <a:t>Where there all of the following?</a:t>
            </a:r>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ontent Placeholder 4">
            <a:extLst>
              <a:ext uri="{FF2B5EF4-FFF2-40B4-BE49-F238E27FC236}">
                <a16:creationId xmlns:a16="http://schemas.microsoft.com/office/drawing/2014/main" id="{99B0EF4E-7D64-430C-97F8-20AFAC8C04DA}"/>
              </a:ext>
            </a:extLst>
          </p:cNvPr>
          <p:cNvSpPr txBox="1">
            <a:spLocks/>
          </p:cNvSpPr>
          <p:nvPr/>
        </p:nvSpPr>
        <p:spPr>
          <a:xfrm>
            <a:off x="753292" y="1596012"/>
            <a:ext cx="7372416"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Non-conflicting and reliable witness account</a:t>
            </a:r>
          </a:p>
          <a:p>
            <a:pPr lvl="0"/>
            <a:r>
              <a:rPr lang="en-US" dirty="0"/>
              <a:t>No other potentially fatal findings or concerning conditions</a:t>
            </a:r>
          </a:p>
          <a:p>
            <a:pPr lvl="0"/>
            <a:r>
              <a:rPr lang="en-US" dirty="0"/>
              <a:t>An age/developmental-state that made suffocation feasible </a:t>
            </a:r>
          </a:p>
          <a:p>
            <a:pPr lvl="0"/>
            <a:r>
              <a:rPr lang="en-US" dirty="0"/>
              <a:t>Strong evidence of full external obstruction when found </a:t>
            </a:r>
          </a:p>
        </p:txBody>
      </p:sp>
      <p:sp>
        <p:nvSpPr>
          <p:cNvPr id="24" name="Rectangle 23">
            <a:extLst>
              <a:ext uri="{FF2B5EF4-FFF2-40B4-BE49-F238E27FC236}">
                <a16:creationId xmlns:a16="http://schemas.microsoft.com/office/drawing/2014/main" id="{B2CDB68A-C7F9-42AE-BB7E-80AA80035E9D}"/>
              </a:ext>
            </a:extLst>
          </p:cNvPr>
          <p:cNvSpPr/>
          <p:nvPr/>
        </p:nvSpPr>
        <p:spPr>
          <a:xfrm>
            <a:off x="8464731" y="4821932"/>
            <a:ext cx="2215430" cy="995394"/>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b="1" dirty="0"/>
          </a:p>
          <a:p>
            <a:endParaRPr lang="en-US" dirty="0"/>
          </a:p>
        </p:txBody>
      </p:sp>
    </p:spTree>
    <p:extLst>
      <p:ext uri="{BB962C8B-B14F-4D97-AF65-F5344CB8AC3E}">
        <p14:creationId xmlns:p14="http://schemas.microsoft.com/office/powerpoint/2010/main" val="2935272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548B19F-B7E9-4342-8E01-33EE8C66A914}"/>
              </a:ext>
            </a:extLst>
          </p:cNvPr>
          <p:cNvPicPr>
            <a:picLocks noChangeAspect="1"/>
          </p:cNvPicPr>
          <p:nvPr/>
        </p:nvPicPr>
        <p:blipFill rotWithShape="1">
          <a:blip r:embed="rId3"/>
          <a:srcRect t="4317"/>
          <a:stretch/>
        </p:blipFill>
        <p:spPr>
          <a:xfrm>
            <a:off x="7754667" y="1326059"/>
            <a:ext cx="3997866" cy="5031773"/>
          </a:xfrm>
          <a:prstGeom prst="rect">
            <a:avLst/>
          </a:prstGeom>
        </p:spPr>
      </p:pic>
      <p:sp>
        <p:nvSpPr>
          <p:cNvPr id="24" name="Rectangle 23">
            <a:extLst>
              <a:ext uri="{FF2B5EF4-FFF2-40B4-BE49-F238E27FC236}">
                <a16:creationId xmlns:a16="http://schemas.microsoft.com/office/drawing/2014/main" id="{7EC2A1AD-52B0-4452-92C7-8F5658EAE46E}"/>
              </a:ext>
            </a:extLst>
          </p:cNvPr>
          <p:cNvSpPr/>
          <p:nvPr/>
        </p:nvSpPr>
        <p:spPr>
          <a:xfrm>
            <a:off x="8464731" y="4821932"/>
            <a:ext cx="2215430" cy="995394"/>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07886"/>
          </a:xfrm>
          <a:prstGeom prst="rect">
            <a:avLst/>
          </a:prstGeom>
          <a:noFill/>
        </p:spPr>
        <p:txBody>
          <a:bodyPr wrap="square" rtlCol="0">
            <a:spAutoFit/>
          </a:bodyPr>
          <a:lstStyle/>
          <a:p>
            <a:r>
              <a:rPr lang="en-US" sz="4000" dirty="0">
                <a:solidFill>
                  <a:schemeClr val="bg1"/>
                </a:solidFill>
              </a:rPr>
              <a:t>Where there all of the following?</a:t>
            </a:r>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b="1" dirty="0"/>
          </a:p>
          <a:p>
            <a:endParaRPr lang="en-US" dirty="0"/>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ontent Placeholder 4">
            <a:extLst>
              <a:ext uri="{FF2B5EF4-FFF2-40B4-BE49-F238E27FC236}">
                <a16:creationId xmlns:a16="http://schemas.microsoft.com/office/drawing/2014/main" id="{99B0EF4E-7D64-430C-97F8-20AFAC8C04DA}"/>
              </a:ext>
            </a:extLst>
          </p:cNvPr>
          <p:cNvSpPr txBox="1">
            <a:spLocks/>
          </p:cNvSpPr>
          <p:nvPr/>
        </p:nvSpPr>
        <p:spPr>
          <a:xfrm>
            <a:off x="753292" y="1596012"/>
            <a:ext cx="7372416"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spcAft>
                <a:spcPts val="0"/>
              </a:spcAft>
            </a:pPr>
            <a:r>
              <a:rPr lang="en-US" dirty="0"/>
              <a:t>No/Unknown </a:t>
            </a:r>
            <a:r>
              <a:rPr lang="en-US" dirty="0">
                <a:sym typeface="Wingdings" panose="05000000000000000000" pitchFamily="2" charset="2"/>
              </a:rPr>
              <a:t> </a:t>
            </a:r>
            <a:r>
              <a:rPr lang="en-US" i="1" dirty="0">
                <a:sym typeface="Wingdings" panose="05000000000000000000" pitchFamily="2" charset="2"/>
              </a:rPr>
              <a:t>Unexplained, Possible </a:t>
            </a:r>
          </a:p>
          <a:p>
            <a:pPr marL="0" lvl="0" indent="0">
              <a:lnSpc>
                <a:spcPct val="100000"/>
              </a:lnSpc>
              <a:spcBef>
                <a:spcPts val="0"/>
              </a:spcBef>
              <a:spcAft>
                <a:spcPts val="0"/>
              </a:spcAft>
              <a:buNone/>
            </a:pPr>
            <a:r>
              <a:rPr lang="en-US" i="1" dirty="0">
                <a:sym typeface="Wingdings" panose="05000000000000000000" pitchFamily="2" charset="2"/>
              </a:rPr>
              <a:t>                                  Suffocation with Unsafe Sleep                          </a:t>
            </a:r>
          </a:p>
          <a:p>
            <a:pPr marL="0" lvl="0" indent="0">
              <a:lnSpc>
                <a:spcPct val="100000"/>
              </a:lnSpc>
              <a:spcBef>
                <a:spcPts val="0"/>
              </a:spcBef>
              <a:spcAft>
                <a:spcPts val="0"/>
              </a:spcAft>
              <a:buNone/>
            </a:pPr>
            <a:r>
              <a:rPr lang="en-US" i="1" dirty="0">
                <a:sym typeface="Wingdings" panose="05000000000000000000" pitchFamily="2" charset="2"/>
              </a:rPr>
              <a:t>                                  Factors</a:t>
            </a:r>
          </a:p>
          <a:p>
            <a:pPr marL="0" lvl="0" indent="0">
              <a:lnSpc>
                <a:spcPct val="100000"/>
              </a:lnSpc>
              <a:spcBef>
                <a:spcPts val="0"/>
              </a:spcBef>
              <a:spcAft>
                <a:spcPts val="0"/>
              </a:spcAft>
              <a:buNone/>
            </a:pPr>
            <a:r>
              <a:rPr lang="en-US" sz="1200" i="1" dirty="0">
                <a:sym typeface="Wingdings" panose="05000000000000000000" pitchFamily="2" charset="2"/>
              </a:rPr>
              <a:t>  </a:t>
            </a:r>
          </a:p>
          <a:p>
            <a:pPr lvl="0">
              <a:lnSpc>
                <a:spcPct val="100000"/>
              </a:lnSpc>
              <a:spcBef>
                <a:spcPts val="0"/>
              </a:spcBef>
              <a:spcAft>
                <a:spcPts val="0"/>
              </a:spcAft>
            </a:pPr>
            <a:r>
              <a:rPr lang="en-US" dirty="0">
                <a:sym typeface="Wingdings" panose="05000000000000000000" pitchFamily="2" charset="2"/>
              </a:rPr>
              <a:t>Yes  </a:t>
            </a:r>
            <a:r>
              <a:rPr lang="en-US" i="1" dirty="0">
                <a:sym typeface="Wingdings" panose="05000000000000000000" pitchFamily="2" charset="2"/>
              </a:rPr>
              <a:t>Explained, Suffocation with Unsafe Sleep </a:t>
            </a:r>
          </a:p>
          <a:p>
            <a:pPr marL="0" lvl="0" indent="0">
              <a:lnSpc>
                <a:spcPct val="100000"/>
              </a:lnSpc>
              <a:spcBef>
                <a:spcPts val="0"/>
              </a:spcBef>
              <a:spcAft>
                <a:spcPts val="0"/>
              </a:spcAft>
              <a:buNone/>
            </a:pPr>
            <a:r>
              <a:rPr lang="en-US" i="1" dirty="0">
                <a:sym typeface="Wingdings" panose="05000000000000000000" pitchFamily="2" charset="2"/>
              </a:rPr>
              <a:t>               Factors</a:t>
            </a:r>
            <a:endParaRPr lang="en-US" dirty="0"/>
          </a:p>
        </p:txBody>
      </p:sp>
    </p:spTree>
    <p:extLst>
      <p:ext uri="{BB962C8B-B14F-4D97-AF65-F5344CB8AC3E}">
        <p14:creationId xmlns:p14="http://schemas.microsoft.com/office/powerpoint/2010/main" val="2621468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8D58520-789C-4F39-AA56-81B1E064928D}"/>
              </a:ext>
            </a:extLst>
          </p:cNvPr>
          <p:cNvPicPr>
            <a:picLocks noChangeAspect="1"/>
          </p:cNvPicPr>
          <p:nvPr/>
        </p:nvPicPr>
        <p:blipFill rotWithShape="1">
          <a:blip r:embed="rId3"/>
          <a:srcRect t="4317"/>
          <a:stretch/>
        </p:blipFill>
        <p:spPr>
          <a:xfrm>
            <a:off x="7754667" y="1326059"/>
            <a:ext cx="3997866" cy="5031773"/>
          </a:xfrm>
          <a:prstGeom prst="rect">
            <a:avLst/>
          </a:prstGeom>
        </p:spPr>
      </p:pic>
      <p:sp>
        <p:nvSpPr>
          <p:cNvPr id="24" name="Rectangle 23">
            <a:extLst>
              <a:ext uri="{FF2B5EF4-FFF2-40B4-BE49-F238E27FC236}">
                <a16:creationId xmlns:a16="http://schemas.microsoft.com/office/drawing/2014/main" id="{41F6106C-6804-4441-AA8D-70C7FAA4F72C}"/>
              </a:ext>
            </a:extLst>
          </p:cNvPr>
          <p:cNvSpPr/>
          <p:nvPr/>
        </p:nvSpPr>
        <p:spPr>
          <a:xfrm>
            <a:off x="8001439" y="5705658"/>
            <a:ext cx="3511291" cy="588116"/>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07886"/>
          </a:xfrm>
          <a:prstGeom prst="rect">
            <a:avLst/>
          </a:prstGeom>
          <a:noFill/>
        </p:spPr>
        <p:txBody>
          <a:bodyPr wrap="square" rtlCol="0">
            <a:spAutoFit/>
          </a:bodyPr>
          <a:lstStyle/>
          <a:p>
            <a:r>
              <a:rPr lang="en-US" sz="4000" dirty="0">
                <a:solidFill>
                  <a:schemeClr val="bg1"/>
                </a:solidFill>
              </a:rPr>
              <a:t>Which mechanism(s) explain the obstruction?</a:t>
            </a:r>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b="1" dirty="0"/>
          </a:p>
          <a:p>
            <a:endParaRPr lang="en-US" dirty="0"/>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ontent Placeholder 4">
            <a:extLst>
              <a:ext uri="{FF2B5EF4-FFF2-40B4-BE49-F238E27FC236}">
                <a16:creationId xmlns:a16="http://schemas.microsoft.com/office/drawing/2014/main" id="{99B0EF4E-7D64-430C-97F8-20AFAC8C04DA}"/>
              </a:ext>
            </a:extLst>
          </p:cNvPr>
          <p:cNvSpPr txBox="1">
            <a:spLocks/>
          </p:cNvSpPr>
          <p:nvPr/>
        </p:nvSpPr>
        <p:spPr>
          <a:xfrm>
            <a:off x="753292" y="1596012"/>
            <a:ext cx="7001375"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One or more mechanisms assigned to each case categorized as </a:t>
            </a:r>
            <a:r>
              <a:rPr lang="en-US" i="1" dirty="0"/>
              <a:t>Possible Suffocation </a:t>
            </a:r>
            <a:r>
              <a:rPr lang="en-US" dirty="0"/>
              <a:t>or </a:t>
            </a:r>
            <a:r>
              <a:rPr lang="en-US" i="1" dirty="0"/>
              <a:t>Explained Suffocation</a:t>
            </a:r>
          </a:p>
          <a:p>
            <a:pPr lvl="0"/>
            <a:r>
              <a:rPr lang="en-US" dirty="0"/>
              <a:t>Mechanisms</a:t>
            </a:r>
          </a:p>
          <a:p>
            <a:pPr lvl="1"/>
            <a:r>
              <a:rPr lang="en-US" dirty="0"/>
              <a:t>Soft Bedding</a:t>
            </a:r>
          </a:p>
          <a:p>
            <a:pPr lvl="1"/>
            <a:r>
              <a:rPr lang="en-US" dirty="0"/>
              <a:t>Overlay</a:t>
            </a:r>
          </a:p>
          <a:p>
            <a:pPr lvl="1"/>
            <a:r>
              <a:rPr lang="en-US" dirty="0"/>
              <a:t>Wedging</a:t>
            </a:r>
          </a:p>
          <a:p>
            <a:pPr lvl="1"/>
            <a:r>
              <a:rPr lang="en-US" dirty="0"/>
              <a:t>Other  </a:t>
            </a:r>
          </a:p>
        </p:txBody>
      </p:sp>
    </p:spTree>
    <p:extLst>
      <p:ext uri="{BB962C8B-B14F-4D97-AF65-F5344CB8AC3E}">
        <p14:creationId xmlns:p14="http://schemas.microsoft.com/office/powerpoint/2010/main" val="3558689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69441"/>
          </a:xfrm>
          <a:prstGeom prst="rect">
            <a:avLst/>
          </a:prstGeom>
          <a:noFill/>
        </p:spPr>
        <p:txBody>
          <a:bodyPr wrap="square" rtlCol="0">
            <a:spAutoFit/>
          </a:bodyPr>
          <a:lstStyle/>
          <a:p>
            <a:r>
              <a:rPr lang="en-US" sz="4400" dirty="0">
                <a:solidFill>
                  <a:schemeClr val="bg1"/>
                </a:solidFill>
              </a:rPr>
              <a:t>Soft Bedding</a:t>
            </a:r>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b="1" dirty="0"/>
          </a:p>
          <a:p>
            <a:endParaRPr lang="en-US" dirty="0"/>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ontent Placeholder 4">
            <a:extLst>
              <a:ext uri="{FF2B5EF4-FFF2-40B4-BE49-F238E27FC236}">
                <a16:creationId xmlns:a16="http://schemas.microsoft.com/office/drawing/2014/main" id="{99B0EF4E-7D64-430C-97F8-20AFAC8C04DA}"/>
              </a:ext>
            </a:extLst>
          </p:cNvPr>
          <p:cNvSpPr txBox="1">
            <a:spLocks/>
          </p:cNvSpPr>
          <p:nvPr/>
        </p:nvSpPr>
        <p:spPr>
          <a:xfrm>
            <a:off x="753292" y="1596012"/>
            <a:ext cx="11053462"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When an infant’s airway is obstructed by soft/loose blankets, sheets, pillows or stuffed toys.</a:t>
            </a:r>
          </a:p>
        </p:txBody>
      </p:sp>
      <p:pic>
        <p:nvPicPr>
          <p:cNvPr id="23" name="Picture 22">
            <a:extLst>
              <a:ext uri="{FF2B5EF4-FFF2-40B4-BE49-F238E27FC236}">
                <a16:creationId xmlns:a16="http://schemas.microsoft.com/office/drawing/2014/main" id="{E815584E-408A-4A2B-8469-A41FAF179A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2243" y="2529571"/>
            <a:ext cx="5802893" cy="3853121"/>
          </a:xfrm>
          <a:prstGeom prst="rect">
            <a:avLst/>
          </a:prstGeom>
        </p:spPr>
      </p:pic>
    </p:spTree>
    <p:extLst>
      <p:ext uri="{BB962C8B-B14F-4D97-AF65-F5344CB8AC3E}">
        <p14:creationId xmlns:p14="http://schemas.microsoft.com/office/powerpoint/2010/main" val="1929174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69441"/>
          </a:xfrm>
          <a:prstGeom prst="rect">
            <a:avLst/>
          </a:prstGeom>
          <a:noFill/>
        </p:spPr>
        <p:txBody>
          <a:bodyPr wrap="square" rtlCol="0">
            <a:spAutoFit/>
          </a:bodyPr>
          <a:lstStyle/>
          <a:p>
            <a:r>
              <a:rPr lang="en-US" sz="4400" dirty="0">
                <a:solidFill>
                  <a:schemeClr val="bg1"/>
                </a:solidFill>
              </a:rPr>
              <a:t>Overlay</a:t>
            </a:r>
            <a:endParaRPr lang="en-US" sz="4000" dirty="0">
              <a:solidFill>
                <a:schemeClr val="bg1"/>
              </a:solidFill>
            </a:endParaRPr>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b="1" dirty="0"/>
          </a:p>
          <a:p>
            <a:endParaRPr lang="en-US" dirty="0"/>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ontent Placeholder 4">
            <a:extLst>
              <a:ext uri="{FF2B5EF4-FFF2-40B4-BE49-F238E27FC236}">
                <a16:creationId xmlns:a16="http://schemas.microsoft.com/office/drawing/2014/main" id="{99B0EF4E-7D64-430C-97F8-20AFAC8C04DA}"/>
              </a:ext>
            </a:extLst>
          </p:cNvPr>
          <p:cNvSpPr txBox="1">
            <a:spLocks/>
          </p:cNvSpPr>
          <p:nvPr/>
        </p:nvSpPr>
        <p:spPr>
          <a:xfrm>
            <a:off x="753292" y="1596012"/>
            <a:ext cx="11053462"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When a person rolls on top of or against an infant obstructing their airway.</a:t>
            </a:r>
          </a:p>
        </p:txBody>
      </p:sp>
      <p:pic>
        <p:nvPicPr>
          <p:cNvPr id="14" name="Picture 13">
            <a:extLst>
              <a:ext uri="{FF2B5EF4-FFF2-40B4-BE49-F238E27FC236}">
                <a16:creationId xmlns:a16="http://schemas.microsoft.com/office/drawing/2014/main" id="{165AA457-E555-47FA-8315-77A5812EA5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6357" y="2563570"/>
            <a:ext cx="5903858" cy="3919291"/>
          </a:xfrm>
          <a:prstGeom prst="rect">
            <a:avLst/>
          </a:prstGeom>
        </p:spPr>
      </p:pic>
    </p:spTree>
    <p:extLst>
      <p:ext uri="{BB962C8B-B14F-4D97-AF65-F5344CB8AC3E}">
        <p14:creationId xmlns:p14="http://schemas.microsoft.com/office/powerpoint/2010/main" val="4090399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69441"/>
          </a:xfrm>
          <a:prstGeom prst="rect">
            <a:avLst/>
          </a:prstGeom>
          <a:noFill/>
        </p:spPr>
        <p:txBody>
          <a:bodyPr wrap="square" rtlCol="0">
            <a:spAutoFit/>
          </a:bodyPr>
          <a:lstStyle/>
          <a:p>
            <a:r>
              <a:rPr lang="en-US" sz="4400" dirty="0">
                <a:solidFill>
                  <a:schemeClr val="bg1"/>
                </a:solidFill>
              </a:rPr>
              <a:t>Wedging</a:t>
            </a:r>
            <a:endParaRPr lang="en-US" sz="4000" dirty="0">
              <a:solidFill>
                <a:schemeClr val="bg1"/>
              </a:solidFill>
            </a:endParaRPr>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b="1" dirty="0"/>
          </a:p>
          <a:p>
            <a:endParaRPr lang="en-US" dirty="0"/>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ontent Placeholder 4">
            <a:extLst>
              <a:ext uri="{FF2B5EF4-FFF2-40B4-BE49-F238E27FC236}">
                <a16:creationId xmlns:a16="http://schemas.microsoft.com/office/drawing/2014/main" id="{99B0EF4E-7D64-430C-97F8-20AFAC8C04DA}"/>
              </a:ext>
            </a:extLst>
          </p:cNvPr>
          <p:cNvSpPr txBox="1">
            <a:spLocks/>
          </p:cNvSpPr>
          <p:nvPr/>
        </p:nvSpPr>
        <p:spPr>
          <a:xfrm>
            <a:off x="753292" y="1596012"/>
            <a:ext cx="11053462"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When an infant’s airway is obstructed as a result of being stuck or trapped between two objects.</a:t>
            </a:r>
            <a:endParaRPr lang="en-US" i="1" dirty="0"/>
          </a:p>
        </p:txBody>
      </p:sp>
      <p:pic>
        <p:nvPicPr>
          <p:cNvPr id="22" name="Picture 21">
            <a:extLst>
              <a:ext uri="{FF2B5EF4-FFF2-40B4-BE49-F238E27FC236}">
                <a16:creationId xmlns:a16="http://schemas.microsoft.com/office/drawing/2014/main" id="{12A553B3-0490-405E-AAB8-53598D86A9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1551" y="2543174"/>
            <a:ext cx="5734899" cy="3807127"/>
          </a:xfrm>
          <a:prstGeom prst="rect">
            <a:avLst/>
          </a:prstGeom>
        </p:spPr>
      </p:pic>
    </p:spTree>
    <p:extLst>
      <p:ext uri="{BB962C8B-B14F-4D97-AF65-F5344CB8AC3E}">
        <p14:creationId xmlns:p14="http://schemas.microsoft.com/office/powerpoint/2010/main" val="2565186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69441"/>
          </a:xfrm>
          <a:prstGeom prst="rect">
            <a:avLst/>
          </a:prstGeom>
          <a:noFill/>
        </p:spPr>
        <p:txBody>
          <a:bodyPr wrap="square" rtlCol="0">
            <a:spAutoFit/>
          </a:bodyPr>
          <a:lstStyle/>
          <a:p>
            <a:r>
              <a:rPr lang="en-US" sz="4400" dirty="0">
                <a:solidFill>
                  <a:schemeClr val="bg1"/>
                </a:solidFill>
              </a:rPr>
              <a:t>Other</a:t>
            </a:r>
            <a:endParaRPr lang="en-US" sz="4000" dirty="0">
              <a:solidFill>
                <a:schemeClr val="bg1"/>
              </a:solidFill>
            </a:endParaRPr>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b="1" dirty="0"/>
          </a:p>
          <a:p>
            <a:endParaRPr lang="en-US" dirty="0"/>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ontent Placeholder 4">
            <a:extLst>
              <a:ext uri="{FF2B5EF4-FFF2-40B4-BE49-F238E27FC236}">
                <a16:creationId xmlns:a16="http://schemas.microsoft.com/office/drawing/2014/main" id="{99B0EF4E-7D64-430C-97F8-20AFAC8C04DA}"/>
              </a:ext>
            </a:extLst>
          </p:cNvPr>
          <p:cNvSpPr txBox="1">
            <a:spLocks/>
          </p:cNvSpPr>
          <p:nvPr/>
        </p:nvSpPr>
        <p:spPr>
          <a:xfrm>
            <a:off x="753292" y="1596012"/>
            <a:ext cx="11053462"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When the infant’s airway is obstructed by something in the sleep environment other than soft bedding, overlay or wedging, such as a plastic bag.</a:t>
            </a:r>
          </a:p>
        </p:txBody>
      </p:sp>
    </p:spTree>
    <p:extLst>
      <p:ext uri="{BB962C8B-B14F-4D97-AF65-F5344CB8AC3E}">
        <p14:creationId xmlns:p14="http://schemas.microsoft.com/office/powerpoint/2010/main" val="2876462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69441"/>
          </a:xfrm>
          <a:prstGeom prst="rect">
            <a:avLst/>
          </a:prstGeom>
          <a:noFill/>
        </p:spPr>
        <p:txBody>
          <a:bodyPr wrap="square" rtlCol="0">
            <a:spAutoFit/>
          </a:bodyPr>
          <a:lstStyle/>
          <a:p>
            <a:r>
              <a:rPr lang="en-US" sz="4400" dirty="0">
                <a:solidFill>
                  <a:schemeClr val="bg1"/>
                </a:solidFill>
              </a:rPr>
              <a:t>Classification System: Why?</a:t>
            </a:r>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Provide a standardized way to group SUID cases into categories </a:t>
            </a:r>
          </a:p>
          <a:p>
            <a:r>
              <a:rPr lang="en-US" dirty="0"/>
              <a:t>Consistently monitor SUID trends and characteristics</a:t>
            </a:r>
          </a:p>
          <a:p>
            <a:r>
              <a:rPr lang="en-US" dirty="0"/>
              <a:t>Account for unknown and incomplete investigation information</a:t>
            </a:r>
          </a:p>
          <a:p>
            <a:r>
              <a:rPr lang="en-US" dirty="0"/>
              <a:t>Document the uncertainty about how suffocation may or may not have contributed to death</a:t>
            </a:r>
          </a:p>
          <a:p>
            <a:pPr marL="457200" lvl="1" indent="0">
              <a:buNone/>
            </a:pPr>
            <a:endParaRPr lang="en-US" sz="1600" b="1" dirty="0"/>
          </a:p>
          <a:p>
            <a:endParaRPr lang="en-US" dirty="0"/>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04321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D30C-BEF1-4D46-9B5D-9618763A133B}"/>
              </a:ext>
            </a:extLst>
          </p:cNvPr>
          <p:cNvSpPr>
            <a:spLocks noGrp="1"/>
          </p:cNvSpPr>
          <p:nvPr>
            <p:ph type="title"/>
          </p:nvPr>
        </p:nvSpPr>
        <p:spPr/>
        <p:txBody>
          <a:bodyPr/>
          <a:lstStyle/>
          <a:p>
            <a:r>
              <a:rPr lang="en-US" dirty="0"/>
              <a:t>Categorization Process</a:t>
            </a:r>
          </a:p>
        </p:txBody>
      </p:sp>
      <p:sp>
        <p:nvSpPr>
          <p:cNvPr id="3" name="Content Placeholder 2">
            <a:extLst>
              <a:ext uri="{FF2B5EF4-FFF2-40B4-BE49-F238E27FC236}">
                <a16:creationId xmlns:a16="http://schemas.microsoft.com/office/drawing/2014/main" id="{B78A5E8C-8F8C-4B5E-A464-99AD3B64F878}"/>
              </a:ext>
            </a:extLst>
          </p:cNvPr>
          <p:cNvSpPr>
            <a:spLocks noGrp="1"/>
          </p:cNvSpPr>
          <p:nvPr>
            <p:ph idx="1"/>
          </p:nvPr>
        </p:nvSpPr>
        <p:spPr>
          <a:xfrm>
            <a:off x="838200" y="1347372"/>
            <a:ext cx="10802420" cy="4829591"/>
          </a:xfrm>
        </p:spPr>
        <p:txBody>
          <a:bodyPr>
            <a:normAutofit fontScale="92500" lnSpcReduction="10000"/>
          </a:bodyPr>
          <a:lstStyle/>
          <a:p>
            <a:pPr marL="514350" indent="-514350">
              <a:buFont typeface="+mj-lt"/>
              <a:buAutoNum type="arabicPeriod"/>
            </a:pPr>
            <a:r>
              <a:rPr lang="en-US" dirty="0"/>
              <a:t>The awardee CDR Team categorizes the case</a:t>
            </a:r>
          </a:p>
          <a:p>
            <a:pPr marL="514350" indent="-514350">
              <a:buFont typeface="+mj-lt"/>
              <a:buAutoNum type="arabicPeriod"/>
            </a:pPr>
            <a:r>
              <a:rPr lang="en-US" dirty="0"/>
              <a:t>The awardee enters the data and cleans the case</a:t>
            </a:r>
          </a:p>
          <a:p>
            <a:pPr marL="514350" indent="-514350">
              <a:buFont typeface="+mj-lt"/>
              <a:buAutoNum type="arabicPeriod"/>
            </a:pPr>
            <a:r>
              <a:rPr lang="en-US" dirty="0"/>
              <a:t>CDC receives the case in a quarterly data download</a:t>
            </a:r>
          </a:p>
          <a:p>
            <a:pPr marL="514350" indent="-514350">
              <a:buFont typeface="+mj-lt"/>
              <a:buAutoNum type="arabicPeriod"/>
            </a:pPr>
            <a:r>
              <a:rPr lang="en-US" dirty="0"/>
              <a:t>CDC reviews the case and sends feedback on the category selected by the awardee CDR Team</a:t>
            </a:r>
          </a:p>
          <a:p>
            <a:pPr marL="514350" indent="-514350">
              <a:buFont typeface="+mj-lt"/>
              <a:buAutoNum type="arabicPeriod"/>
            </a:pPr>
            <a:r>
              <a:rPr lang="en-US" dirty="0"/>
              <a:t>CDC and the awardee discuss the feedback on the one-on-one call</a:t>
            </a:r>
          </a:p>
          <a:p>
            <a:pPr marL="514350" indent="-514350">
              <a:buFont typeface="+mj-lt"/>
              <a:buAutoNum type="arabicPeriod"/>
            </a:pPr>
            <a:r>
              <a:rPr lang="en-US" dirty="0"/>
              <a:t>In cases of disagreement, the awardee updates the data and/or the category</a:t>
            </a:r>
          </a:p>
          <a:p>
            <a:pPr marL="514350" indent="-514350">
              <a:buFont typeface="+mj-lt"/>
              <a:buAutoNum type="arabicPeriod"/>
            </a:pPr>
            <a:endParaRPr lang="en-US" dirty="0"/>
          </a:p>
          <a:p>
            <a:pPr marL="0" indent="0">
              <a:buNone/>
            </a:pPr>
            <a:r>
              <a:rPr lang="en-US" dirty="0"/>
              <a:t>GOAL: CDC and awardee agree on the category initially or after </a:t>
            </a:r>
          </a:p>
          <a:p>
            <a:pPr marL="0" indent="0">
              <a:buNone/>
            </a:pPr>
            <a:r>
              <a:rPr lang="en-US" dirty="0"/>
              <a:t>             feedback/discussion on one-on-one call and this is reflected in the data</a:t>
            </a:r>
          </a:p>
        </p:txBody>
      </p:sp>
      <p:sp>
        <p:nvSpPr>
          <p:cNvPr id="4" name="Slide Number Placeholder 3">
            <a:extLst>
              <a:ext uri="{FF2B5EF4-FFF2-40B4-BE49-F238E27FC236}">
                <a16:creationId xmlns:a16="http://schemas.microsoft.com/office/drawing/2014/main" id="{31612B02-E860-4FD8-AC0F-ED2B3AB17DEF}"/>
              </a:ext>
            </a:extLst>
          </p:cNvPr>
          <p:cNvSpPr>
            <a:spLocks noGrp="1"/>
          </p:cNvSpPr>
          <p:nvPr>
            <p:ph type="sldNum" sz="quarter" idx="12"/>
          </p:nvPr>
        </p:nvSpPr>
        <p:spPr/>
        <p:txBody>
          <a:bodyPr/>
          <a:lstStyle/>
          <a:p>
            <a:fld id="{FCF59094-0246-47C1-B514-A2B6669566CB}" type="slidenum">
              <a:rPr lang="en-US" smtClean="0"/>
              <a:t>30</a:t>
            </a:fld>
            <a:endParaRPr lang="en-US"/>
          </a:p>
        </p:txBody>
      </p:sp>
    </p:spTree>
    <p:extLst>
      <p:ext uri="{BB962C8B-B14F-4D97-AF65-F5344CB8AC3E}">
        <p14:creationId xmlns:p14="http://schemas.microsoft.com/office/powerpoint/2010/main" val="3561233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1D4E0-2526-47CB-8F0E-E5AC2DAF8136}"/>
              </a:ext>
            </a:extLst>
          </p:cNvPr>
          <p:cNvSpPr>
            <a:spLocks noGrp="1"/>
          </p:cNvSpPr>
          <p:nvPr>
            <p:ph type="title"/>
          </p:nvPr>
        </p:nvSpPr>
        <p:spPr/>
        <p:txBody>
          <a:bodyPr/>
          <a:lstStyle/>
          <a:p>
            <a:r>
              <a:rPr lang="en-US" dirty="0"/>
              <a:t>Exercise Structure	 </a:t>
            </a:r>
          </a:p>
        </p:txBody>
      </p:sp>
      <p:sp>
        <p:nvSpPr>
          <p:cNvPr id="3" name="Content Placeholder 2">
            <a:extLst>
              <a:ext uri="{FF2B5EF4-FFF2-40B4-BE49-F238E27FC236}">
                <a16:creationId xmlns:a16="http://schemas.microsoft.com/office/drawing/2014/main" id="{B46A10D3-9687-418C-A70F-ECE69F71DA16}"/>
              </a:ext>
            </a:extLst>
          </p:cNvPr>
          <p:cNvSpPr>
            <a:spLocks noGrp="1"/>
          </p:cNvSpPr>
          <p:nvPr>
            <p:ph idx="1"/>
          </p:nvPr>
        </p:nvSpPr>
        <p:spPr/>
        <p:txBody>
          <a:bodyPr/>
          <a:lstStyle/>
          <a:p>
            <a:r>
              <a:rPr lang="en-US" dirty="0"/>
              <a:t>I will review each case</a:t>
            </a:r>
          </a:p>
          <a:p>
            <a:r>
              <a:rPr lang="en-US" dirty="0"/>
              <a:t>You will select what you think is the correct category</a:t>
            </a:r>
          </a:p>
          <a:p>
            <a:r>
              <a:rPr lang="en-US" dirty="0"/>
              <a:t>We will discuss</a:t>
            </a:r>
          </a:p>
          <a:p>
            <a:pPr marL="0" indent="0">
              <a:buNone/>
            </a:pPr>
            <a:endParaRPr lang="en-US" dirty="0"/>
          </a:p>
          <a:p>
            <a:pPr marL="0" indent="0">
              <a:buNone/>
            </a:pPr>
            <a:endParaRPr lang="en-US" dirty="0"/>
          </a:p>
          <a:p>
            <a:pPr marL="0" indent="0">
              <a:buNone/>
            </a:pPr>
            <a:r>
              <a:rPr lang="en-US" dirty="0"/>
              <a:t>       Make sure to have the SUID Case Registry Algorithm in front of you</a:t>
            </a:r>
          </a:p>
          <a:p>
            <a:pPr marL="0" indent="0">
              <a:buNone/>
            </a:pPr>
            <a:endParaRPr lang="en-US" dirty="0"/>
          </a:p>
        </p:txBody>
      </p:sp>
      <p:sp>
        <p:nvSpPr>
          <p:cNvPr id="4" name="Slide Number Placeholder 3">
            <a:extLst>
              <a:ext uri="{FF2B5EF4-FFF2-40B4-BE49-F238E27FC236}">
                <a16:creationId xmlns:a16="http://schemas.microsoft.com/office/drawing/2014/main" id="{BA5FE478-E3B5-4840-AFDB-EE254F8D3F53}"/>
              </a:ext>
            </a:extLst>
          </p:cNvPr>
          <p:cNvSpPr>
            <a:spLocks noGrp="1"/>
          </p:cNvSpPr>
          <p:nvPr>
            <p:ph type="sldNum" sz="quarter" idx="12"/>
          </p:nvPr>
        </p:nvSpPr>
        <p:spPr/>
        <p:txBody>
          <a:bodyPr/>
          <a:lstStyle/>
          <a:p>
            <a:fld id="{FCF59094-0246-47C1-B514-A2B6669566CB}" type="slidenum">
              <a:rPr lang="en-US" smtClean="0"/>
              <a:t>31</a:t>
            </a:fld>
            <a:endParaRPr lang="en-US"/>
          </a:p>
        </p:txBody>
      </p:sp>
      <p:pic>
        <p:nvPicPr>
          <p:cNvPr id="6" name="Graphic 5" descr="Arrow Slight curve">
            <a:extLst>
              <a:ext uri="{FF2B5EF4-FFF2-40B4-BE49-F238E27FC236}">
                <a16:creationId xmlns:a16="http://schemas.microsoft.com/office/drawing/2014/main" id="{68B25BDE-DC11-4F9D-8B1C-5FBE98A5B4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550" y="3680027"/>
            <a:ext cx="914400" cy="914400"/>
          </a:xfrm>
          <a:prstGeom prst="rect">
            <a:avLst/>
          </a:prstGeom>
        </p:spPr>
      </p:pic>
    </p:spTree>
    <p:extLst>
      <p:ext uri="{BB962C8B-B14F-4D97-AF65-F5344CB8AC3E}">
        <p14:creationId xmlns:p14="http://schemas.microsoft.com/office/powerpoint/2010/main" val="4262994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ECD716-E9DF-4038-A6AA-E75EF5351C62}"/>
              </a:ext>
            </a:extLst>
          </p:cNvPr>
          <p:cNvSpPr>
            <a:spLocks noGrp="1"/>
          </p:cNvSpPr>
          <p:nvPr>
            <p:ph type="sldNum" sz="quarter" idx="12"/>
          </p:nvPr>
        </p:nvSpPr>
        <p:spPr/>
        <p:txBody>
          <a:bodyPr/>
          <a:lstStyle/>
          <a:p>
            <a:fld id="{FCF59094-0246-47C1-B514-A2B6669566CB}" type="slidenum">
              <a:rPr lang="en-US" smtClean="0"/>
              <a:t>32</a:t>
            </a:fld>
            <a:endParaRPr lang="en-US"/>
          </a:p>
        </p:txBody>
      </p:sp>
      <p:sp>
        <p:nvSpPr>
          <p:cNvPr id="7" name="Rectangle 6">
            <a:extLst>
              <a:ext uri="{FF2B5EF4-FFF2-40B4-BE49-F238E27FC236}">
                <a16:creationId xmlns:a16="http://schemas.microsoft.com/office/drawing/2014/main" id="{8B0CD34F-E078-4475-B8CB-B76B6810E4F3}"/>
              </a:ext>
            </a:extLst>
          </p:cNvPr>
          <p:cNvSpPr/>
          <p:nvPr/>
        </p:nvSpPr>
        <p:spPr>
          <a:xfrm>
            <a:off x="296091" y="138096"/>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DBDF09D-9FAB-44E4-9FC2-A8632793F0C7}"/>
              </a:ext>
            </a:extLst>
          </p:cNvPr>
          <p:cNvPicPr>
            <a:picLocks noChangeAspect="1"/>
          </p:cNvPicPr>
          <p:nvPr/>
        </p:nvPicPr>
        <p:blipFill rotWithShape="1">
          <a:blip r:embed="rId2"/>
          <a:srcRect t="6314" r="1299" b="2007"/>
          <a:stretch/>
        </p:blipFill>
        <p:spPr>
          <a:xfrm>
            <a:off x="3420604" y="138096"/>
            <a:ext cx="5350792" cy="6407012"/>
          </a:xfrm>
          <a:prstGeom prst="rect">
            <a:avLst/>
          </a:prstGeom>
        </p:spPr>
      </p:pic>
    </p:spTree>
    <p:extLst>
      <p:ext uri="{BB962C8B-B14F-4D97-AF65-F5344CB8AC3E}">
        <p14:creationId xmlns:p14="http://schemas.microsoft.com/office/powerpoint/2010/main" val="601684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2955" y="1323702"/>
            <a:ext cx="11454580" cy="3770811"/>
          </a:xfrm>
        </p:spPr>
        <p:txBody>
          <a:bodyPr numCol="2">
            <a:noAutofit/>
          </a:bodyPr>
          <a:lstStyle/>
          <a:p>
            <a:pPr marL="461963" indent="-461963">
              <a:buClr>
                <a:srgbClr val="ED7D31"/>
              </a:buClr>
              <a:buSzPct val="100000"/>
              <a:buFont typeface="+mj-lt"/>
              <a:buAutoNum type="arabicPeriod"/>
            </a:pPr>
            <a:r>
              <a:rPr lang="en-US" sz="2400" dirty="0"/>
              <a:t>Meets case criteria?</a:t>
            </a:r>
          </a:p>
          <a:p>
            <a:pPr marL="461963" indent="-461963">
              <a:buClr>
                <a:srgbClr val="ED7D31"/>
              </a:buClr>
              <a:buSzPct val="100000"/>
              <a:buFont typeface="+mj-lt"/>
              <a:buAutoNum type="arabicPeriod"/>
            </a:pPr>
            <a:r>
              <a:rPr lang="en-US" sz="2400" dirty="0"/>
              <a:t>Autopsy and death investigation done?</a:t>
            </a:r>
          </a:p>
          <a:p>
            <a:pPr marL="461963" indent="-461963">
              <a:buClr>
                <a:srgbClr val="ED7D31"/>
              </a:buClr>
              <a:buSzPct val="100000"/>
              <a:buFont typeface="+mj-lt"/>
              <a:buAutoNum type="arabicPeriod"/>
            </a:pPr>
            <a:r>
              <a:rPr lang="en-US" sz="2400" dirty="0" err="1"/>
              <a:t>Tox</a:t>
            </a:r>
            <a:r>
              <a:rPr lang="en-US" sz="2400" dirty="0"/>
              <a:t>, imaging and path completed?</a:t>
            </a:r>
          </a:p>
          <a:p>
            <a:pPr marL="461963" indent="-461963">
              <a:buClr>
                <a:srgbClr val="ED7D31"/>
              </a:buClr>
              <a:buSzPct val="100000"/>
              <a:buFont typeface="+mj-lt"/>
              <a:buAutoNum type="arabicPeriod"/>
            </a:pPr>
            <a:r>
              <a:rPr lang="en-US" sz="2400" dirty="0"/>
              <a:t>Known found location and position?</a:t>
            </a:r>
          </a:p>
          <a:p>
            <a:pPr marL="461963" indent="-461963">
              <a:buClr>
                <a:srgbClr val="ED7D31"/>
              </a:buClr>
              <a:buSzPct val="100000"/>
              <a:buFont typeface="+mj-lt"/>
              <a:buAutoNum type="arabicPeriod"/>
            </a:pPr>
            <a:r>
              <a:rPr lang="en-US" sz="2400" dirty="0"/>
              <a:t>Unsafe sleep factors present?</a:t>
            </a:r>
          </a:p>
          <a:p>
            <a:pPr marL="461963" indent="-461963">
              <a:buClr>
                <a:srgbClr val="ED7D31"/>
              </a:buClr>
              <a:buSzPct val="100000"/>
              <a:buFont typeface="+mj-lt"/>
              <a:buAutoNum type="arabicPeriod"/>
            </a:pPr>
            <a:r>
              <a:rPr lang="en-US" sz="2400" dirty="0"/>
              <a:t>Airway obstructed?</a:t>
            </a:r>
          </a:p>
          <a:p>
            <a:pPr marL="461963" indent="-461963">
              <a:buClr>
                <a:srgbClr val="ED7D31"/>
              </a:buClr>
              <a:buSzPct val="100000"/>
              <a:buFont typeface="+mj-lt"/>
              <a:buAutoNum type="arabicPeriod"/>
            </a:pPr>
            <a:endParaRPr lang="en-US" sz="2400" dirty="0"/>
          </a:p>
          <a:p>
            <a:pPr marL="461963" indent="-461963">
              <a:buClr>
                <a:srgbClr val="ED7D31"/>
              </a:buClr>
              <a:buSzPct val="100000"/>
              <a:buFont typeface="+mj-lt"/>
              <a:buAutoNum type="arabicPeriod"/>
            </a:pPr>
            <a:endParaRPr lang="en-US" sz="2400" dirty="0"/>
          </a:p>
          <a:p>
            <a:pPr marL="461963" indent="-461963">
              <a:buClr>
                <a:srgbClr val="ED7D31"/>
              </a:buClr>
              <a:buSzPct val="100000"/>
              <a:buFont typeface="+mj-lt"/>
              <a:buAutoNum type="arabicPeriod"/>
            </a:pPr>
            <a:endParaRPr lang="en-US" sz="2400" dirty="0"/>
          </a:p>
          <a:p>
            <a:pPr marL="461963" indent="-461963">
              <a:buClr>
                <a:srgbClr val="ED7D31"/>
              </a:buClr>
              <a:buSzPct val="100000"/>
              <a:buFont typeface="+mj-lt"/>
              <a:buAutoNum type="arabicPeriod"/>
            </a:pPr>
            <a:endParaRPr lang="en-US" sz="2400" dirty="0"/>
          </a:p>
          <a:p>
            <a:pPr marL="461963" indent="-461963">
              <a:buClr>
                <a:srgbClr val="ED7D31"/>
              </a:buClr>
              <a:buSzPct val="100000"/>
              <a:buFont typeface="+mj-lt"/>
              <a:buAutoNum type="arabicPeriod"/>
            </a:pPr>
            <a:endParaRPr lang="en-US" sz="2400" dirty="0"/>
          </a:p>
          <a:p>
            <a:pPr marL="461963" indent="-461963">
              <a:buClr>
                <a:srgbClr val="ED7D31"/>
              </a:buClr>
              <a:buSzPct val="100000"/>
              <a:buFont typeface="+mj-lt"/>
              <a:buAutoNum type="arabicPeriod"/>
            </a:pPr>
            <a:endParaRPr lang="en-US" sz="2400" dirty="0"/>
          </a:p>
          <a:p>
            <a:pPr marL="461963" indent="-461963">
              <a:buClr>
                <a:srgbClr val="ED7D31"/>
              </a:buClr>
              <a:buSzPct val="100000"/>
              <a:buFont typeface="+mj-lt"/>
              <a:buAutoNum type="arabicPeriod"/>
            </a:pPr>
            <a:r>
              <a:rPr lang="en-US" sz="2400" dirty="0"/>
              <a:t>Evidence of what obstructed the airway?</a:t>
            </a:r>
          </a:p>
          <a:p>
            <a:pPr marL="461963" indent="-461963">
              <a:buClr>
                <a:srgbClr val="ED7D31"/>
              </a:buClr>
              <a:buSzPct val="100000"/>
              <a:buFont typeface="+mj-lt"/>
              <a:buAutoNum type="arabicPeriod"/>
            </a:pPr>
            <a:r>
              <a:rPr lang="en-US" sz="2400" dirty="0"/>
              <a:t>Non-conflicting, reliable witness account?</a:t>
            </a:r>
          </a:p>
          <a:p>
            <a:pPr marL="461963" indent="-461963">
              <a:buClr>
                <a:srgbClr val="ED7D31"/>
              </a:buClr>
              <a:buSzPct val="100000"/>
              <a:buFont typeface="+mj-lt"/>
              <a:buAutoNum type="arabicPeriod"/>
            </a:pPr>
            <a:r>
              <a:rPr lang="en-US" sz="2400" dirty="0"/>
              <a:t>No other potentially fatal findings or concerning conditions?</a:t>
            </a:r>
          </a:p>
          <a:p>
            <a:pPr marL="461963" lvl="0" indent="-461963">
              <a:buClr>
                <a:srgbClr val="ED7D31"/>
              </a:buClr>
              <a:buFont typeface="+mj-lt"/>
              <a:buAutoNum type="arabicPeriod"/>
            </a:pPr>
            <a:r>
              <a:rPr lang="en-US" sz="2400" dirty="0"/>
              <a:t>Suffocation feasible at age/stage of development?</a:t>
            </a:r>
          </a:p>
          <a:p>
            <a:pPr marL="461963" lvl="0" indent="-461963">
              <a:buClr>
                <a:srgbClr val="ED7D31"/>
              </a:buClr>
              <a:buFont typeface="+mj-lt"/>
              <a:buAutoNum type="arabicPeriod"/>
            </a:pPr>
            <a:r>
              <a:rPr lang="en-US" sz="2400" dirty="0"/>
              <a:t>Strong evidence of full external obstruction?</a:t>
            </a:r>
          </a:p>
          <a:p>
            <a:pPr marL="0" indent="0">
              <a:buSzPct val="100000"/>
              <a:buNone/>
            </a:pPr>
            <a:endParaRPr lang="en-US" sz="3200" dirty="0"/>
          </a:p>
          <a:p>
            <a:pPr marL="0" indent="0">
              <a:buSzPct val="100000"/>
              <a:buNone/>
            </a:pPr>
            <a:endParaRPr lang="en-US" sz="3200" dirty="0"/>
          </a:p>
          <a:p>
            <a:pPr marL="0" indent="0">
              <a:buSzPct val="100000"/>
              <a:buNone/>
            </a:pPr>
            <a:endParaRPr lang="en-US" sz="3200" dirty="0"/>
          </a:p>
        </p:txBody>
      </p:sp>
      <p:sp>
        <p:nvSpPr>
          <p:cNvPr id="4" name="Title 3"/>
          <p:cNvSpPr>
            <a:spLocks noGrp="1"/>
          </p:cNvSpPr>
          <p:nvPr>
            <p:ph type="title"/>
          </p:nvPr>
        </p:nvSpPr>
        <p:spPr/>
        <p:txBody>
          <a:bodyPr/>
          <a:lstStyle/>
          <a:p>
            <a:r>
              <a:rPr lang="en-US" b="0" dirty="0"/>
              <a:t>Categorization Questions</a:t>
            </a:r>
          </a:p>
        </p:txBody>
      </p:sp>
    </p:spTree>
    <p:extLst>
      <p:ext uri="{BB962C8B-B14F-4D97-AF65-F5344CB8AC3E}">
        <p14:creationId xmlns:p14="http://schemas.microsoft.com/office/powerpoint/2010/main" val="4153863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5EB6C8-E98F-4F4D-B9D7-08DC5E0522AB}"/>
              </a:ext>
            </a:extLst>
          </p:cNvPr>
          <p:cNvSpPr>
            <a:spLocks noGrp="1"/>
          </p:cNvSpPr>
          <p:nvPr>
            <p:ph type="sldNum" sz="quarter" idx="12"/>
          </p:nvPr>
        </p:nvSpPr>
        <p:spPr/>
        <p:txBody>
          <a:bodyPr/>
          <a:lstStyle/>
          <a:p>
            <a:fld id="{FCF59094-0246-47C1-B514-A2B6669566CB}" type="slidenum">
              <a:rPr lang="en-US" smtClean="0"/>
              <a:t>34</a:t>
            </a:fld>
            <a:endParaRPr lang="en-US"/>
          </a:p>
        </p:txBody>
      </p:sp>
      <p:sp>
        <p:nvSpPr>
          <p:cNvPr id="5" name="Rectangle 4">
            <a:extLst>
              <a:ext uri="{FF2B5EF4-FFF2-40B4-BE49-F238E27FC236}">
                <a16:creationId xmlns:a16="http://schemas.microsoft.com/office/drawing/2014/main" id="{FEDF167F-6C2D-469E-AF0D-10C42D5ADB30}"/>
              </a:ext>
            </a:extLst>
          </p:cNvPr>
          <p:cNvSpPr/>
          <p:nvPr/>
        </p:nvSpPr>
        <p:spPr>
          <a:xfrm>
            <a:off x="984074" y="0"/>
            <a:ext cx="3396343" cy="3352800"/>
          </a:xfrm>
          <a:prstGeom prst="rect">
            <a:avLst/>
          </a:prstGeom>
          <a:solidFill>
            <a:srgbClr val="9E93BD"/>
          </a:solidFill>
          <a:ln>
            <a:solidFill>
              <a:srgbClr val="9E93B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BBD967-29EC-475E-836F-FE9C43AC081B}"/>
              </a:ext>
            </a:extLst>
          </p:cNvPr>
          <p:cNvSpPr>
            <a:spLocks noGrp="1"/>
          </p:cNvSpPr>
          <p:nvPr>
            <p:ph type="title"/>
          </p:nvPr>
        </p:nvSpPr>
        <p:spPr>
          <a:xfrm>
            <a:off x="1235711" y="731520"/>
            <a:ext cx="2970535" cy="1950720"/>
          </a:xfrm>
        </p:spPr>
        <p:txBody>
          <a:bodyPr>
            <a:normAutofit/>
          </a:bodyPr>
          <a:lstStyle/>
          <a:p>
            <a:pPr algn="ctr"/>
            <a:r>
              <a:rPr lang="en-US" sz="7200" dirty="0"/>
              <a:t>Case 1</a:t>
            </a:r>
          </a:p>
        </p:txBody>
      </p:sp>
    </p:spTree>
    <p:extLst>
      <p:ext uri="{BB962C8B-B14F-4D97-AF65-F5344CB8AC3E}">
        <p14:creationId xmlns:p14="http://schemas.microsoft.com/office/powerpoint/2010/main" val="1825864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35</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354B052C-E315-4EE9-A648-AE5A6C85A066}"/>
              </a:ext>
            </a:extLst>
          </p:cNvPr>
          <p:cNvGraphicFramePr>
            <a:graphicFrameLocks noGrp="1"/>
          </p:cNvGraphicFramePr>
          <p:nvPr>
            <p:extLst>
              <p:ext uri="{D42A27DB-BD31-4B8C-83A1-F6EECF244321}">
                <p14:modId xmlns:p14="http://schemas.microsoft.com/office/powerpoint/2010/main" val="430828224"/>
              </p:ext>
            </p:extLst>
          </p:nvPr>
        </p:nvGraphicFramePr>
        <p:xfrm>
          <a:off x="470779" y="339365"/>
          <a:ext cx="11313317" cy="3091792"/>
        </p:xfrm>
        <a:graphic>
          <a:graphicData uri="http://schemas.openxmlformats.org/drawingml/2006/table">
            <a:tbl>
              <a:tblPr bandRow="1">
                <a:tableStyleId>{2D5ABB26-0587-4C30-8999-92F81FD0307C}</a:tableStyleId>
              </a:tblPr>
              <a:tblGrid>
                <a:gridCol w="3021358">
                  <a:extLst>
                    <a:ext uri="{9D8B030D-6E8A-4147-A177-3AD203B41FA5}">
                      <a16:colId xmlns:a16="http://schemas.microsoft.com/office/drawing/2014/main" val="20000"/>
                    </a:ext>
                  </a:extLst>
                </a:gridCol>
                <a:gridCol w="2882537">
                  <a:extLst>
                    <a:ext uri="{9D8B030D-6E8A-4147-A177-3AD203B41FA5}">
                      <a16:colId xmlns:a16="http://schemas.microsoft.com/office/drawing/2014/main" val="20001"/>
                    </a:ext>
                  </a:extLst>
                </a:gridCol>
                <a:gridCol w="279154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dirty="0"/>
                        <a:t>SUID, Williams Syndrome and Unsafe Sleeping Environment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aseline="0" dirty="0"/>
                        <a:t>3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34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6.9 </a:t>
                      </a:r>
                      <a:r>
                        <a:rPr lang="en-US" sz="1800" baseline="0" dirty="0" err="1"/>
                        <a:t>lbs</a:t>
                      </a:r>
                      <a:endParaRPr lang="en-US" sz="1800" baseline="0" dirty="0"/>
                    </a:p>
                    <a:p>
                      <a:r>
                        <a:rPr lang="en-US" sz="1800" b="1" baseline="0" dirty="0"/>
                        <a:t>Weight at Birth: </a:t>
                      </a:r>
                      <a:r>
                        <a:rPr lang="en-US" sz="1800" b="0" baseline="0" dirty="0"/>
                        <a:t>3.3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On side</a:t>
                      </a:r>
                    </a:p>
                    <a:p>
                      <a:r>
                        <a:rPr lang="en-US" sz="1800" b="1" baseline="0" dirty="0"/>
                        <a:t>Position Found: </a:t>
                      </a:r>
                      <a:r>
                        <a:rPr lang="en-US" sz="1800" baseline="0" dirty="0"/>
                        <a:t>Unknown</a:t>
                      </a:r>
                    </a:p>
                    <a:p>
                      <a:r>
                        <a:rPr lang="en-US" sz="1800" b="1" baseline="0" dirty="0"/>
                        <a:t>Airway: </a:t>
                      </a:r>
                      <a:r>
                        <a:rPr lang="en-US" sz="1800" baseline="0" dirty="0"/>
                        <a:t>Unknown</a:t>
                      </a:r>
                    </a:p>
                    <a:p>
                      <a:r>
                        <a:rPr lang="en-US" sz="1800" b="1" baseline="0" dirty="0"/>
                        <a:t>Face/Neck Position: </a:t>
                      </a:r>
                      <a:r>
                        <a:rPr lang="en-US" sz="1800" baseline="0" dirty="0"/>
                        <a:t>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kern="1200" dirty="0">
                          <a:solidFill>
                            <a:schemeClr val="tx1"/>
                          </a:solidFill>
                          <a:effectLst/>
                          <a:latin typeface="+mn-lt"/>
                          <a:ea typeface="+mn-ea"/>
                          <a:cs typeface="+mn-cs"/>
                        </a:rPr>
                        <a:t>Per autopsy: Infant had William's Syndrome and was co-sleeping with its father in an adult bed with several blankets and </a:t>
                      </a:r>
                      <a:r>
                        <a:rPr lang="en-US" sz="1800" kern="1200" dirty="0" err="1">
                          <a:solidFill>
                            <a:schemeClr val="tx1"/>
                          </a:solidFill>
                          <a:effectLst/>
                          <a:latin typeface="+mn-lt"/>
                          <a:ea typeface="+mn-ea"/>
                          <a:cs typeface="+mn-cs"/>
                        </a:rPr>
                        <a:t>boppy</a:t>
                      </a:r>
                      <a:r>
                        <a:rPr lang="en-US" sz="1800" kern="1200" dirty="0">
                          <a:solidFill>
                            <a:schemeClr val="tx1"/>
                          </a:solidFill>
                          <a:effectLst/>
                          <a:latin typeface="+mn-lt"/>
                          <a:ea typeface="+mn-ea"/>
                          <a:cs typeface="+mn-cs"/>
                        </a:rPr>
                        <a:t> type pillow. Per SUIDI:  There were three individuals who completed a doll reenactment. Each individual placed the doll in a different position for the location of the child when found. The true position of the child when found remains unknown.</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431782"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431782"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spTree>
    <p:extLst>
      <p:ext uri="{BB962C8B-B14F-4D97-AF65-F5344CB8AC3E}">
        <p14:creationId xmlns:p14="http://schemas.microsoft.com/office/powerpoint/2010/main" val="1300699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36</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431782"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431782"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3" name="Picture 12">
            <a:extLst>
              <a:ext uri="{FF2B5EF4-FFF2-40B4-BE49-F238E27FC236}">
                <a16:creationId xmlns:a16="http://schemas.microsoft.com/office/drawing/2014/main" id="{5CB395AC-495E-4ECA-8568-715317E403CE}"/>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graphicFrame>
        <p:nvGraphicFramePr>
          <p:cNvPr id="14" name="Table 13">
            <a:extLst>
              <a:ext uri="{FF2B5EF4-FFF2-40B4-BE49-F238E27FC236}">
                <a16:creationId xmlns:a16="http://schemas.microsoft.com/office/drawing/2014/main" id="{3C8BA306-7DA9-4B70-9959-C409BBBF7619}"/>
              </a:ext>
            </a:extLst>
          </p:cNvPr>
          <p:cNvGraphicFramePr>
            <a:graphicFrameLocks noGrp="1"/>
          </p:cNvGraphicFramePr>
          <p:nvPr>
            <p:extLst>
              <p:ext uri="{D42A27DB-BD31-4B8C-83A1-F6EECF244321}">
                <p14:modId xmlns:p14="http://schemas.microsoft.com/office/powerpoint/2010/main" val="3370140862"/>
              </p:ext>
            </p:extLst>
          </p:nvPr>
        </p:nvGraphicFramePr>
        <p:xfrm>
          <a:off x="470779" y="339365"/>
          <a:ext cx="11313317" cy="3091792"/>
        </p:xfrm>
        <a:graphic>
          <a:graphicData uri="http://schemas.openxmlformats.org/drawingml/2006/table">
            <a:tbl>
              <a:tblPr bandRow="1">
                <a:tableStyleId>{2D5ABB26-0587-4C30-8999-92F81FD0307C}</a:tableStyleId>
              </a:tblPr>
              <a:tblGrid>
                <a:gridCol w="3021358">
                  <a:extLst>
                    <a:ext uri="{9D8B030D-6E8A-4147-A177-3AD203B41FA5}">
                      <a16:colId xmlns:a16="http://schemas.microsoft.com/office/drawing/2014/main" val="20000"/>
                    </a:ext>
                  </a:extLst>
                </a:gridCol>
                <a:gridCol w="2882537">
                  <a:extLst>
                    <a:ext uri="{9D8B030D-6E8A-4147-A177-3AD203B41FA5}">
                      <a16:colId xmlns:a16="http://schemas.microsoft.com/office/drawing/2014/main" val="20001"/>
                    </a:ext>
                  </a:extLst>
                </a:gridCol>
                <a:gridCol w="279154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dirty="0"/>
                        <a:t>SUID, Williams Syndrome and Unsafe Sleeping Environment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aseline="0" dirty="0"/>
                        <a:t>3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34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6.9 </a:t>
                      </a:r>
                      <a:r>
                        <a:rPr lang="en-US" sz="1800" baseline="0" dirty="0" err="1"/>
                        <a:t>lbs</a:t>
                      </a:r>
                      <a:endParaRPr lang="en-US" sz="1800" baseline="0" dirty="0"/>
                    </a:p>
                    <a:p>
                      <a:r>
                        <a:rPr lang="en-US" sz="1800" b="1" baseline="0" dirty="0"/>
                        <a:t>Weight at Birth: </a:t>
                      </a:r>
                      <a:r>
                        <a:rPr lang="en-US" sz="1800" b="0" baseline="0" dirty="0"/>
                        <a:t>3.3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On side</a:t>
                      </a:r>
                    </a:p>
                    <a:p>
                      <a:r>
                        <a:rPr lang="en-US" sz="1800" b="1" baseline="0" dirty="0"/>
                        <a:t>Position Found: </a:t>
                      </a:r>
                      <a:r>
                        <a:rPr lang="en-US" sz="1800" baseline="0" dirty="0"/>
                        <a:t>Unknown</a:t>
                      </a:r>
                    </a:p>
                    <a:p>
                      <a:r>
                        <a:rPr lang="en-US" sz="1800" b="1" baseline="0" dirty="0"/>
                        <a:t>Airway: </a:t>
                      </a:r>
                      <a:r>
                        <a:rPr lang="en-US" sz="1800" baseline="0" dirty="0"/>
                        <a:t>Unknown</a:t>
                      </a:r>
                    </a:p>
                    <a:p>
                      <a:r>
                        <a:rPr lang="en-US" sz="1800" b="1" baseline="0" dirty="0"/>
                        <a:t>Face/Neck Position: </a:t>
                      </a:r>
                      <a:r>
                        <a:rPr lang="en-US" sz="1800" baseline="0" dirty="0"/>
                        <a:t>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kern="1200" dirty="0">
                          <a:solidFill>
                            <a:schemeClr val="tx1"/>
                          </a:solidFill>
                          <a:effectLst/>
                          <a:latin typeface="+mn-lt"/>
                          <a:ea typeface="+mn-ea"/>
                          <a:cs typeface="+mn-cs"/>
                        </a:rPr>
                        <a:t>Per autopsy: Infant had William's Syndrome and was co-sleeping with its father in an adult bed with several blankets and </a:t>
                      </a:r>
                      <a:r>
                        <a:rPr lang="en-US" sz="1800" kern="1200" dirty="0" err="1">
                          <a:solidFill>
                            <a:schemeClr val="tx1"/>
                          </a:solidFill>
                          <a:effectLst/>
                          <a:latin typeface="+mn-lt"/>
                          <a:ea typeface="+mn-ea"/>
                          <a:cs typeface="+mn-cs"/>
                        </a:rPr>
                        <a:t>boppy</a:t>
                      </a:r>
                      <a:r>
                        <a:rPr lang="en-US" sz="1800" kern="1200" dirty="0">
                          <a:solidFill>
                            <a:schemeClr val="tx1"/>
                          </a:solidFill>
                          <a:effectLst/>
                          <a:latin typeface="+mn-lt"/>
                          <a:ea typeface="+mn-ea"/>
                          <a:cs typeface="+mn-cs"/>
                        </a:rPr>
                        <a:t> type pillow. Per SUIDI:  There were three individuals who completed a doll reenactment. Each individual placed the doll in a different position for the location of the child when found. The true position of the child when found remains unknown.</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56533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37</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431782"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431782"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3" name="Picture 12">
            <a:extLst>
              <a:ext uri="{FF2B5EF4-FFF2-40B4-BE49-F238E27FC236}">
                <a16:creationId xmlns:a16="http://schemas.microsoft.com/office/drawing/2014/main" id="{5CB395AC-495E-4ECA-8568-715317E403CE}"/>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4" name="Picture 13">
            <a:extLst>
              <a:ext uri="{FF2B5EF4-FFF2-40B4-BE49-F238E27FC236}">
                <a16:creationId xmlns:a16="http://schemas.microsoft.com/office/drawing/2014/main" id="{5CC2365C-6172-477B-A959-6F2C4F74E3FE}"/>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92677"/>
            <a:ext cx="307818" cy="388878"/>
          </a:xfrm>
          <a:prstGeom prst="rect">
            <a:avLst/>
          </a:prstGeom>
        </p:spPr>
      </p:pic>
      <p:graphicFrame>
        <p:nvGraphicFramePr>
          <p:cNvPr id="15" name="Table 14">
            <a:extLst>
              <a:ext uri="{FF2B5EF4-FFF2-40B4-BE49-F238E27FC236}">
                <a16:creationId xmlns:a16="http://schemas.microsoft.com/office/drawing/2014/main" id="{E9ADD6AC-CA29-4503-B526-63E3DB9E8CA3}"/>
              </a:ext>
            </a:extLst>
          </p:cNvPr>
          <p:cNvGraphicFramePr>
            <a:graphicFrameLocks noGrp="1"/>
          </p:cNvGraphicFramePr>
          <p:nvPr>
            <p:extLst>
              <p:ext uri="{D42A27DB-BD31-4B8C-83A1-F6EECF244321}">
                <p14:modId xmlns:p14="http://schemas.microsoft.com/office/powerpoint/2010/main" val="1324357166"/>
              </p:ext>
            </p:extLst>
          </p:nvPr>
        </p:nvGraphicFramePr>
        <p:xfrm>
          <a:off x="470779" y="339365"/>
          <a:ext cx="11313317" cy="3091792"/>
        </p:xfrm>
        <a:graphic>
          <a:graphicData uri="http://schemas.openxmlformats.org/drawingml/2006/table">
            <a:tbl>
              <a:tblPr bandRow="1">
                <a:tableStyleId>{2D5ABB26-0587-4C30-8999-92F81FD0307C}</a:tableStyleId>
              </a:tblPr>
              <a:tblGrid>
                <a:gridCol w="3021358">
                  <a:extLst>
                    <a:ext uri="{9D8B030D-6E8A-4147-A177-3AD203B41FA5}">
                      <a16:colId xmlns:a16="http://schemas.microsoft.com/office/drawing/2014/main" val="20000"/>
                    </a:ext>
                  </a:extLst>
                </a:gridCol>
                <a:gridCol w="2882537">
                  <a:extLst>
                    <a:ext uri="{9D8B030D-6E8A-4147-A177-3AD203B41FA5}">
                      <a16:colId xmlns:a16="http://schemas.microsoft.com/office/drawing/2014/main" val="20001"/>
                    </a:ext>
                  </a:extLst>
                </a:gridCol>
                <a:gridCol w="279154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dirty="0"/>
                        <a:t>SUID, Williams Syndrome and Unsafe Sleeping Environment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aseline="0" dirty="0"/>
                        <a:t>3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34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6.9 </a:t>
                      </a:r>
                      <a:r>
                        <a:rPr lang="en-US" sz="1800" baseline="0" dirty="0" err="1"/>
                        <a:t>lbs</a:t>
                      </a:r>
                      <a:endParaRPr lang="en-US" sz="1800" baseline="0" dirty="0"/>
                    </a:p>
                    <a:p>
                      <a:r>
                        <a:rPr lang="en-US" sz="1800" b="1" baseline="0" dirty="0"/>
                        <a:t>Weight at Birth: </a:t>
                      </a:r>
                      <a:r>
                        <a:rPr lang="en-US" sz="1800" b="0" baseline="0" dirty="0"/>
                        <a:t>3.3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On side</a:t>
                      </a:r>
                    </a:p>
                    <a:p>
                      <a:r>
                        <a:rPr lang="en-US" sz="1800" b="1" baseline="0" dirty="0"/>
                        <a:t>Position Found: </a:t>
                      </a:r>
                      <a:r>
                        <a:rPr lang="en-US" sz="1800" baseline="0" dirty="0"/>
                        <a:t>Unknown</a:t>
                      </a:r>
                    </a:p>
                    <a:p>
                      <a:r>
                        <a:rPr lang="en-US" sz="1800" b="1" baseline="0" dirty="0"/>
                        <a:t>Airway: </a:t>
                      </a:r>
                      <a:r>
                        <a:rPr lang="en-US" sz="1800" baseline="0" dirty="0"/>
                        <a:t>Unknown</a:t>
                      </a:r>
                    </a:p>
                    <a:p>
                      <a:r>
                        <a:rPr lang="en-US" sz="1800" b="1" baseline="0" dirty="0"/>
                        <a:t>Face/Neck Position: </a:t>
                      </a:r>
                      <a:r>
                        <a:rPr lang="en-US" sz="1800" baseline="0" dirty="0"/>
                        <a:t>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kern="1200" dirty="0">
                          <a:solidFill>
                            <a:schemeClr val="tx1"/>
                          </a:solidFill>
                          <a:effectLst/>
                          <a:latin typeface="+mn-lt"/>
                          <a:ea typeface="+mn-ea"/>
                          <a:cs typeface="+mn-cs"/>
                        </a:rPr>
                        <a:t>Per autopsy: Infant had William's Syndrome and was co-sleeping with its father in an adult bed with several blankets and </a:t>
                      </a:r>
                      <a:r>
                        <a:rPr lang="en-US" sz="1800" kern="1200" dirty="0" err="1">
                          <a:solidFill>
                            <a:schemeClr val="tx1"/>
                          </a:solidFill>
                          <a:effectLst/>
                          <a:latin typeface="+mn-lt"/>
                          <a:ea typeface="+mn-ea"/>
                          <a:cs typeface="+mn-cs"/>
                        </a:rPr>
                        <a:t>boppy</a:t>
                      </a:r>
                      <a:r>
                        <a:rPr lang="en-US" sz="1800" kern="1200" dirty="0">
                          <a:solidFill>
                            <a:schemeClr val="tx1"/>
                          </a:solidFill>
                          <a:effectLst/>
                          <a:latin typeface="+mn-lt"/>
                          <a:ea typeface="+mn-ea"/>
                          <a:cs typeface="+mn-cs"/>
                        </a:rPr>
                        <a:t> type pillow. Per SUIDI:  There were three individuals who completed a doll reenactment. Each individual placed the doll in a different position for the location of the child when found. The true position of the child when found remains unknown.</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85855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38</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431782"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431782"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3" name="Picture 12">
            <a:extLst>
              <a:ext uri="{FF2B5EF4-FFF2-40B4-BE49-F238E27FC236}">
                <a16:creationId xmlns:a16="http://schemas.microsoft.com/office/drawing/2014/main" id="{5CB395AC-495E-4ECA-8568-715317E403CE}"/>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4" name="Picture 13">
            <a:extLst>
              <a:ext uri="{FF2B5EF4-FFF2-40B4-BE49-F238E27FC236}">
                <a16:creationId xmlns:a16="http://schemas.microsoft.com/office/drawing/2014/main" id="{5CC2365C-6172-477B-A959-6F2C4F74E3FE}"/>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92677"/>
            <a:ext cx="307818" cy="388878"/>
          </a:xfrm>
          <a:prstGeom prst="rect">
            <a:avLst/>
          </a:prstGeom>
        </p:spPr>
      </p:pic>
      <p:pic>
        <p:nvPicPr>
          <p:cNvPr id="15" name="Picture 14">
            <a:extLst>
              <a:ext uri="{FF2B5EF4-FFF2-40B4-BE49-F238E27FC236}">
                <a16:creationId xmlns:a16="http://schemas.microsoft.com/office/drawing/2014/main" id="{53F88197-E1B1-431D-9CDE-B2B07006D7A8}"/>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309609"/>
            <a:ext cx="307818" cy="388878"/>
          </a:xfrm>
          <a:prstGeom prst="rect">
            <a:avLst/>
          </a:prstGeom>
        </p:spPr>
      </p:pic>
      <p:graphicFrame>
        <p:nvGraphicFramePr>
          <p:cNvPr id="16" name="Table 15">
            <a:extLst>
              <a:ext uri="{FF2B5EF4-FFF2-40B4-BE49-F238E27FC236}">
                <a16:creationId xmlns:a16="http://schemas.microsoft.com/office/drawing/2014/main" id="{BA578066-3C8F-4029-A87A-972406EC61FA}"/>
              </a:ext>
            </a:extLst>
          </p:cNvPr>
          <p:cNvGraphicFramePr>
            <a:graphicFrameLocks noGrp="1"/>
          </p:cNvGraphicFramePr>
          <p:nvPr>
            <p:extLst>
              <p:ext uri="{D42A27DB-BD31-4B8C-83A1-F6EECF244321}">
                <p14:modId xmlns:p14="http://schemas.microsoft.com/office/powerpoint/2010/main" val="1373479445"/>
              </p:ext>
            </p:extLst>
          </p:nvPr>
        </p:nvGraphicFramePr>
        <p:xfrm>
          <a:off x="470779" y="339365"/>
          <a:ext cx="11313317" cy="3091792"/>
        </p:xfrm>
        <a:graphic>
          <a:graphicData uri="http://schemas.openxmlformats.org/drawingml/2006/table">
            <a:tbl>
              <a:tblPr bandRow="1">
                <a:tableStyleId>{2D5ABB26-0587-4C30-8999-92F81FD0307C}</a:tableStyleId>
              </a:tblPr>
              <a:tblGrid>
                <a:gridCol w="3021358">
                  <a:extLst>
                    <a:ext uri="{9D8B030D-6E8A-4147-A177-3AD203B41FA5}">
                      <a16:colId xmlns:a16="http://schemas.microsoft.com/office/drawing/2014/main" val="20000"/>
                    </a:ext>
                  </a:extLst>
                </a:gridCol>
                <a:gridCol w="2882537">
                  <a:extLst>
                    <a:ext uri="{9D8B030D-6E8A-4147-A177-3AD203B41FA5}">
                      <a16:colId xmlns:a16="http://schemas.microsoft.com/office/drawing/2014/main" val="20001"/>
                    </a:ext>
                  </a:extLst>
                </a:gridCol>
                <a:gridCol w="279154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dirty="0"/>
                        <a:t>SUID, Williams Syndrome and Unsafe Sleeping Environment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aseline="0" dirty="0"/>
                        <a:t>3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34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6.9 </a:t>
                      </a:r>
                      <a:r>
                        <a:rPr lang="en-US" sz="1800" baseline="0" dirty="0" err="1"/>
                        <a:t>lbs</a:t>
                      </a:r>
                      <a:endParaRPr lang="en-US" sz="1800" baseline="0" dirty="0"/>
                    </a:p>
                    <a:p>
                      <a:r>
                        <a:rPr lang="en-US" sz="1800" b="1" baseline="0" dirty="0"/>
                        <a:t>Weight at Birth: </a:t>
                      </a:r>
                      <a:r>
                        <a:rPr lang="en-US" sz="1800" b="0" baseline="0" dirty="0"/>
                        <a:t>3.3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On side</a:t>
                      </a:r>
                    </a:p>
                    <a:p>
                      <a:r>
                        <a:rPr lang="en-US" sz="1800" b="1" baseline="0" dirty="0"/>
                        <a:t>Position Found: </a:t>
                      </a:r>
                      <a:r>
                        <a:rPr lang="en-US" sz="1800" baseline="0" dirty="0"/>
                        <a:t>Unknown</a:t>
                      </a:r>
                    </a:p>
                    <a:p>
                      <a:r>
                        <a:rPr lang="en-US" sz="1800" b="1" baseline="0" dirty="0"/>
                        <a:t>Airway: </a:t>
                      </a:r>
                      <a:r>
                        <a:rPr lang="en-US" sz="1800" baseline="0" dirty="0"/>
                        <a:t>Unknown</a:t>
                      </a:r>
                    </a:p>
                    <a:p>
                      <a:r>
                        <a:rPr lang="en-US" sz="1800" b="1" baseline="0" dirty="0"/>
                        <a:t>Face/Neck Position: </a:t>
                      </a:r>
                      <a:r>
                        <a:rPr lang="en-US" sz="1800" baseline="0" dirty="0"/>
                        <a:t>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kern="1200" dirty="0">
                          <a:solidFill>
                            <a:schemeClr val="tx1"/>
                          </a:solidFill>
                          <a:effectLst/>
                          <a:latin typeface="+mn-lt"/>
                          <a:ea typeface="+mn-ea"/>
                          <a:cs typeface="+mn-cs"/>
                        </a:rPr>
                        <a:t>Per autopsy: Infant had William's Syndrome and was co-sleeping with its father in an adult bed with several blankets and </a:t>
                      </a:r>
                      <a:r>
                        <a:rPr lang="en-US" sz="1800" kern="1200" dirty="0" err="1">
                          <a:solidFill>
                            <a:schemeClr val="tx1"/>
                          </a:solidFill>
                          <a:effectLst/>
                          <a:latin typeface="+mn-lt"/>
                          <a:ea typeface="+mn-ea"/>
                          <a:cs typeface="+mn-cs"/>
                        </a:rPr>
                        <a:t>boppy</a:t>
                      </a:r>
                      <a:r>
                        <a:rPr lang="en-US" sz="1800" kern="1200" dirty="0">
                          <a:solidFill>
                            <a:schemeClr val="tx1"/>
                          </a:solidFill>
                          <a:effectLst/>
                          <a:latin typeface="+mn-lt"/>
                          <a:ea typeface="+mn-ea"/>
                          <a:cs typeface="+mn-cs"/>
                        </a:rPr>
                        <a:t> type pillow. Per SUIDI:  There were three individuals who completed a doll reenactment. Each individual placed the doll in a different position for the location of the child when found. The true position of the child when found remains unknown.</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54720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39</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431782"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431782"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3" name="Picture 12">
            <a:extLst>
              <a:ext uri="{FF2B5EF4-FFF2-40B4-BE49-F238E27FC236}">
                <a16:creationId xmlns:a16="http://schemas.microsoft.com/office/drawing/2014/main" id="{5CB395AC-495E-4ECA-8568-715317E403CE}"/>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4" name="Picture 13">
            <a:extLst>
              <a:ext uri="{FF2B5EF4-FFF2-40B4-BE49-F238E27FC236}">
                <a16:creationId xmlns:a16="http://schemas.microsoft.com/office/drawing/2014/main" id="{5CC2365C-6172-477B-A959-6F2C4F74E3FE}"/>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92677"/>
            <a:ext cx="307818" cy="388878"/>
          </a:xfrm>
          <a:prstGeom prst="rect">
            <a:avLst/>
          </a:prstGeom>
        </p:spPr>
      </p:pic>
      <p:pic>
        <p:nvPicPr>
          <p:cNvPr id="15" name="Picture 14">
            <a:extLst>
              <a:ext uri="{FF2B5EF4-FFF2-40B4-BE49-F238E27FC236}">
                <a16:creationId xmlns:a16="http://schemas.microsoft.com/office/drawing/2014/main" id="{53F88197-E1B1-431D-9CDE-B2B07006D7A8}"/>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309609"/>
            <a:ext cx="307818" cy="388878"/>
          </a:xfrm>
          <a:prstGeom prst="rect">
            <a:avLst/>
          </a:prstGeom>
        </p:spPr>
      </p:pic>
      <p:sp>
        <p:nvSpPr>
          <p:cNvPr id="16" name="TextBox 15">
            <a:extLst>
              <a:ext uri="{FF2B5EF4-FFF2-40B4-BE49-F238E27FC236}">
                <a16:creationId xmlns:a16="http://schemas.microsoft.com/office/drawing/2014/main" id="{BA366F0C-2D52-4076-BBD6-BB4941E9F189}"/>
              </a:ext>
            </a:extLst>
          </p:cNvPr>
          <p:cNvSpPr txBox="1"/>
          <p:nvPr/>
        </p:nvSpPr>
        <p:spPr>
          <a:xfrm>
            <a:off x="4633646" y="4780821"/>
            <a:ext cx="801384" cy="461665"/>
          </a:xfrm>
          <a:prstGeom prst="rect">
            <a:avLst/>
          </a:prstGeom>
          <a:noFill/>
        </p:spPr>
        <p:txBody>
          <a:bodyPr wrap="square" rtlCol="0">
            <a:spAutoFit/>
          </a:bodyPr>
          <a:lstStyle/>
          <a:p>
            <a:r>
              <a:rPr lang="en-US" sz="2400" b="1" dirty="0">
                <a:solidFill>
                  <a:srgbClr val="3E77AB"/>
                </a:solidFill>
              </a:rPr>
              <a:t>No</a:t>
            </a:r>
            <a:endParaRPr lang="en-US" sz="2000" b="1" dirty="0">
              <a:solidFill>
                <a:srgbClr val="3E77AB"/>
              </a:solidFill>
            </a:endParaRPr>
          </a:p>
        </p:txBody>
      </p:sp>
      <p:graphicFrame>
        <p:nvGraphicFramePr>
          <p:cNvPr id="17" name="Table 16">
            <a:extLst>
              <a:ext uri="{FF2B5EF4-FFF2-40B4-BE49-F238E27FC236}">
                <a16:creationId xmlns:a16="http://schemas.microsoft.com/office/drawing/2014/main" id="{C357B676-CEFF-482D-81BF-C20A65866C6D}"/>
              </a:ext>
            </a:extLst>
          </p:cNvPr>
          <p:cNvGraphicFramePr>
            <a:graphicFrameLocks noGrp="1"/>
          </p:cNvGraphicFramePr>
          <p:nvPr>
            <p:extLst>
              <p:ext uri="{D42A27DB-BD31-4B8C-83A1-F6EECF244321}">
                <p14:modId xmlns:p14="http://schemas.microsoft.com/office/powerpoint/2010/main" val="245946689"/>
              </p:ext>
            </p:extLst>
          </p:nvPr>
        </p:nvGraphicFramePr>
        <p:xfrm>
          <a:off x="470779" y="339365"/>
          <a:ext cx="11313317" cy="3091792"/>
        </p:xfrm>
        <a:graphic>
          <a:graphicData uri="http://schemas.openxmlformats.org/drawingml/2006/table">
            <a:tbl>
              <a:tblPr bandRow="1">
                <a:tableStyleId>{2D5ABB26-0587-4C30-8999-92F81FD0307C}</a:tableStyleId>
              </a:tblPr>
              <a:tblGrid>
                <a:gridCol w="3021358">
                  <a:extLst>
                    <a:ext uri="{9D8B030D-6E8A-4147-A177-3AD203B41FA5}">
                      <a16:colId xmlns:a16="http://schemas.microsoft.com/office/drawing/2014/main" val="20000"/>
                    </a:ext>
                  </a:extLst>
                </a:gridCol>
                <a:gridCol w="2882537">
                  <a:extLst>
                    <a:ext uri="{9D8B030D-6E8A-4147-A177-3AD203B41FA5}">
                      <a16:colId xmlns:a16="http://schemas.microsoft.com/office/drawing/2014/main" val="20001"/>
                    </a:ext>
                  </a:extLst>
                </a:gridCol>
                <a:gridCol w="279154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dirty="0"/>
                        <a:t>SUID, Williams Syndrome and Unsafe Sleeping Environment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aseline="0" dirty="0"/>
                        <a:t>3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34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6.9 </a:t>
                      </a:r>
                      <a:r>
                        <a:rPr lang="en-US" sz="1800" baseline="0" dirty="0" err="1"/>
                        <a:t>lbs</a:t>
                      </a:r>
                      <a:endParaRPr lang="en-US" sz="1800" baseline="0" dirty="0"/>
                    </a:p>
                    <a:p>
                      <a:r>
                        <a:rPr lang="en-US" sz="1800" b="1" baseline="0" dirty="0"/>
                        <a:t>Weight at Birth: </a:t>
                      </a:r>
                      <a:r>
                        <a:rPr lang="en-US" sz="1800" b="0" baseline="0" dirty="0"/>
                        <a:t>3.3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On side</a:t>
                      </a:r>
                    </a:p>
                    <a:p>
                      <a:r>
                        <a:rPr lang="en-US" sz="1800" b="1" baseline="0" dirty="0"/>
                        <a:t>Position Found: </a:t>
                      </a:r>
                      <a:r>
                        <a:rPr lang="en-US" sz="1800" baseline="0" dirty="0"/>
                        <a:t>Unknown</a:t>
                      </a:r>
                    </a:p>
                    <a:p>
                      <a:r>
                        <a:rPr lang="en-US" sz="1800" b="1" baseline="0" dirty="0"/>
                        <a:t>Airway: </a:t>
                      </a:r>
                      <a:r>
                        <a:rPr lang="en-US" sz="1800" baseline="0" dirty="0"/>
                        <a:t>Unknown</a:t>
                      </a:r>
                    </a:p>
                    <a:p>
                      <a:r>
                        <a:rPr lang="en-US" sz="1800" b="1" baseline="0" dirty="0"/>
                        <a:t>Face/Neck Position: </a:t>
                      </a:r>
                      <a:r>
                        <a:rPr lang="en-US" sz="1800" baseline="0" dirty="0"/>
                        <a:t>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kern="1200" dirty="0">
                          <a:solidFill>
                            <a:schemeClr val="tx1"/>
                          </a:solidFill>
                          <a:effectLst/>
                          <a:latin typeface="+mn-lt"/>
                          <a:ea typeface="+mn-ea"/>
                          <a:cs typeface="+mn-cs"/>
                        </a:rPr>
                        <a:t>Per autopsy: Infant had William's Syndrome and was co-sleeping with its father in an adult bed with several blankets and </a:t>
                      </a:r>
                      <a:r>
                        <a:rPr lang="en-US" sz="1800" kern="1200" dirty="0" err="1">
                          <a:solidFill>
                            <a:schemeClr val="tx1"/>
                          </a:solidFill>
                          <a:effectLst/>
                          <a:latin typeface="+mn-lt"/>
                          <a:ea typeface="+mn-ea"/>
                          <a:cs typeface="+mn-cs"/>
                        </a:rPr>
                        <a:t>boppy</a:t>
                      </a:r>
                      <a:r>
                        <a:rPr lang="en-US" sz="1800" kern="1200" dirty="0">
                          <a:solidFill>
                            <a:schemeClr val="tx1"/>
                          </a:solidFill>
                          <a:effectLst/>
                          <a:latin typeface="+mn-lt"/>
                          <a:ea typeface="+mn-ea"/>
                          <a:cs typeface="+mn-cs"/>
                        </a:rPr>
                        <a:t> type pillow. Per SUIDI:  There were three individuals who completed a doll reenactment. Each individual placed the doll in a different position for the location of the child when found. The true position of the child when found remains unknown.</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67170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69441"/>
          </a:xfrm>
          <a:prstGeom prst="rect">
            <a:avLst/>
          </a:prstGeom>
          <a:noFill/>
        </p:spPr>
        <p:txBody>
          <a:bodyPr wrap="square" rtlCol="0">
            <a:spAutoFit/>
          </a:bodyPr>
          <a:lstStyle/>
          <a:p>
            <a:r>
              <a:rPr lang="en-US" sz="4400" dirty="0">
                <a:solidFill>
                  <a:schemeClr val="bg1"/>
                </a:solidFill>
              </a:rPr>
              <a:t>Classification System: Implications</a:t>
            </a:r>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Accurately track the magnitude of specific types of SUID over time and across states/jurisdictions</a:t>
            </a:r>
          </a:p>
          <a:p>
            <a:r>
              <a:rPr lang="en-US" dirty="0"/>
              <a:t>Identify gaps in SUID case investigation</a:t>
            </a:r>
          </a:p>
          <a:p>
            <a:r>
              <a:rPr lang="en-US" dirty="0"/>
              <a:t>Assist in identifying highest risk groups for focused interventions</a:t>
            </a:r>
          </a:p>
          <a:p>
            <a:pPr marL="457200" lvl="1" indent="0">
              <a:buNone/>
            </a:pPr>
            <a:endParaRPr lang="en-US" sz="1600" b="1" dirty="0"/>
          </a:p>
          <a:p>
            <a:endParaRPr lang="en-US" dirty="0"/>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72166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214010"/>
            <a:ext cx="11029616" cy="1013800"/>
          </a:xfrm>
        </p:spPr>
        <p:txBody>
          <a:bodyPr>
            <a:normAutofit/>
          </a:bodyPr>
          <a:lstStyle/>
          <a:p>
            <a:r>
              <a:rPr lang="en-US" dirty="0"/>
              <a:t>How would you categorize this case?</a:t>
            </a:r>
          </a:p>
        </p:txBody>
      </p:sp>
      <p:sp>
        <p:nvSpPr>
          <p:cNvPr id="4" name="Content Placeholder 3"/>
          <p:cNvSpPr>
            <a:spLocks noGrp="1"/>
          </p:cNvSpPr>
          <p:nvPr>
            <p:ph idx="1"/>
          </p:nvPr>
        </p:nvSpPr>
        <p:spPr>
          <a:xfrm>
            <a:off x="1477926" y="1347372"/>
            <a:ext cx="9875874" cy="4829591"/>
          </a:xfrm>
        </p:spPr>
        <p:txBody>
          <a:bodyPr>
            <a:normAutofit/>
          </a:bodyPr>
          <a:lstStyle/>
          <a:p>
            <a:pPr marL="514350" indent="-514350">
              <a:lnSpc>
                <a:spcPct val="150000"/>
              </a:lnSpc>
              <a:buFont typeface="+mj-lt"/>
              <a:buAutoNum type="alphaLcParenR"/>
            </a:pPr>
            <a:r>
              <a:rPr lang="en-US" sz="2400" b="1" dirty="0">
                <a:latin typeface="+mj-lt"/>
              </a:rPr>
              <a:t>Excluded</a:t>
            </a:r>
          </a:p>
          <a:p>
            <a:pPr marL="514350" indent="-514350">
              <a:lnSpc>
                <a:spcPct val="150000"/>
              </a:lnSpc>
              <a:buFont typeface="+mj-lt"/>
              <a:buAutoNum type="alphaLcParenR"/>
            </a:pPr>
            <a:r>
              <a:rPr lang="en-US" sz="2400" b="1" dirty="0">
                <a:latin typeface="+mj-lt"/>
              </a:rPr>
              <a:t>Unexplained; No autopsy or DSI</a:t>
            </a:r>
          </a:p>
          <a:p>
            <a:pPr marL="514350" indent="-514350">
              <a:lnSpc>
                <a:spcPct val="150000"/>
              </a:lnSpc>
              <a:buFont typeface="+mj-lt"/>
              <a:buAutoNum type="alphaLcParenR"/>
            </a:pPr>
            <a:r>
              <a:rPr lang="en-US" sz="2400" b="1" dirty="0">
                <a:latin typeface="+mj-lt"/>
              </a:rPr>
              <a:t>Unexplained; Incomplete Case Information</a:t>
            </a:r>
          </a:p>
          <a:p>
            <a:pPr marL="514350" indent="-514350">
              <a:lnSpc>
                <a:spcPct val="150000"/>
              </a:lnSpc>
              <a:buFont typeface="+mj-lt"/>
              <a:buAutoNum type="alphaLcParenR"/>
            </a:pPr>
            <a:r>
              <a:rPr lang="en-US" sz="2400" b="1" dirty="0">
                <a:latin typeface="+mj-lt"/>
              </a:rPr>
              <a:t>Unexplained; No Unsafe sleep factors</a:t>
            </a:r>
          </a:p>
          <a:p>
            <a:pPr marL="514350" indent="-514350">
              <a:lnSpc>
                <a:spcPct val="150000"/>
              </a:lnSpc>
              <a:buFont typeface="+mj-lt"/>
              <a:buAutoNum type="alphaLcParenR"/>
            </a:pPr>
            <a:r>
              <a:rPr lang="en-US" sz="2400" b="1" dirty="0">
                <a:latin typeface="+mj-lt"/>
              </a:rPr>
              <a:t>Unexplained; Unsafe Sleep Factors</a:t>
            </a:r>
          </a:p>
          <a:p>
            <a:pPr marL="514350" indent="-514350">
              <a:lnSpc>
                <a:spcPct val="150000"/>
              </a:lnSpc>
              <a:buFont typeface="+mj-lt"/>
              <a:buAutoNum type="alphaLcParenR"/>
            </a:pPr>
            <a:r>
              <a:rPr lang="en-US" sz="2400" b="1" dirty="0">
                <a:latin typeface="+mj-lt"/>
              </a:rPr>
              <a:t>Unexplained; Possible suffocation with unsafe sleep factors</a:t>
            </a:r>
          </a:p>
          <a:p>
            <a:pPr marL="514350" indent="-514350">
              <a:lnSpc>
                <a:spcPct val="150000"/>
              </a:lnSpc>
              <a:buFont typeface="+mj-lt"/>
              <a:buAutoNum type="alphaLcParenR"/>
            </a:pPr>
            <a:r>
              <a:rPr lang="en-US" sz="2400" b="1" dirty="0">
                <a:latin typeface="+mj-lt"/>
              </a:rPr>
              <a:t>Explained; Suffocation with unsafe sleep factors</a:t>
            </a:r>
          </a:p>
        </p:txBody>
      </p:sp>
    </p:spTree>
    <p:extLst>
      <p:ext uri="{BB962C8B-B14F-4D97-AF65-F5344CB8AC3E}">
        <p14:creationId xmlns:p14="http://schemas.microsoft.com/office/powerpoint/2010/main" val="1116062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41</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431782"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431782"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3" name="Picture 12">
            <a:extLst>
              <a:ext uri="{FF2B5EF4-FFF2-40B4-BE49-F238E27FC236}">
                <a16:creationId xmlns:a16="http://schemas.microsoft.com/office/drawing/2014/main" id="{5CB395AC-495E-4ECA-8568-715317E403CE}"/>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4" name="Picture 13">
            <a:extLst>
              <a:ext uri="{FF2B5EF4-FFF2-40B4-BE49-F238E27FC236}">
                <a16:creationId xmlns:a16="http://schemas.microsoft.com/office/drawing/2014/main" id="{5CC2365C-6172-477B-A959-6F2C4F74E3FE}"/>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92677"/>
            <a:ext cx="307818" cy="388878"/>
          </a:xfrm>
          <a:prstGeom prst="rect">
            <a:avLst/>
          </a:prstGeom>
        </p:spPr>
      </p:pic>
      <p:pic>
        <p:nvPicPr>
          <p:cNvPr id="15" name="Picture 14">
            <a:extLst>
              <a:ext uri="{FF2B5EF4-FFF2-40B4-BE49-F238E27FC236}">
                <a16:creationId xmlns:a16="http://schemas.microsoft.com/office/drawing/2014/main" id="{53F88197-E1B1-431D-9CDE-B2B07006D7A8}"/>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309609"/>
            <a:ext cx="307818" cy="388878"/>
          </a:xfrm>
          <a:prstGeom prst="rect">
            <a:avLst/>
          </a:prstGeom>
        </p:spPr>
      </p:pic>
      <p:sp>
        <p:nvSpPr>
          <p:cNvPr id="16" name="TextBox 15">
            <a:extLst>
              <a:ext uri="{FF2B5EF4-FFF2-40B4-BE49-F238E27FC236}">
                <a16:creationId xmlns:a16="http://schemas.microsoft.com/office/drawing/2014/main" id="{BA366F0C-2D52-4076-BBD6-BB4941E9F189}"/>
              </a:ext>
            </a:extLst>
          </p:cNvPr>
          <p:cNvSpPr txBox="1"/>
          <p:nvPr/>
        </p:nvSpPr>
        <p:spPr>
          <a:xfrm>
            <a:off x="4633646" y="4780821"/>
            <a:ext cx="801384" cy="461665"/>
          </a:xfrm>
          <a:prstGeom prst="rect">
            <a:avLst/>
          </a:prstGeom>
          <a:noFill/>
        </p:spPr>
        <p:txBody>
          <a:bodyPr wrap="square" rtlCol="0">
            <a:spAutoFit/>
          </a:bodyPr>
          <a:lstStyle/>
          <a:p>
            <a:r>
              <a:rPr lang="en-US" sz="2400" b="1" dirty="0">
                <a:solidFill>
                  <a:srgbClr val="3E77AB"/>
                </a:solidFill>
              </a:rPr>
              <a:t>No</a:t>
            </a:r>
            <a:endParaRPr lang="en-US" sz="2000" b="1" dirty="0">
              <a:solidFill>
                <a:srgbClr val="3E77AB"/>
              </a:solidFill>
            </a:endParaRPr>
          </a:p>
        </p:txBody>
      </p:sp>
      <p:graphicFrame>
        <p:nvGraphicFramePr>
          <p:cNvPr id="19" name="Table 18">
            <a:extLst>
              <a:ext uri="{FF2B5EF4-FFF2-40B4-BE49-F238E27FC236}">
                <a16:creationId xmlns:a16="http://schemas.microsoft.com/office/drawing/2014/main" id="{9F31B44D-17CC-46E6-9A5B-AF74BBCCA6B9}"/>
              </a:ext>
            </a:extLst>
          </p:cNvPr>
          <p:cNvGraphicFramePr>
            <a:graphicFrameLocks noGrp="1"/>
          </p:cNvGraphicFramePr>
          <p:nvPr>
            <p:extLst>
              <p:ext uri="{D42A27DB-BD31-4B8C-83A1-F6EECF244321}">
                <p14:modId xmlns:p14="http://schemas.microsoft.com/office/powerpoint/2010/main" val="1073657575"/>
              </p:ext>
            </p:extLst>
          </p:nvPr>
        </p:nvGraphicFramePr>
        <p:xfrm>
          <a:off x="470779" y="339365"/>
          <a:ext cx="11313317" cy="3091792"/>
        </p:xfrm>
        <a:graphic>
          <a:graphicData uri="http://schemas.openxmlformats.org/drawingml/2006/table">
            <a:tbl>
              <a:tblPr bandRow="1">
                <a:tableStyleId>{2D5ABB26-0587-4C30-8999-92F81FD0307C}</a:tableStyleId>
              </a:tblPr>
              <a:tblGrid>
                <a:gridCol w="3021358">
                  <a:extLst>
                    <a:ext uri="{9D8B030D-6E8A-4147-A177-3AD203B41FA5}">
                      <a16:colId xmlns:a16="http://schemas.microsoft.com/office/drawing/2014/main" val="20000"/>
                    </a:ext>
                  </a:extLst>
                </a:gridCol>
                <a:gridCol w="2882537">
                  <a:extLst>
                    <a:ext uri="{9D8B030D-6E8A-4147-A177-3AD203B41FA5}">
                      <a16:colId xmlns:a16="http://schemas.microsoft.com/office/drawing/2014/main" val="20001"/>
                    </a:ext>
                  </a:extLst>
                </a:gridCol>
                <a:gridCol w="279154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dirty="0"/>
                        <a:t>SUID, Williams Syndrome and Unsafe Sleeping Environment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aseline="0" dirty="0"/>
                        <a:t>3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34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6.9 </a:t>
                      </a:r>
                      <a:r>
                        <a:rPr lang="en-US" sz="1800" baseline="0" dirty="0" err="1"/>
                        <a:t>lbs</a:t>
                      </a:r>
                      <a:endParaRPr lang="en-US" sz="1800" baseline="0" dirty="0"/>
                    </a:p>
                    <a:p>
                      <a:r>
                        <a:rPr lang="en-US" sz="1800" b="1" baseline="0" dirty="0"/>
                        <a:t>Weight at Birth: </a:t>
                      </a:r>
                      <a:r>
                        <a:rPr lang="en-US" sz="1800" b="0" baseline="0" dirty="0"/>
                        <a:t>3.3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On side</a:t>
                      </a:r>
                    </a:p>
                    <a:p>
                      <a:r>
                        <a:rPr lang="en-US" sz="1800" b="1" baseline="0" dirty="0"/>
                        <a:t>Position Found: </a:t>
                      </a:r>
                      <a:r>
                        <a:rPr lang="en-US" sz="1800" baseline="0" dirty="0"/>
                        <a:t>Unknown</a:t>
                      </a:r>
                    </a:p>
                    <a:p>
                      <a:r>
                        <a:rPr lang="en-US" sz="1800" b="1" baseline="0" dirty="0"/>
                        <a:t>Airway: </a:t>
                      </a:r>
                      <a:r>
                        <a:rPr lang="en-US" sz="1800" baseline="0" dirty="0"/>
                        <a:t>Unknown</a:t>
                      </a:r>
                    </a:p>
                    <a:p>
                      <a:r>
                        <a:rPr lang="en-US" sz="1800" b="1" baseline="0" dirty="0"/>
                        <a:t>Face/Neck Position: </a:t>
                      </a:r>
                      <a:r>
                        <a:rPr lang="en-US" sz="1800" baseline="0" dirty="0"/>
                        <a:t>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kern="1200" dirty="0">
                          <a:solidFill>
                            <a:schemeClr val="tx1"/>
                          </a:solidFill>
                          <a:effectLst/>
                          <a:latin typeface="+mn-lt"/>
                          <a:ea typeface="+mn-ea"/>
                          <a:cs typeface="+mn-cs"/>
                        </a:rPr>
                        <a:t>Per autopsy: Infant had William's Syndrome and was co-sleeping with its father in an adult bed with several blankets and </a:t>
                      </a:r>
                      <a:r>
                        <a:rPr lang="en-US" sz="1800" kern="1200" dirty="0" err="1">
                          <a:solidFill>
                            <a:schemeClr val="tx1"/>
                          </a:solidFill>
                          <a:effectLst/>
                          <a:latin typeface="+mn-lt"/>
                          <a:ea typeface="+mn-ea"/>
                          <a:cs typeface="+mn-cs"/>
                        </a:rPr>
                        <a:t>boppy</a:t>
                      </a:r>
                      <a:r>
                        <a:rPr lang="en-US" sz="1800" kern="1200" dirty="0">
                          <a:solidFill>
                            <a:schemeClr val="tx1"/>
                          </a:solidFill>
                          <a:effectLst/>
                          <a:latin typeface="+mn-lt"/>
                          <a:ea typeface="+mn-ea"/>
                          <a:cs typeface="+mn-cs"/>
                        </a:rPr>
                        <a:t> type pillow. Per SUIDI:  There were three individuals who completed a doll reenactment. Each individual placed the doll in a different position for the location of the child when found. The true position of the child when found remains unknown.</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7" name="Rectangle 16">
            <a:extLst>
              <a:ext uri="{FF2B5EF4-FFF2-40B4-BE49-F238E27FC236}">
                <a16:creationId xmlns:a16="http://schemas.microsoft.com/office/drawing/2014/main" id="{A4D715F9-A8FC-47BD-982A-D6F95A5BE30C}"/>
              </a:ext>
            </a:extLst>
          </p:cNvPr>
          <p:cNvSpPr/>
          <p:nvPr/>
        </p:nvSpPr>
        <p:spPr>
          <a:xfrm>
            <a:off x="396105" y="304815"/>
            <a:ext cx="11376194" cy="5988567"/>
          </a:xfrm>
          <a:prstGeom prst="rect">
            <a:avLst/>
          </a:prstGeom>
          <a:solidFill>
            <a:srgbClr val="FFFFFF">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055D60C-EEF4-43B6-A219-8D0834524547}"/>
              </a:ext>
            </a:extLst>
          </p:cNvPr>
          <p:cNvSpPr txBox="1"/>
          <p:nvPr/>
        </p:nvSpPr>
        <p:spPr>
          <a:xfrm rot="20267803">
            <a:off x="1082900" y="2575859"/>
            <a:ext cx="10002610" cy="1446550"/>
          </a:xfrm>
          <a:prstGeom prst="rect">
            <a:avLst/>
          </a:prstGeom>
          <a:noFill/>
        </p:spPr>
        <p:txBody>
          <a:bodyPr wrap="none" rtlCol="0">
            <a:spAutoFit/>
          </a:bodyPr>
          <a:lstStyle/>
          <a:p>
            <a:r>
              <a:rPr lang="en-US" sz="8800" b="1" dirty="0">
                <a:solidFill>
                  <a:srgbClr val="3E77AB"/>
                </a:solidFill>
              </a:rPr>
              <a:t>Incomplete Case Info</a:t>
            </a:r>
          </a:p>
        </p:txBody>
      </p:sp>
    </p:spTree>
    <p:extLst>
      <p:ext uri="{BB962C8B-B14F-4D97-AF65-F5344CB8AC3E}">
        <p14:creationId xmlns:p14="http://schemas.microsoft.com/office/powerpoint/2010/main" val="1864378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5EB6C8-E98F-4F4D-B9D7-08DC5E0522AB}"/>
              </a:ext>
            </a:extLst>
          </p:cNvPr>
          <p:cNvSpPr>
            <a:spLocks noGrp="1"/>
          </p:cNvSpPr>
          <p:nvPr>
            <p:ph type="sldNum" sz="quarter" idx="12"/>
          </p:nvPr>
        </p:nvSpPr>
        <p:spPr/>
        <p:txBody>
          <a:bodyPr/>
          <a:lstStyle/>
          <a:p>
            <a:fld id="{FCF59094-0246-47C1-B514-A2B6669566CB}" type="slidenum">
              <a:rPr lang="en-US" smtClean="0"/>
              <a:t>42</a:t>
            </a:fld>
            <a:endParaRPr lang="en-US"/>
          </a:p>
        </p:txBody>
      </p:sp>
      <p:sp>
        <p:nvSpPr>
          <p:cNvPr id="5" name="Rectangle 4">
            <a:extLst>
              <a:ext uri="{FF2B5EF4-FFF2-40B4-BE49-F238E27FC236}">
                <a16:creationId xmlns:a16="http://schemas.microsoft.com/office/drawing/2014/main" id="{FEDF167F-6C2D-469E-AF0D-10C42D5ADB30}"/>
              </a:ext>
            </a:extLst>
          </p:cNvPr>
          <p:cNvSpPr/>
          <p:nvPr/>
        </p:nvSpPr>
        <p:spPr>
          <a:xfrm>
            <a:off x="984074" y="0"/>
            <a:ext cx="3396343" cy="3352800"/>
          </a:xfrm>
          <a:prstGeom prst="rect">
            <a:avLst/>
          </a:prstGeom>
          <a:solidFill>
            <a:srgbClr val="9E93BD"/>
          </a:solidFill>
          <a:ln>
            <a:solidFill>
              <a:srgbClr val="9E93B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BBD967-29EC-475E-836F-FE9C43AC081B}"/>
              </a:ext>
            </a:extLst>
          </p:cNvPr>
          <p:cNvSpPr>
            <a:spLocks noGrp="1"/>
          </p:cNvSpPr>
          <p:nvPr>
            <p:ph type="title"/>
          </p:nvPr>
        </p:nvSpPr>
        <p:spPr>
          <a:xfrm>
            <a:off x="1235711" y="731520"/>
            <a:ext cx="2970535" cy="1950720"/>
          </a:xfrm>
        </p:spPr>
        <p:txBody>
          <a:bodyPr>
            <a:normAutofit/>
          </a:bodyPr>
          <a:lstStyle/>
          <a:p>
            <a:pPr algn="ctr"/>
            <a:r>
              <a:rPr lang="en-US" sz="7200" dirty="0"/>
              <a:t>Case 2</a:t>
            </a:r>
          </a:p>
        </p:txBody>
      </p:sp>
    </p:spTree>
    <p:extLst>
      <p:ext uri="{BB962C8B-B14F-4D97-AF65-F5344CB8AC3E}">
        <p14:creationId xmlns:p14="http://schemas.microsoft.com/office/powerpoint/2010/main" val="1139296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43</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354B052C-E315-4EE9-A648-AE5A6C85A066}"/>
              </a:ext>
            </a:extLst>
          </p:cNvPr>
          <p:cNvGraphicFramePr>
            <a:graphicFrameLocks noGrp="1"/>
          </p:cNvGraphicFramePr>
          <p:nvPr>
            <p:extLst>
              <p:ext uri="{D42A27DB-BD31-4B8C-83A1-F6EECF244321}">
                <p14:modId xmlns:p14="http://schemas.microsoft.com/office/powerpoint/2010/main" val="2871327780"/>
              </p:ext>
            </p:extLst>
          </p:nvPr>
        </p:nvGraphicFramePr>
        <p:xfrm>
          <a:off x="470779" y="339365"/>
          <a:ext cx="11313317" cy="3091792"/>
        </p:xfrm>
        <a:graphic>
          <a:graphicData uri="http://schemas.openxmlformats.org/drawingml/2006/table">
            <a:tbl>
              <a:tblPr bandRow="1">
                <a:tableStyleId>{2D5ABB26-0587-4C30-8999-92F81FD0307C}</a:tableStyleId>
              </a:tblPr>
              <a:tblGrid>
                <a:gridCol w="3495046">
                  <a:extLst>
                    <a:ext uri="{9D8B030D-6E8A-4147-A177-3AD203B41FA5}">
                      <a16:colId xmlns:a16="http://schemas.microsoft.com/office/drawing/2014/main" val="20000"/>
                    </a:ext>
                  </a:extLst>
                </a:gridCol>
                <a:gridCol w="2919069">
                  <a:extLst>
                    <a:ext uri="{9D8B030D-6E8A-4147-A177-3AD203B41FA5}">
                      <a16:colId xmlns:a16="http://schemas.microsoft.com/office/drawing/2014/main" val="20001"/>
                    </a:ext>
                  </a:extLst>
                </a:gridCol>
                <a:gridCol w="228132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Undetermined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aseline="0" dirty="0"/>
                        <a:t>3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38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0" baseline="0" dirty="0"/>
                        <a:t>15.4 </a:t>
                      </a:r>
                      <a:r>
                        <a:rPr lang="en-US" sz="1800" b="0" baseline="0" dirty="0" err="1"/>
                        <a:t>lbs</a:t>
                      </a:r>
                      <a:r>
                        <a:rPr lang="en-US" sz="1800" b="0" baseline="0" dirty="0"/>
                        <a:t> </a:t>
                      </a:r>
                      <a:r>
                        <a:rPr lang="en-US" sz="1800" b="1" baseline="0" dirty="0"/>
                        <a:t>Weight at Birth: </a:t>
                      </a:r>
                      <a:r>
                        <a:rPr lang="en-US" sz="1800" b="0" baseline="0" dirty="0"/>
                        <a:t>6.9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Back</a:t>
                      </a:r>
                    </a:p>
                    <a:p>
                      <a:r>
                        <a:rPr lang="en-US" sz="1800" b="1" baseline="0" dirty="0"/>
                        <a:t>Position Found: </a:t>
                      </a:r>
                      <a:r>
                        <a:rPr lang="en-US" sz="1800" baseline="0" dirty="0"/>
                        <a:t>Stomach</a:t>
                      </a:r>
                    </a:p>
                    <a:p>
                      <a:r>
                        <a:rPr lang="en-US" sz="1800" b="1" baseline="0" dirty="0"/>
                        <a:t>Airway: </a:t>
                      </a:r>
                      <a:r>
                        <a:rPr lang="en-US" sz="1800" baseline="0" dirty="0"/>
                        <a:t>Partially Obstructed</a:t>
                      </a:r>
                    </a:p>
                    <a:p>
                      <a:r>
                        <a:rPr lang="en-US" sz="1800" b="1" baseline="0" dirty="0"/>
                        <a:t>Face/Neck Position: </a:t>
                      </a:r>
                      <a:r>
                        <a:rPr lang="en-US" sz="1800" baseline="0" dirty="0"/>
                        <a:t>To left or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His father placed the infant on his back with his face up and his neck in a neutral position. A pillow was noted to be next to the child (to the left) and there was a sheet and comforter in the bed. When found the infant was laying on his stomach with his face turned left and his neck in a turned position. It is noted that his nose and mouth were partially obstructed by the pillow laying next to the child (he had turned his face into the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958329"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958329"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spTree>
    <p:extLst>
      <p:ext uri="{BB962C8B-B14F-4D97-AF65-F5344CB8AC3E}">
        <p14:creationId xmlns:p14="http://schemas.microsoft.com/office/powerpoint/2010/main" val="849989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44</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987252"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987252"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3" name="Picture 12">
            <a:extLst>
              <a:ext uri="{FF2B5EF4-FFF2-40B4-BE49-F238E27FC236}">
                <a16:creationId xmlns:a16="http://schemas.microsoft.com/office/drawing/2014/main" id="{B239FEB6-61A5-4391-81D2-B62A432F907C}"/>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graphicFrame>
        <p:nvGraphicFramePr>
          <p:cNvPr id="14" name="Table 13">
            <a:extLst>
              <a:ext uri="{FF2B5EF4-FFF2-40B4-BE49-F238E27FC236}">
                <a16:creationId xmlns:a16="http://schemas.microsoft.com/office/drawing/2014/main" id="{EA45F424-CE47-447A-8ACB-86767C15344B}"/>
              </a:ext>
            </a:extLst>
          </p:cNvPr>
          <p:cNvGraphicFramePr>
            <a:graphicFrameLocks noGrp="1"/>
          </p:cNvGraphicFramePr>
          <p:nvPr>
            <p:extLst>
              <p:ext uri="{D42A27DB-BD31-4B8C-83A1-F6EECF244321}">
                <p14:modId xmlns:p14="http://schemas.microsoft.com/office/powerpoint/2010/main" val="3325484168"/>
              </p:ext>
            </p:extLst>
          </p:nvPr>
        </p:nvGraphicFramePr>
        <p:xfrm>
          <a:off x="470779" y="339365"/>
          <a:ext cx="11313317" cy="3091792"/>
        </p:xfrm>
        <a:graphic>
          <a:graphicData uri="http://schemas.openxmlformats.org/drawingml/2006/table">
            <a:tbl>
              <a:tblPr bandRow="1">
                <a:tableStyleId>{2D5ABB26-0587-4C30-8999-92F81FD0307C}</a:tableStyleId>
              </a:tblPr>
              <a:tblGrid>
                <a:gridCol w="3495046">
                  <a:extLst>
                    <a:ext uri="{9D8B030D-6E8A-4147-A177-3AD203B41FA5}">
                      <a16:colId xmlns:a16="http://schemas.microsoft.com/office/drawing/2014/main" val="20000"/>
                    </a:ext>
                  </a:extLst>
                </a:gridCol>
                <a:gridCol w="2919069">
                  <a:extLst>
                    <a:ext uri="{9D8B030D-6E8A-4147-A177-3AD203B41FA5}">
                      <a16:colId xmlns:a16="http://schemas.microsoft.com/office/drawing/2014/main" val="20001"/>
                    </a:ext>
                  </a:extLst>
                </a:gridCol>
                <a:gridCol w="228132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Undetermined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aseline="0" dirty="0"/>
                        <a:t>3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38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0" baseline="0" dirty="0"/>
                        <a:t>15.4 </a:t>
                      </a:r>
                      <a:r>
                        <a:rPr lang="en-US" sz="1800" b="0" baseline="0" dirty="0" err="1"/>
                        <a:t>lbs</a:t>
                      </a:r>
                      <a:r>
                        <a:rPr lang="en-US" sz="1800" b="0" baseline="0" dirty="0"/>
                        <a:t> </a:t>
                      </a:r>
                      <a:r>
                        <a:rPr lang="en-US" sz="1800" b="1" baseline="0" dirty="0"/>
                        <a:t>Weight at Birth: </a:t>
                      </a:r>
                      <a:r>
                        <a:rPr lang="en-US" sz="1800" b="0" baseline="0" dirty="0"/>
                        <a:t>6.9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Back</a:t>
                      </a:r>
                    </a:p>
                    <a:p>
                      <a:r>
                        <a:rPr lang="en-US" sz="1800" b="1" baseline="0" dirty="0"/>
                        <a:t>Position Found: </a:t>
                      </a:r>
                      <a:r>
                        <a:rPr lang="en-US" sz="1800" baseline="0" dirty="0"/>
                        <a:t>Stomach</a:t>
                      </a:r>
                    </a:p>
                    <a:p>
                      <a:r>
                        <a:rPr lang="en-US" sz="1800" b="1" baseline="0" dirty="0"/>
                        <a:t>Airway: </a:t>
                      </a:r>
                      <a:r>
                        <a:rPr lang="en-US" sz="1800" baseline="0" dirty="0"/>
                        <a:t>Partially Obstructed</a:t>
                      </a:r>
                    </a:p>
                    <a:p>
                      <a:r>
                        <a:rPr lang="en-US" sz="1800" b="1" baseline="0" dirty="0"/>
                        <a:t>Face/Neck Position: </a:t>
                      </a:r>
                      <a:r>
                        <a:rPr lang="en-US" sz="1800" baseline="0" dirty="0"/>
                        <a:t>To left or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His father placed the infant on his back with his face up and his neck in a neutral position. A pillow was noted to be next to the child (to the left) and there was a sheet and comforter in the bed. When found the infant was laying on his stomach with his face turned left and his neck in a turned position. It is noted that his nose and mouth were partially obstructed by the pillow laying next to the child (he had turned his face into the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91702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45</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3" name="Picture 12">
            <a:extLst>
              <a:ext uri="{FF2B5EF4-FFF2-40B4-BE49-F238E27FC236}">
                <a16:creationId xmlns:a16="http://schemas.microsoft.com/office/drawing/2014/main" id="{B239FEB6-61A5-4391-81D2-B62A432F907C}"/>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4" name="Picture 13">
            <a:extLst>
              <a:ext uri="{FF2B5EF4-FFF2-40B4-BE49-F238E27FC236}">
                <a16:creationId xmlns:a16="http://schemas.microsoft.com/office/drawing/2014/main" id="{6E4176F6-09A5-4217-A411-3F5424FA240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906499"/>
            <a:ext cx="307818" cy="388878"/>
          </a:xfrm>
          <a:prstGeom prst="rect">
            <a:avLst/>
          </a:prstGeom>
        </p:spPr>
      </p:pic>
      <p:graphicFrame>
        <p:nvGraphicFramePr>
          <p:cNvPr id="15" name="Table 14">
            <a:extLst>
              <a:ext uri="{FF2B5EF4-FFF2-40B4-BE49-F238E27FC236}">
                <a16:creationId xmlns:a16="http://schemas.microsoft.com/office/drawing/2014/main" id="{F891ACD1-3F77-4EFD-883A-AC638244AE3F}"/>
              </a:ext>
            </a:extLst>
          </p:cNvPr>
          <p:cNvGraphicFramePr>
            <a:graphicFrameLocks noGrp="1"/>
          </p:cNvGraphicFramePr>
          <p:nvPr>
            <p:extLst>
              <p:ext uri="{D42A27DB-BD31-4B8C-83A1-F6EECF244321}">
                <p14:modId xmlns:p14="http://schemas.microsoft.com/office/powerpoint/2010/main" val="2087326257"/>
              </p:ext>
            </p:extLst>
          </p:nvPr>
        </p:nvGraphicFramePr>
        <p:xfrm>
          <a:off x="470779" y="339365"/>
          <a:ext cx="11313317" cy="3091792"/>
        </p:xfrm>
        <a:graphic>
          <a:graphicData uri="http://schemas.openxmlformats.org/drawingml/2006/table">
            <a:tbl>
              <a:tblPr bandRow="1">
                <a:tableStyleId>{2D5ABB26-0587-4C30-8999-92F81FD0307C}</a:tableStyleId>
              </a:tblPr>
              <a:tblGrid>
                <a:gridCol w="3495046">
                  <a:extLst>
                    <a:ext uri="{9D8B030D-6E8A-4147-A177-3AD203B41FA5}">
                      <a16:colId xmlns:a16="http://schemas.microsoft.com/office/drawing/2014/main" val="20000"/>
                    </a:ext>
                  </a:extLst>
                </a:gridCol>
                <a:gridCol w="2745526">
                  <a:extLst>
                    <a:ext uri="{9D8B030D-6E8A-4147-A177-3AD203B41FA5}">
                      <a16:colId xmlns:a16="http://schemas.microsoft.com/office/drawing/2014/main" val="20001"/>
                    </a:ext>
                  </a:extLst>
                </a:gridCol>
                <a:gridCol w="2454864">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Undetermined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aseline="0" dirty="0"/>
                        <a:t>3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38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0" baseline="0" dirty="0"/>
                        <a:t>15.4 </a:t>
                      </a:r>
                      <a:r>
                        <a:rPr lang="en-US" sz="1800" b="0" baseline="0" dirty="0" err="1"/>
                        <a:t>lbs</a:t>
                      </a:r>
                      <a:r>
                        <a:rPr lang="en-US" sz="1800" b="0" baseline="0" dirty="0"/>
                        <a:t> </a:t>
                      </a:r>
                      <a:r>
                        <a:rPr lang="en-US" sz="1800" b="1" baseline="0" dirty="0"/>
                        <a:t>Weight at Birth: </a:t>
                      </a:r>
                      <a:r>
                        <a:rPr lang="en-US" sz="1800" b="0" baseline="0" dirty="0"/>
                        <a:t>6.9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Back</a:t>
                      </a:r>
                    </a:p>
                    <a:p>
                      <a:r>
                        <a:rPr lang="en-US" sz="1800" b="1" baseline="0" dirty="0"/>
                        <a:t>Position Found: </a:t>
                      </a:r>
                      <a:r>
                        <a:rPr lang="en-US" sz="1800" baseline="0" dirty="0"/>
                        <a:t>Stomach</a:t>
                      </a:r>
                    </a:p>
                    <a:p>
                      <a:r>
                        <a:rPr lang="en-US" sz="1800" b="1" baseline="0" dirty="0"/>
                        <a:t>Airway: </a:t>
                      </a:r>
                      <a:r>
                        <a:rPr lang="en-US" sz="1800" baseline="0" dirty="0"/>
                        <a:t>Partially Obstructed</a:t>
                      </a:r>
                    </a:p>
                    <a:p>
                      <a:r>
                        <a:rPr lang="en-US" sz="1800" b="1" baseline="0" dirty="0"/>
                        <a:t>Face/Neck Position: </a:t>
                      </a:r>
                      <a:r>
                        <a:rPr lang="en-US" sz="1800" baseline="0" dirty="0"/>
                        <a:t>To left or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His father placed the infant on his back with his face up and his neck in a neutral position. A pillow was noted to be next to the child (to the left) and there was a sheet and comforter in the bed. When found the infant was laying on his stomach with his face turned left and his neck in a turned position. It is noted that his nose and mouth were partially obstructed by the pillow laying next to the child (he had turned his face into the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39431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46</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936766"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936766"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3" name="Picture 12">
            <a:extLst>
              <a:ext uri="{FF2B5EF4-FFF2-40B4-BE49-F238E27FC236}">
                <a16:creationId xmlns:a16="http://schemas.microsoft.com/office/drawing/2014/main" id="{B239FEB6-61A5-4391-81D2-B62A432F907C}"/>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4" name="Picture 13">
            <a:extLst>
              <a:ext uri="{FF2B5EF4-FFF2-40B4-BE49-F238E27FC236}">
                <a16:creationId xmlns:a16="http://schemas.microsoft.com/office/drawing/2014/main" id="{6E4176F6-09A5-4217-A411-3F5424FA240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906499"/>
            <a:ext cx="307818" cy="388878"/>
          </a:xfrm>
          <a:prstGeom prst="rect">
            <a:avLst/>
          </a:prstGeom>
        </p:spPr>
      </p:pic>
      <p:pic>
        <p:nvPicPr>
          <p:cNvPr id="15" name="Picture 14">
            <a:extLst>
              <a:ext uri="{FF2B5EF4-FFF2-40B4-BE49-F238E27FC236}">
                <a16:creationId xmlns:a16="http://schemas.microsoft.com/office/drawing/2014/main" id="{A6A7E7EC-ACD2-42B9-8E8B-390FFB29288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295377"/>
            <a:ext cx="307818" cy="388878"/>
          </a:xfrm>
          <a:prstGeom prst="rect">
            <a:avLst/>
          </a:prstGeom>
        </p:spPr>
      </p:pic>
      <p:graphicFrame>
        <p:nvGraphicFramePr>
          <p:cNvPr id="16" name="Table 15">
            <a:extLst>
              <a:ext uri="{FF2B5EF4-FFF2-40B4-BE49-F238E27FC236}">
                <a16:creationId xmlns:a16="http://schemas.microsoft.com/office/drawing/2014/main" id="{A12F31AF-4B7A-47EF-9D99-3E6A96D21263}"/>
              </a:ext>
            </a:extLst>
          </p:cNvPr>
          <p:cNvGraphicFramePr>
            <a:graphicFrameLocks noGrp="1"/>
          </p:cNvGraphicFramePr>
          <p:nvPr>
            <p:extLst>
              <p:ext uri="{D42A27DB-BD31-4B8C-83A1-F6EECF244321}">
                <p14:modId xmlns:p14="http://schemas.microsoft.com/office/powerpoint/2010/main" val="1655468323"/>
              </p:ext>
            </p:extLst>
          </p:nvPr>
        </p:nvGraphicFramePr>
        <p:xfrm>
          <a:off x="470779" y="339365"/>
          <a:ext cx="11313317" cy="3091792"/>
        </p:xfrm>
        <a:graphic>
          <a:graphicData uri="http://schemas.openxmlformats.org/drawingml/2006/table">
            <a:tbl>
              <a:tblPr bandRow="1">
                <a:tableStyleId>{2D5ABB26-0587-4C30-8999-92F81FD0307C}</a:tableStyleId>
              </a:tblPr>
              <a:tblGrid>
                <a:gridCol w="3495046">
                  <a:extLst>
                    <a:ext uri="{9D8B030D-6E8A-4147-A177-3AD203B41FA5}">
                      <a16:colId xmlns:a16="http://schemas.microsoft.com/office/drawing/2014/main" val="20000"/>
                    </a:ext>
                  </a:extLst>
                </a:gridCol>
                <a:gridCol w="2919069">
                  <a:extLst>
                    <a:ext uri="{9D8B030D-6E8A-4147-A177-3AD203B41FA5}">
                      <a16:colId xmlns:a16="http://schemas.microsoft.com/office/drawing/2014/main" val="20001"/>
                    </a:ext>
                  </a:extLst>
                </a:gridCol>
                <a:gridCol w="228132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Undetermined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aseline="0" dirty="0"/>
                        <a:t>3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38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0" baseline="0" dirty="0"/>
                        <a:t>15.4 </a:t>
                      </a:r>
                      <a:r>
                        <a:rPr lang="en-US" sz="1800" b="0" baseline="0" dirty="0" err="1"/>
                        <a:t>lbs</a:t>
                      </a:r>
                      <a:r>
                        <a:rPr lang="en-US" sz="1800" b="0" baseline="0" dirty="0"/>
                        <a:t> </a:t>
                      </a:r>
                      <a:r>
                        <a:rPr lang="en-US" sz="1800" b="1" baseline="0" dirty="0"/>
                        <a:t>Weight at Birth: </a:t>
                      </a:r>
                      <a:r>
                        <a:rPr lang="en-US" sz="1800" b="0" baseline="0" dirty="0"/>
                        <a:t>6.9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Back</a:t>
                      </a:r>
                    </a:p>
                    <a:p>
                      <a:r>
                        <a:rPr lang="en-US" sz="1800" b="1" baseline="0" dirty="0"/>
                        <a:t>Position Found: </a:t>
                      </a:r>
                      <a:r>
                        <a:rPr lang="en-US" sz="1800" baseline="0" dirty="0"/>
                        <a:t>Stomach</a:t>
                      </a:r>
                    </a:p>
                    <a:p>
                      <a:r>
                        <a:rPr lang="en-US" sz="1800" b="1" baseline="0" dirty="0"/>
                        <a:t>Airway: </a:t>
                      </a:r>
                      <a:r>
                        <a:rPr lang="en-US" sz="1800" baseline="0" dirty="0"/>
                        <a:t>Partially Obstructed</a:t>
                      </a:r>
                    </a:p>
                    <a:p>
                      <a:r>
                        <a:rPr lang="en-US" sz="1800" b="1" baseline="0" dirty="0"/>
                        <a:t>Face/Neck Position: </a:t>
                      </a:r>
                      <a:r>
                        <a:rPr lang="en-US" sz="1800" baseline="0" dirty="0"/>
                        <a:t>To left or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His father placed the infant on his back with his face up and his neck in a neutral position. A pillow was noted to be next to the child (to the left) and there was a sheet and comforter in the bed. When found the infant was laying on his stomach with his face turned left and his neck in a turned position. It is noted that his nose and mouth were partially obstructed by the pillow laying next to the child (he had turned his face into the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13920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47</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936764"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936764"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3" name="Picture 12">
            <a:extLst>
              <a:ext uri="{FF2B5EF4-FFF2-40B4-BE49-F238E27FC236}">
                <a16:creationId xmlns:a16="http://schemas.microsoft.com/office/drawing/2014/main" id="{B239FEB6-61A5-4391-81D2-B62A432F907C}"/>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4" name="Picture 13">
            <a:extLst>
              <a:ext uri="{FF2B5EF4-FFF2-40B4-BE49-F238E27FC236}">
                <a16:creationId xmlns:a16="http://schemas.microsoft.com/office/drawing/2014/main" id="{6E4176F6-09A5-4217-A411-3F5424FA240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906499"/>
            <a:ext cx="307818" cy="388878"/>
          </a:xfrm>
          <a:prstGeom prst="rect">
            <a:avLst/>
          </a:prstGeom>
        </p:spPr>
      </p:pic>
      <p:pic>
        <p:nvPicPr>
          <p:cNvPr id="15" name="Picture 14">
            <a:extLst>
              <a:ext uri="{FF2B5EF4-FFF2-40B4-BE49-F238E27FC236}">
                <a16:creationId xmlns:a16="http://schemas.microsoft.com/office/drawing/2014/main" id="{A6A7E7EC-ACD2-42B9-8E8B-390FFB29288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295377"/>
            <a:ext cx="307818" cy="388878"/>
          </a:xfrm>
          <a:prstGeom prst="rect">
            <a:avLst/>
          </a:prstGeom>
        </p:spPr>
      </p:pic>
      <p:pic>
        <p:nvPicPr>
          <p:cNvPr id="16" name="Picture 15">
            <a:extLst>
              <a:ext uri="{FF2B5EF4-FFF2-40B4-BE49-F238E27FC236}">
                <a16:creationId xmlns:a16="http://schemas.microsoft.com/office/drawing/2014/main" id="{F0A13E41-0C8F-49A4-991B-B1AF92A02E8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64318"/>
            <a:ext cx="307818" cy="388878"/>
          </a:xfrm>
          <a:prstGeom prst="rect">
            <a:avLst/>
          </a:prstGeom>
        </p:spPr>
      </p:pic>
      <p:graphicFrame>
        <p:nvGraphicFramePr>
          <p:cNvPr id="17" name="Table 16">
            <a:extLst>
              <a:ext uri="{FF2B5EF4-FFF2-40B4-BE49-F238E27FC236}">
                <a16:creationId xmlns:a16="http://schemas.microsoft.com/office/drawing/2014/main" id="{7B9993A9-8E05-4AF8-AE1E-CF0D65EF04B9}"/>
              </a:ext>
            </a:extLst>
          </p:cNvPr>
          <p:cNvGraphicFramePr>
            <a:graphicFrameLocks noGrp="1"/>
          </p:cNvGraphicFramePr>
          <p:nvPr>
            <p:extLst>
              <p:ext uri="{D42A27DB-BD31-4B8C-83A1-F6EECF244321}">
                <p14:modId xmlns:p14="http://schemas.microsoft.com/office/powerpoint/2010/main" val="4210106774"/>
              </p:ext>
            </p:extLst>
          </p:nvPr>
        </p:nvGraphicFramePr>
        <p:xfrm>
          <a:off x="470779" y="339365"/>
          <a:ext cx="11313317" cy="3091792"/>
        </p:xfrm>
        <a:graphic>
          <a:graphicData uri="http://schemas.openxmlformats.org/drawingml/2006/table">
            <a:tbl>
              <a:tblPr bandRow="1">
                <a:tableStyleId>{2D5ABB26-0587-4C30-8999-92F81FD0307C}</a:tableStyleId>
              </a:tblPr>
              <a:tblGrid>
                <a:gridCol w="3495046">
                  <a:extLst>
                    <a:ext uri="{9D8B030D-6E8A-4147-A177-3AD203B41FA5}">
                      <a16:colId xmlns:a16="http://schemas.microsoft.com/office/drawing/2014/main" val="20000"/>
                    </a:ext>
                  </a:extLst>
                </a:gridCol>
                <a:gridCol w="2919069">
                  <a:extLst>
                    <a:ext uri="{9D8B030D-6E8A-4147-A177-3AD203B41FA5}">
                      <a16:colId xmlns:a16="http://schemas.microsoft.com/office/drawing/2014/main" val="20001"/>
                    </a:ext>
                  </a:extLst>
                </a:gridCol>
                <a:gridCol w="228132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Undetermined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aseline="0" dirty="0"/>
                        <a:t>3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38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0" baseline="0" dirty="0"/>
                        <a:t>15.4 </a:t>
                      </a:r>
                      <a:r>
                        <a:rPr lang="en-US" sz="1800" b="0" baseline="0" dirty="0" err="1"/>
                        <a:t>lbs</a:t>
                      </a:r>
                      <a:r>
                        <a:rPr lang="en-US" sz="1800" b="0" baseline="0" dirty="0"/>
                        <a:t> </a:t>
                      </a:r>
                      <a:r>
                        <a:rPr lang="en-US" sz="1800" b="1" baseline="0" dirty="0"/>
                        <a:t>Weight at Birth: </a:t>
                      </a:r>
                      <a:r>
                        <a:rPr lang="en-US" sz="1800" b="0" baseline="0" dirty="0"/>
                        <a:t>6.9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Back</a:t>
                      </a:r>
                    </a:p>
                    <a:p>
                      <a:r>
                        <a:rPr lang="en-US" sz="1800" b="1" baseline="0" dirty="0"/>
                        <a:t>Position Found: </a:t>
                      </a:r>
                      <a:r>
                        <a:rPr lang="en-US" sz="1800" baseline="0" dirty="0"/>
                        <a:t>Stomach</a:t>
                      </a:r>
                    </a:p>
                    <a:p>
                      <a:r>
                        <a:rPr lang="en-US" sz="1800" b="1" baseline="0" dirty="0"/>
                        <a:t>Airway: </a:t>
                      </a:r>
                      <a:r>
                        <a:rPr lang="en-US" sz="1800" baseline="0" dirty="0"/>
                        <a:t>Partially Obstructed</a:t>
                      </a:r>
                    </a:p>
                    <a:p>
                      <a:r>
                        <a:rPr lang="en-US" sz="1800" b="1" baseline="0" dirty="0"/>
                        <a:t>Face/Neck Position: </a:t>
                      </a:r>
                      <a:r>
                        <a:rPr lang="en-US" sz="1800" baseline="0" dirty="0"/>
                        <a:t>To left or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His father placed the infant on his back with his face up and his neck in a neutral position. A pillow was noted to be next to the child (to the left) and there was a sheet and comforter in the bed. When found the infant was laying on his stomach with his face turned left and his neck in a turned position. It is noted that his nose and mouth were partially obstructed by the pillow laying next to the child (he had turned his face into the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83250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48</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3" name="Picture 12">
            <a:extLst>
              <a:ext uri="{FF2B5EF4-FFF2-40B4-BE49-F238E27FC236}">
                <a16:creationId xmlns:a16="http://schemas.microsoft.com/office/drawing/2014/main" id="{B239FEB6-61A5-4391-81D2-B62A432F907C}"/>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4" name="Picture 13">
            <a:extLst>
              <a:ext uri="{FF2B5EF4-FFF2-40B4-BE49-F238E27FC236}">
                <a16:creationId xmlns:a16="http://schemas.microsoft.com/office/drawing/2014/main" id="{6E4176F6-09A5-4217-A411-3F5424FA240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906499"/>
            <a:ext cx="307818" cy="388878"/>
          </a:xfrm>
          <a:prstGeom prst="rect">
            <a:avLst/>
          </a:prstGeom>
        </p:spPr>
      </p:pic>
      <p:pic>
        <p:nvPicPr>
          <p:cNvPr id="15" name="Picture 14">
            <a:extLst>
              <a:ext uri="{FF2B5EF4-FFF2-40B4-BE49-F238E27FC236}">
                <a16:creationId xmlns:a16="http://schemas.microsoft.com/office/drawing/2014/main" id="{A6A7E7EC-ACD2-42B9-8E8B-390FFB29288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295377"/>
            <a:ext cx="307818" cy="388878"/>
          </a:xfrm>
          <a:prstGeom prst="rect">
            <a:avLst/>
          </a:prstGeom>
        </p:spPr>
      </p:pic>
      <p:pic>
        <p:nvPicPr>
          <p:cNvPr id="16" name="Picture 15">
            <a:extLst>
              <a:ext uri="{FF2B5EF4-FFF2-40B4-BE49-F238E27FC236}">
                <a16:creationId xmlns:a16="http://schemas.microsoft.com/office/drawing/2014/main" id="{F0A13E41-0C8F-49A4-991B-B1AF92A02E8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64318"/>
            <a:ext cx="307818" cy="388878"/>
          </a:xfrm>
          <a:prstGeom prst="rect">
            <a:avLst/>
          </a:prstGeom>
        </p:spPr>
      </p:pic>
      <p:pic>
        <p:nvPicPr>
          <p:cNvPr id="17" name="Picture 16">
            <a:extLst>
              <a:ext uri="{FF2B5EF4-FFF2-40B4-BE49-F238E27FC236}">
                <a16:creationId xmlns:a16="http://schemas.microsoft.com/office/drawing/2014/main" id="{47F02324-690F-41A9-A27F-76CD71AC1CAD}"/>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207212"/>
            <a:ext cx="307818" cy="388878"/>
          </a:xfrm>
          <a:prstGeom prst="rect">
            <a:avLst/>
          </a:prstGeom>
        </p:spPr>
      </p:pic>
      <p:graphicFrame>
        <p:nvGraphicFramePr>
          <p:cNvPr id="18" name="Table 17">
            <a:extLst>
              <a:ext uri="{FF2B5EF4-FFF2-40B4-BE49-F238E27FC236}">
                <a16:creationId xmlns:a16="http://schemas.microsoft.com/office/drawing/2014/main" id="{6E73F84A-8A64-4F12-A2E3-3E660FB17AC8}"/>
              </a:ext>
            </a:extLst>
          </p:cNvPr>
          <p:cNvGraphicFramePr>
            <a:graphicFrameLocks noGrp="1"/>
          </p:cNvGraphicFramePr>
          <p:nvPr>
            <p:extLst>
              <p:ext uri="{D42A27DB-BD31-4B8C-83A1-F6EECF244321}">
                <p14:modId xmlns:p14="http://schemas.microsoft.com/office/powerpoint/2010/main" val="4069128792"/>
              </p:ext>
            </p:extLst>
          </p:nvPr>
        </p:nvGraphicFramePr>
        <p:xfrm>
          <a:off x="470779" y="339365"/>
          <a:ext cx="11313317" cy="3091792"/>
        </p:xfrm>
        <a:graphic>
          <a:graphicData uri="http://schemas.openxmlformats.org/drawingml/2006/table">
            <a:tbl>
              <a:tblPr bandRow="1">
                <a:tableStyleId>{2D5ABB26-0587-4C30-8999-92F81FD0307C}</a:tableStyleId>
              </a:tblPr>
              <a:tblGrid>
                <a:gridCol w="3495046">
                  <a:extLst>
                    <a:ext uri="{9D8B030D-6E8A-4147-A177-3AD203B41FA5}">
                      <a16:colId xmlns:a16="http://schemas.microsoft.com/office/drawing/2014/main" val="20000"/>
                    </a:ext>
                  </a:extLst>
                </a:gridCol>
                <a:gridCol w="2676515">
                  <a:extLst>
                    <a:ext uri="{9D8B030D-6E8A-4147-A177-3AD203B41FA5}">
                      <a16:colId xmlns:a16="http://schemas.microsoft.com/office/drawing/2014/main" val="20001"/>
                    </a:ext>
                  </a:extLst>
                </a:gridCol>
                <a:gridCol w="2523875">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Undetermined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aseline="0" dirty="0"/>
                        <a:t>3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38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0" baseline="0" dirty="0"/>
                        <a:t>15.4 </a:t>
                      </a:r>
                      <a:r>
                        <a:rPr lang="en-US" sz="1800" b="0" baseline="0" dirty="0" err="1"/>
                        <a:t>lbs</a:t>
                      </a:r>
                      <a:r>
                        <a:rPr lang="en-US" sz="1800" b="0" baseline="0" dirty="0"/>
                        <a:t> </a:t>
                      </a:r>
                      <a:r>
                        <a:rPr lang="en-US" sz="1800" b="1" baseline="0" dirty="0"/>
                        <a:t>Weight at Birth: </a:t>
                      </a:r>
                      <a:r>
                        <a:rPr lang="en-US" sz="1800" b="0" baseline="0" dirty="0"/>
                        <a:t>6.9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Back</a:t>
                      </a:r>
                    </a:p>
                    <a:p>
                      <a:r>
                        <a:rPr lang="en-US" sz="1800" b="1" baseline="0" dirty="0"/>
                        <a:t>Position Found: </a:t>
                      </a:r>
                      <a:r>
                        <a:rPr lang="en-US" sz="1800" baseline="0" dirty="0"/>
                        <a:t>Stomach</a:t>
                      </a:r>
                    </a:p>
                    <a:p>
                      <a:r>
                        <a:rPr lang="en-US" sz="1800" b="1" baseline="0" dirty="0"/>
                        <a:t>Airway: </a:t>
                      </a:r>
                      <a:r>
                        <a:rPr lang="en-US" sz="1800" baseline="0" dirty="0"/>
                        <a:t>Partially Obstructed</a:t>
                      </a:r>
                    </a:p>
                    <a:p>
                      <a:r>
                        <a:rPr lang="en-US" sz="1800" b="1" baseline="0" dirty="0"/>
                        <a:t>Face/Neck Position: </a:t>
                      </a:r>
                      <a:r>
                        <a:rPr lang="en-US" sz="1800" baseline="0" dirty="0"/>
                        <a:t>To left or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His father placed the infant on his back with his face up and his neck in a neutral position. A pillow was noted to be next to the child (to the left) and there was a sheet and comforter in the bed. When found the infant was laying on his stomach with his face turned left and his neck in a turned position. It is noted that his nose and mouth were partially obstructed by the pillow laying next to the child (he had turned his face into the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2867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49</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3" name="Picture 12">
            <a:extLst>
              <a:ext uri="{FF2B5EF4-FFF2-40B4-BE49-F238E27FC236}">
                <a16:creationId xmlns:a16="http://schemas.microsoft.com/office/drawing/2014/main" id="{B239FEB6-61A5-4391-81D2-B62A432F907C}"/>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4" name="Picture 13">
            <a:extLst>
              <a:ext uri="{FF2B5EF4-FFF2-40B4-BE49-F238E27FC236}">
                <a16:creationId xmlns:a16="http://schemas.microsoft.com/office/drawing/2014/main" id="{6E4176F6-09A5-4217-A411-3F5424FA240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906499"/>
            <a:ext cx="307818" cy="388878"/>
          </a:xfrm>
          <a:prstGeom prst="rect">
            <a:avLst/>
          </a:prstGeom>
        </p:spPr>
      </p:pic>
      <p:pic>
        <p:nvPicPr>
          <p:cNvPr id="15" name="Picture 14">
            <a:extLst>
              <a:ext uri="{FF2B5EF4-FFF2-40B4-BE49-F238E27FC236}">
                <a16:creationId xmlns:a16="http://schemas.microsoft.com/office/drawing/2014/main" id="{A6A7E7EC-ACD2-42B9-8E8B-390FFB29288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295377"/>
            <a:ext cx="307818" cy="388878"/>
          </a:xfrm>
          <a:prstGeom prst="rect">
            <a:avLst/>
          </a:prstGeom>
        </p:spPr>
      </p:pic>
      <p:pic>
        <p:nvPicPr>
          <p:cNvPr id="16" name="Picture 15">
            <a:extLst>
              <a:ext uri="{FF2B5EF4-FFF2-40B4-BE49-F238E27FC236}">
                <a16:creationId xmlns:a16="http://schemas.microsoft.com/office/drawing/2014/main" id="{F0A13E41-0C8F-49A4-991B-B1AF92A02E8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64318"/>
            <a:ext cx="307818" cy="388878"/>
          </a:xfrm>
          <a:prstGeom prst="rect">
            <a:avLst/>
          </a:prstGeom>
        </p:spPr>
      </p:pic>
      <p:pic>
        <p:nvPicPr>
          <p:cNvPr id="17" name="Picture 16">
            <a:extLst>
              <a:ext uri="{FF2B5EF4-FFF2-40B4-BE49-F238E27FC236}">
                <a16:creationId xmlns:a16="http://schemas.microsoft.com/office/drawing/2014/main" id="{47F02324-690F-41A9-A27F-76CD71AC1CAD}"/>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207212"/>
            <a:ext cx="307818" cy="388878"/>
          </a:xfrm>
          <a:prstGeom prst="rect">
            <a:avLst/>
          </a:prstGeom>
        </p:spPr>
      </p:pic>
      <p:pic>
        <p:nvPicPr>
          <p:cNvPr id="18" name="Picture 17">
            <a:extLst>
              <a:ext uri="{FF2B5EF4-FFF2-40B4-BE49-F238E27FC236}">
                <a16:creationId xmlns:a16="http://schemas.microsoft.com/office/drawing/2014/main" id="{843B46FB-A13B-4528-AB73-5E1B182FB0E6}"/>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623587"/>
            <a:ext cx="307818" cy="388878"/>
          </a:xfrm>
          <a:prstGeom prst="rect">
            <a:avLst/>
          </a:prstGeom>
        </p:spPr>
      </p:pic>
      <p:graphicFrame>
        <p:nvGraphicFramePr>
          <p:cNvPr id="19" name="Table 18">
            <a:extLst>
              <a:ext uri="{FF2B5EF4-FFF2-40B4-BE49-F238E27FC236}">
                <a16:creationId xmlns:a16="http://schemas.microsoft.com/office/drawing/2014/main" id="{2AECABDB-87FE-439E-B6CE-12EACDDE62C3}"/>
              </a:ext>
            </a:extLst>
          </p:cNvPr>
          <p:cNvGraphicFramePr>
            <a:graphicFrameLocks noGrp="1"/>
          </p:cNvGraphicFramePr>
          <p:nvPr>
            <p:extLst>
              <p:ext uri="{D42A27DB-BD31-4B8C-83A1-F6EECF244321}">
                <p14:modId xmlns:p14="http://schemas.microsoft.com/office/powerpoint/2010/main" val="879509573"/>
              </p:ext>
            </p:extLst>
          </p:nvPr>
        </p:nvGraphicFramePr>
        <p:xfrm>
          <a:off x="470779" y="339365"/>
          <a:ext cx="11313317" cy="3091792"/>
        </p:xfrm>
        <a:graphic>
          <a:graphicData uri="http://schemas.openxmlformats.org/drawingml/2006/table">
            <a:tbl>
              <a:tblPr bandRow="1">
                <a:tableStyleId>{2D5ABB26-0587-4C30-8999-92F81FD0307C}</a:tableStyleId>
              </a:tblPr>
              <a:tblGrid>
                <a:gridCol w="3495046">
                  <a:extLst>
                    <a:ext uri="{9D8B030D-6E8A-4147-A177-3AD203B41FA5}">
                      <a16:colId xmlns:a16="http://schemas.microsoft.com/office/drawing/2014/main" val="20000"/>
                    </a:ext>
                  </a:extLst>
                </a:gridCol>
                <a:gridCol w="2676515">
                  <a:extLst>
                    <a:ext uri="{9D8B030D-6E8A-4147-A177-3AD203B41FA5}">
                      <a16:colId xmlns:a16="http://schemas.microsoft.com/office/drawing/2014/main" val="20001"/>
                    </a:ext>
                  </a:extLst>
                </a:gridCol>
                <a:gridCol w="2523875">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Undetermined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aseline="0" dirty="0"/>
                        <a:t>3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38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0" baseline="0" dirty="0"/>
                        <a:t>15.4 </a:t>
                      </a:r>
                      <a:r>
                        <a:rPr lang="en-US" sz="1800" b="0" baseline="0" dirty="0" err="1"/>
                        <a:t>lbs</a:t>
                      </a:r>
                      <a:r>
                        <a:rPr lang="en-US" sz="1800" b="0" baseline="0" dirty="0"/>
                        <a:t> </a:t>
                      </a:r>
                      <a:r>
                        <a:rPr lang="en-US" sz="1800" b="1" baseline="0" dirty="0"/>
                        <a:t>Weight at Birth: </a:t>
                      </a:r>
                      <a:r>
                        <a:rPr lang="en-US" sz="1800" b="0" baseline="0" dirty="0"/>
                        <a:t>6.9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Back</a:t>
                      </a:r>
                    </a:p>
                    <a:p>
                      <a:r>
                        <a:rPr lang="en-US" sz="1800" b="1" baseline="0" dirty="0"/>
                        <a:t>Position Found: </a:t>
                      </a:r>
                      <a:r>
                        <a:rPr lang="en-US" sz="1800" baseline="0" dirty="0"/>
                        <a:t>Stomach</a:t>
                      </a:r>
                    </a:p>
                    <a:p>
                      <a:r>
                        <a:rPr lang="en-US" sz="1800" b="1" baseline="0" dirty="0"/>
                        <a:t>Airway: </a:t>
                      </a:r>
                      <a:r>
                        <a:rPr lang="en-US" sz="1800" baseline="0" dirty="0"/>
                        <a:t>Partially Obstructed</a:t>
                      </a:r>
                    </a:p>
                    <a:p>
                      <a:r>
                        <a:rPr lang="en-US" sz="1800" b="1" baseline="0" dirty="0"/>
                        <a:t>Face/Neck Position: </a:t>
                      </a:r>
                      <a:r>
                        <a:rPr lang="en-US" sz="1800" baseline="0" dirty="0"/>
                        <a:t>To left or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His father placed the infant on his back with his face up and his neck in a neutral position. A pillow was noted to be next to the child (to the left) and there was a sheet and comforter in the bed. When found the infant was laying on his stomach with his face turned left and his neck in a turned position. It is noted that his nose and mouth were partially obstructed by the pillow laying next to the child (he had turned his face into the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62916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69441"/>
          </a:xfrm>
          <a:prstGeom prst="rect">
            <a:avLst/>
          </a:prstGeom>
          <a:noFill/>
        </p:spPr>
        <p:txBody>
          <a:bodyPr wrap="square" rtlCol="0">
            <a:spAutoFit/>
          </a:bodyPr>
          <a:lstStyle/>
          <a:p>
            <a:r>
              <a:rPr lang="en-US" sz="4400" dirty="0">
                <a:solidFill>
                  <a:schemeClr val="bg1"/>
                </a:solidFill>
              </a:rPr>
              <a:t>Classification System: Key Attributes</a:t>
            </a:r>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Assigns categories using group consensus</a:t>
            </a:r>
          </a:p>
          <a:p>
            <a:r>
              <a:rPr lang="en-US" dirty="0"/>
              <a:t>Has explicit category definitions and an algorithm</a:t>
            </a:r>
          </a:p>
          <a:p>
            <a:r>
              <a:rPr lang="en-US" dirty="0"/>
              <a:t>Does NOT reclassify official cause of death</a:t>
            </a:r>
          </a:p>
          <a:p>
            <a:r>
              <a:rPr lang="en-US" dirty="0"/>
              <a:t>Builds on previous systems, but tailored to the multidisciplinary Child Death Review model including the SUID Case Registry</a:t>
            </a:r>
          </a:p>
          <a:p>
            <a:pPr lvl="1"/>
            <a:r>
              <a:rPr lang="en-US" dirty="0"/>
              <a:t>Categorization should take place through a discussion with your Child Death Review Team</a:t>
            </a:r>
          </a:p>
          <a:p>
            <a:pPr marL="457200" lvl="1" indent="0">
              <a:buNone/>
            </a:pPr>
            <a:endParaRPr lang="en-US" sz="1600" b="1" dirty="0"/>
          </a:p>
          <a:p>
            <a:endParaRPr lang="en-US" dirty="0"/>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79390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50</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3" name="Picture 12">
            <a:extLst>
              <a:ext uri="{FF2B5EF4-FFF2-40B4-BE49-F238E27FC236}">
                <a16:creationId xmlns:a16="http://schemas.microsoft.com/office/drawing/2014/main" id="{B239FEB6-61A5-4391-81D2-B62A432F907C}"/>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4" name="Picture 13">
            <a:extLst>
              <a:ext uri="{FF2B5EF4-FFF2-40B4-BE49-F238E27FC236}">
                <a16:creationId xmlns:a16="http://schemas.microsoft.com/office/drawing/2014/main" id="{6E4176F6-09A5-4217-A411-3F5424FA240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906499"/>
            <a:ext cx="307818" cy="388878"/>
          </a:xfrm>
          <a:prstGeom prst="rect">
            <a:avLst/>
          </a:prstGeom>
        </p:spPr>
      </p:pic>
      <p:pic>
        <p:nvPicPr>
          <p:cNvPr id="15" name="Picture 14">
            <a:extLst>
              <a:ext uri="{FF2B5EF4-FFF2-40B4-BE49-F238E27FC236}">
                <a16:creationId xmlns:a16="http://schemas.microsoft.com/office/drawing/2014/main" id="{A6A7E7EC-ACD2-42B9-8E8B-390FFB29288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295377"/>
            <a:ext cx="307818" cy="388878"/>
          </a:xfrm>
          <a:prstGeom prst="rect">
            <a:avLst/>
          </a:prstGeom>
        </p:spPr>
      </p:pic>
      <p:pic>
        <p:nvPicPr>
          <p:cNvPr id="16" name="Picture 15">
            <a:extLst>
              <a:ext uri="{FF2B5EF4-FFF2-40B4-BE49-F238E27FC236}">
                <a16:creationId xmlns:a16="http://schemas.microsoft.com/office/drawing/2014/main" id="{F0A13E41-0C8F-49A4-991B-B1AF92A02E8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64318"/>
            <a:ext cx="307818" cy="388878"/>
          </a:xfrm>
          <a:prstGeom prst="rect">
            <a:avLst/>
          </a:prstGeom>
        </p:spPr>
      </p:pic>
      <p:pic>
        <p:nvPicPr>
          <p:cNvPr id="17" name="Picture 16">
            <a:extLst>
              <a:ext uri="{FF2B5EF4-FFF2-40B4-BE49-F238E27FC236}">
                <a16:creationId xmlns:a16="http://schemas.microsoft.com/office/drawing/2014/main" id="{47F02324-690F-41A9-A27F-76CD71AC1CAD}"/>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207212"/>
            <a:ext cx="307818" cy="388878"/>
          </a:xfrm>
          <a:prstGeom prst="rect">
            <a:avLst/>
          </a:prstGeom>
        </p:spPr>
      </p:pic>
      <p:pic>
        <p:nvPicPr>
          <p:cNvPr id="18" name="Picture 17">
            <a:extLst>
              <a:ext uri="{FF2B5EF4-FFF2-40B4-BE49-F238E27FC236}">
                <a16:creationId xmlns:a16="http://schemas.microsoft.com/office/drawing/2014/main" id="{843B46FB-A13B-4528-AB73-5E1B182FB0E6}"/>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623587"/>
            <a:ext cx="307818" cy="388878"/>
          </a:xfrm>
          <a:prstGeom prst="rect">
            <a:avLst/>
          </a:prstGeom>
        </p:spPr>
      </p:pic>
      <p:pic>
        <p:nvPicPr>
          <p:cNvPr id="19" name="Picture 18">
            <a:extLst>
              <a:ext uri="{FF2B5EF4-FFF2-40B4-BE49-F238E27FC236}">
                <a16:creationId xmlns:a16="http://schemas.microsoft.com/office/drawing/2014/main" id="{888545DF-3368-4246-9838-0288BCFD6324}"/>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84202" y="3457204"/>
            <a:ext cx="307818" cy="388878"/>
          </a:xfrm>
          <a:prstGeom prst="rect">
            <a:avLst/>
          </a:prstGeom>
        </p:spPr>
      </p:pic>
      <p:graphicFrame>
        <p:nvGraphicFramePr>
          <p:cNvPr id="20" name="Table 19">
            <a:extLst>
              <a:ext uri="{FF2B5EF4-FFF2-40B4-BE49-F238E27FC236}">
                <a16:creationId xmlns:a16="http://schemas.microsoft.com/office/drawing/2014/main" id="{0C9B32F8-199D-4968-A455-E613B87B178F}"/>
              </a:ext>
            </a:extLst>
          </p:cNvPr>
          <p:cNvGraphicFramePr>
            <a:graphicFrameLocks noGrp="1"/>
          </p:cNvGraphicFramePr>
          <p:nvPr>
            <p:extLst>
              <p:ext uri="{D42A27DB-BD31-4B8C-83A1-F6EECF244321}">
                <p14:modId xmlns:p14="http://schemas.microsoft.com/office/powerpoint/2010/main" val="904259187"/>
              </p:ext>
            </p:extLst>
          </p:nvPr>
        </p:nvGraphicFramePr>
        <p:xfrm>
          <a:off x="470779" y="339365"/>
          <a:ext cx="11313317" cy="3091792"/>
        </p:xfrm>
        <a:graphic>
          <a:graphicData uri="http://schemas.openxmlformats.org/drawingml/2006/table">
            <a:tbl>
              <a:tblPr bandRow="1">
                <a:tableStyleId>{2D5ABB26-0587-4C30-8999-92F81FD0307C}</a:tableStyleId>
              </a:tblPr>
              <a:tblGrid>
                <a:gridCol w="3495046">
                  <a:extLst>
                    <a:ext uri="{9D8B030D-6E8A-4147-A177-3AD203B41FA5}">
                      <a16:colId xmlns:a16="http://schemas.microsoft.com/office/drawing/2014/main" val="20000"/>
                    </a:ext>
                  </a:extLst>
                </a:gridCol>
                <a:gridCol w="2676515">
                  <a:extLst>
                    <a:ext uri="{9D8B030D-6E8A-4147-A177-3AD203B41FA5}">
                      <a16:colId xmlns:a16="http://schemas.microsoft.com/office/drawing/2014/main" val="20001"/>
                    </a:ext>
                  </a:extLst>
                </a:gridCol>
                <a:gridCol w="2523875">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Undetermined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aseline="0" dirty="0"/>
                        <a:t>3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38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0" baseline="0" dirty="0"/>
                        <a:t>15.4 </a:t>
                      </a:r>
                      <a:r>
                        <a:rPr lang="en-US" sz="1800" b="0" baseline="0" dirty="0" err="1"/>
                        <a:t>lbs</a:t>
                      </a:r>
                      <a:r>
                        <a:rPr lang="en-US" sz="1800" b="0" baseline="0" dirty="0"/>
                        <a:t> </a:t>
                      </a:r>
                      <a:r>
                        <a:rPr lang="en-US" sz="1800" b="1" baseline="0" dirty="0"/>
                        <a:t>Weight at Birth: </a:t>
                      </a:r>
                      <a:r>
                        <a:rPr lang="en-US" sz="1800" b="0" baseline="0" dirty="0"/>
                        <a:t>6.9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Back</a:t>
                      </a:r>
                    </a:p>
                    <a:p>
                      <a:r>
                        <a:rPr lang="en-US" sz="1800" b="1" baseline="0" dirty="0"/>
                        <a:t>Position Found: </a:t>
                      </a:r>
                      <a:r>
                        <a:rPr lang="en-US" sz="1800" baseline="0" dirty="0"/>
                        <a:t>Stomach</a:t>
                      </a:r>
                    </a:p>
                    <a:p>
                      <a:r>
                        <a:rPr lang="en-US" sz="1800" b="1" baseline="0" dirty="0"/>
                        <a:t>Airway: </a:t>
                      </a:r>
                      <a:r>
                        <a:rPr lang="en-US" sz="1800" baseline="0" dirty="0"/>
                        <a:t>Partially Obstructed</a:t>
                      </a:r>
                    </a:p>
                    <a:p>
                      <a:r>
                        <a:rPr lang="en-US" sz="1800" b="1" baseline="0" dirty="0"/>
                        <a:t>Face/Neck Position: </a:t>
                      </a:r>
                      <a:r>
                        <a:rPr lang="en-US" sz="1800" baseline="0" dirty="0"/>
                        <a:t>To left or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His father placed the infant on his back with his face up and his neck in a neutral position. A pillow was noted to be next to the child (to the left) and there was a sheet and comforter in the bed. When found the infant was laying on his stomach with his face turned left and his neck in a turned position. It is noted that his nose and mouth were partially obstructed by the pillow laying next to the child (he had turned his face into the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66986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51</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3" name="Picture 12">
            <a:extLst>
              <a:ext uri="{FF2B5EF4-FFF2-40B4-BE49-F238E27FC236}">
                <a16:creationId xmlns:a16="http://schemas.microsoft.com/office/drawing/2014/main" id="{B239FEB6-61A5-4391-81D2-B62A432F907C}"/>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4" name="Picture 13">
            <a:extLst>
              <a:ext uri="{FF2B5EF4-FFF2-40B4-BE49-F238E27FC236}">
                <a16:creationId xmlns:a16="http://schemas.microsoft.com/office/drawing/2014/main" id="{6E4176F6-09A5-4217-A411-3F5424FA240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906499"/>
            <a:ext cx="307818" cy="388878"/>
          </a:xfrm>
          <a:prstGeom prst="rect">
            <a:avLst/>
          </a:prstGeom>
        </p:spPr>
      </p:pic>
      <p:pic>
        <p:nvPicPr>
          <p:cNvPr id="15" name="Picture 14">
            <a:extLst>
              <a:ext uri="{FF2B5EF4-FFF2-40B4-BE49-F238E27FC236}">
                <a16:creationId xmlns:a16="http://schemas.microsoft.com/office/drawing/2014/main" id="{A6A7E7EC-ACD2-42B9-8E8B-390FFB29288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295377"/>
            <a:ext cx="307818" cy="388878"/>
          </a:xfrm>
          <a:prstGeom prst="rect">
            <a:avLst/>
          </a:prstGeom>
        </p:spPr>
      </p:pic>
      <p:pic>
        <p:nvPicPr>
          <p:cNvPr id="16" name="Picture 15">
            <a:extLst>
              <a:ext uri="{FF2B5EF4-FFF2-40B4-BE49-F238E27FC236}">
                <a16:creationId xmlns:a16="http://schemas.microsoft.com/office/drawing/2014/main" id="{F0A13E41-0C8F-49A4-991B-B1AF92A02E8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64318"/>
            <a:ext cx="307818" cy="388878"/>
          </a:xfrm>
          <a:prstGeom prst="rect">
            <a:avLst/>
          </a:prstGeom>
        </p:spPr>
      </p:pic>
      <p:pic>
        <p:nvPicPr>
          <p:cNvPr id="17" name="Picture 16">
            <a:extLst>
              <a:ext uri="{FF2B5EF4-FFF2-40B4-BE49-F238E27FC236}">
                <a16:creationId xmlns:a16="http://schemas.microsoft.com/office/drawing/2014/main" id="{47F02324-690F-41A9-A27F-76CD71AC1CAD}"/>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207212"/>
            <a:ext cx="307818" cy="388878"/>
          </a:xfrm>
          <a:prstGeom prst="rect">
            <a:avLst/>
          </a:prstGeom>
        </p:spPr>
      </p:pic>
      <p:pic>
        <p:nvPicPr>
          <p:cNvPr id="18" name="Picture 17">
            <a:extLst>
              <a:ext uri="{FF2B5EF4-FFF2-40B4-BE49-F238E27FC236}">
                <a16:creationId xmlns:a16="http://schemas.microsoft.com/office/drawing/2014/main" id="{843B46FB-A13B-4528-AB73-5E1B182FB0E6}"/>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623587"/>
            <a:ext cx="307818" cy="388878"/>
          </a:xfrm>
          <a:prstGeom prst="rect">
            <a:avLst/>
          </a:prstGeom>
        </p:spPr>
      </p:pic>
      <p:pic>
        <p:nvPicPr>
          <p:cNvPr id="19" name="Picture 18">
            <a:extLst>
              <a:ext uri="{FF2B5EF4-FFF2-40B4-BE49-F238E27FC236}">
                <a16:creationId xmlns:a16="http://schemas.microsoft.com/office/drawing/2014/main" id="{888545DF-3368-4246-9838-0288BCFD6324}"/>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84202" y="3457204"/>
            <a:ext cx="307818" cy="388878"/>
          </a:xfrm>
          <a:prstGeom prst="rect">
            <a:avLst/>
          </a:prstGeom>
        </p:spPr>
      </p:pic>
      <p:pic>
        <p:nvPicPr>
          <p:cNvPr id="20" name="Picture 19">
            <a:extLst>
              <a:ext uri="{FF2B5EF4-FFF2-40B4-BE49-F238E27FC236}">
                <a16:creationId xmlns:a16="http://schemas.microsoft.com/office/drawing/2014/main" id="{CFC67914-4AF9-407E-9203-D3A56C2FC0C8}"/>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84202" y="3872129"/>
            <a:ext cx="307818" cy="388878"/>
          </a:xfrm>
          <a:prstGeom prst="rect">
            <a:avLst/>
          </a:prstGeom>
        </p:spPr>
      </p:pic>
      <p:graphicFrame>
        <p:nvGraphicFramePr>
          <p:cNvPr id="21" name="Table 20">
            <a:extLst>
              <a:ext uri="{FF2B5EF4-FFF2-40B4-BE49-F238E27FC236}">
                <a16:creationId xmlns:a16="http://schemas.microsoft.com/office/drawing/2014/main" id="{E72701D5-9E08-40B1-A43A-823701993716}"/>
              </a:ext>
            </a:extLst>
          </p:cNvPr>
          <p:cNvGraphicFramePr>
            <a:graphicFrameLocks noGrp="1"/>
          </p:cNvGraphicFramePr>
          <p:nvPr>
            <p:extLst>
              <p:ext uri="{D42A27DB-BD31-4B8C-83A1-F6EECF244321}">
                <p14:modId xmlns:p14="http://schemas.microsoft.com/office/powerpoint/2010/main" val="3039850971"/>
              </p:ext>
            </p:extLst>
          </p:nvPr>
        </p:nvGraphicFramePr>
        <p:xfrm>
          <a:off x="470779" y="339365"/>
          <a:ext cx="11313317" cy="3091792"/>
        </p:xfrm>
        <a:graphic>
          <a:graphicData uri="http://schemas.openxmlformats.org/drawingml/2006/table">
            <a:tbl>
              <a:tblPr bandRow="1">
                <a:tableStyleId>{2D5ABB26-0587-4C30-8999-92F81FD0307C}</a:tableStyleId>
              </a:tblPr>
              <a:tblGrid>
                <a:gridCol w="3495046">
                  <a:extLst>
                    <a:ext uri="{9D8B030D-6E8A-4147-A177-3AD203B41FA5}">
                      <a16:colId xmlns:a16="http://schemas.microsoft.com/office/drawing/2014/main" val="20000"/>
                    </a:ext>
                  </a:extLst>
                </a:gridCol>
                <a:gridCol w="2676515">
                  <a:extLst>
                    <a:ext uri="{9D8B030D-6E8A-4147-A177-3AD203B41FA5}">
                      <a16:colId xmlns:a16="http://schemas.microsoft.com/office/drawing/2014/main" val="20001"/>
                    </a:ext>
                  </a:extLst>
                </a:gridCol>
                <a:gridCol w="2523875">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Undetermined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aseline="0" dirty="0"/>
                        <a:t>3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38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0" baseline="0" dirty="0"/>
                        <a:t>15.4 </a:t>
                      </a:r>
                      <a:r>
                        <a:rPr lang="en-US" sz="1800" b="0" baseline="0" dirty="0" err="1"/>
                        <a:t>lbs</a:t>
                      </a:r>
                      <a:r>
                        <a:rPr lang="en-US" sz="1800" b="0" baseline="0" dirty="0"/>
                        <a:t> </a:t>
                      </a:r>
                      <a:r>
                        <a:rPr lang="en-US" sz="1800" b="1" baseline="0" dirty="0"/>
                        <a:t>Weight at Birth: </a:t>
                      </a:r>
                      <a:r>
                        <a:rPr lang="en-US" sz="1800" b="0" baseline="0" dirty="0"/>
                        <a:t>6.9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Back</a:t>
                      </a:r>
                    </a:p>
                    <a:p>
                      <a:r>
                        <a:rPr lang="en-US" sz="1800" b="1" baseline="0" dirty="0"/>
                        <a:t>Position Found: </a:t>
                      </a:r>
                      <a:r>
                        <a:rPr lang="en-US" sz="1800" baseline="0" dirty="0"/>
                        <a:t>Stomach</a:t>
                      </a:r>
                    </a:p>
                    <a:p>
                      <a:r>
                        <a:rPr lang="en-US" sz="1800" b="1" baseline="0" dirty="0"/>
                        <a:t>Airway: </a:t>
                      </a:r>
                      <a:r>
                        <a:rPr lang="en-US" sz="1800" baseline="0" dirty="0"/>
                        <a:t>Partially Obstructed</a:t>
                      </a:r>
                    </a:p>
                    <a:p>
                      <a:r>
                        <a:rPr lang="en-US" sz="1800" b="1" baseline="0" dirty="0"/>
                        <a:t>Face/Neck Position: </a:t>
                      </a:r>
                      <a:r>
                        <a:rPr lang="en-US" sz="1800" baseline="0" dirty="0"/>
                        <a:t>To left or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His father placed the infant on his back with his face up and his neck in a neutral position. A pillow was noted to be next to the child (to the left) and there was a sheet and comforter in the bed. When found the infant was laying on his stomach with his face turned left and his neck in a turned position. It is noted that his nose and mouth were partially obstructed by the pillow laying next to the child (he had turned his face into the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21236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52</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3" name="Picture 12">
            <a:extLst>
              <a:ext uri="{FF2B5EF4-FFF2-40B4-BE49-F238E27FC236}">
                <a16:creationId xmlns:a16="http://schemas.microsoft.com/office/drawing/2014/main" id="{B239FEB6-61A5-4391-81D2-B62A432F907C}"/>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4" name="Picture 13">
            <a:extLst>
              <a:ext uri="{FF2B5EF4-FFF2-40B4-BE49-F238E27FC236}">
                <a16:creationId xmlns:a16="http://schemas.microsoft.com/office/drawing/2014/main" id="{6E4176F6-09A5-4217-A411-3F5424FA240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906499"/>
            <a:ext cx="307818" cy="388878"/>
          </a:xfrm>
          <a:prstGeom prst="rect">
            <a:avLst/>
          </a:prstGeom>
        </p:spPr>
      </p:pic>
      <p:pic>
        <p:nvPicPr>
          <p:cNvPr id="15" name="Picture 14">
            <a:extLst>
              <a:ext uri="{FF2B5EF4-FFF2-40B4-BE49-F238E27FC236}">
                <a16:creationId xmlns:a16="http://schemas.microsoft.com/office/drawing/2014/main" id="{A6A7E7EC-ACD2-42B9-8E8B-390FFB29288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295377"/>
            <a:ext cx="307818" cy="388878"/>
          </a:xfrm>
          <a:prstGeom prst="rect">
            <a:avLst/>
          </a:prstGeom>
        </p:spPr>
      </p:pic>
      <p:pic>
        <p:nvPicPr>
          <p:cNvPr id="16" name="Picture 15">
            <a:extLst>
              <a:ext uri="{FF2B5EF4-FFF2-40B4-BE49-F238E27FC236}">
                <a16:creationId xmlns:a16="http://schemas.microsoft.com/office/drawing/2014/main" id="{F0A13E41-0C8F-49A4-991B-B1AF92A02E8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64318"/>
            <a:ext cx="307818" cy="388878"/>
          </a:xfrm>
          <a:prstGeom prst="rect">
            <a:avLst/>
          </a:prstGeom>
        </p:spPr>
      </p:pic>
      <p:pic>
        <p:nvPicPr>
          <p:cNvPr id="17" name="Picture 16">
            <a:extLst>
              <a:ext uri="{FF2B5EF4-FFF2-40B4-BE49-F238E27FC236}">
                <a16:creationId xmlns:a16="http://schemas.microsoft.com/office/drawing/2014/main" id="{47F02324-690F-41A9-A27F-76CD71AC1CAD}"/>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207212"/>
            <a:ext cx="307818" cy="388878"/>
          </a:xfrm>
          <a:prstGeom prst="rect">
            <a:avLst/>
          </a:prstGeom>
        </p:spPr>
      </p:pic>
      <p:pic>
        <p:nvPicPr>
          <p:cNvPr id="18" name="Picture 17">
            <a:extLst>
              <a:ext uri="{FF2B5EF4-FFF2-40B4-BE49-F238E27FC236}">
                <a16:creationId xmlns:a16="http://schemas.microsoft.com/office/drawing/2014/main" id="{843B46FB-A13B-4528-AB73-5E1B182FB0E6}"/>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623587"/>
            <a:ext cx="307818" cy="388878"/>
          </a:xfrm>
          <a:prstGeom prst="rect">
            <a:avLst/>
          </a:prstGeom>
        </p:spPr>
      </p:pic>
      <p:pic>
        <p:nvPicPr>
          <p:cNvPr id="19" name="Picture 18">
            <a:extLst>
              <a:ext uri="{FF2B5EF4-FFF2-40B4-BE49-F238E27FC236}">
                <a16:creationId xmlns:a16="http://schemas.microsoft.com/office/drawing/2014/main" id="{888545DF-3368-4246-9838-0288BCFD6324}"/>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84202" y="3457204"/>
            <a:ext cx="307818" cy="388878"/>
          </a:xfrm>
          <a:prstGeom prst="rect">
            <a:avLst/>
          </a:prstGeom>
        </p:spPr>
      </p:pic>
      <p:pic>
        <p:nvPicPr>
          <p:cNvPr id="20" name="Picture 19">
            <a:extLst>
              <a:ext uri="{FF2B5EF4-FFF2-40B4-BE49-F238E27FC236}">
                <a16:creationId xmlns:a16="http://schemas.microsoft.com/office/drawing/2014/main" id="{CFC67914-4AF9-407E-9203-D3A56C2FC0C8}"/>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84202" y="3872129"/>
            <a:ext cx="307818" cy="388878"/>
          </a:xfrm>
          <a:prstGeom prst="rect">
            <a:avLst/>
          </a:prstGeom>
        </p:spPr>
      </p:pic>
      <p:pic>
        <p:nvPicPr>
          <p:cNvPr id="21" name="Picture 20">
            <a:extLst>
              <a:ext uri="{FF2B5EF4-FFF2-40B4-BE49-F238E27FC236}">
                <a16:creationId xmlns:a16="http://schemas.microsoft.com/office/drawing/2014/main" id="{A1476F0B-CC57-4842-BB6C-F10E34632037}"/>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96000" y="4315023"/>
            <a:ext cx="307818" cy="388878"/>
          </a:xfrm>
          <a:prstGeom prst="rect">
            <a:avLst/>
          </a:prstGeom>
        </p:spPr>
      </p:pic>
      <p:graphicFrame>
        <p:nvGraphicFramePr>
          <p:cNvPr id="22" name="Table 21">
            <a:extLst>
              <a:ext uri="{FF2B5EF4-FFF2-40B4-BE49-F238E27FC236}">
                <a16:creationId xmlns:a16="http://schemas.microsoft.com/office/drawing/2014/main" id="{DA8536A1-A0C0-4235-BCA4-B008F7F8E148}"/>
              </a:ext>
            </a:extLst>
          </p:cNvPr>
          <p:cNvGraphicFramePr>
            <a:graphicFrameLocks noGrp="1"/>
          </p:cNvGraphicFramePr>
          <p:nvPr>
            <p:extLst>
              <p:ext uri="{D42A27DB-BD31-4B8C-83A1-F6EECF244321}">
                <p14:modId xmlns:p14="http://schemas.microsoft.com/office/powerpoint/2010/main" val="495276968"/>
              </p:ext>
            </p:extLst>
          </p:nvPr>
        </p:nvGraphicFramePr>
        <p:xfrm>
          <a:off x="470779" y="339365"/>
          <a:ext cx="11313317" cy="3091792"/>
        </p:xfrm>
        <a:graphic>
          <a:graphicData uri="http://schemas.openxmlformats.org/drawingml/2006/table">
            <a:tbl>
              <a:tblPr bandRow="1">
                <a:tableStyleId>{2D5ABB26-0587-4C30-8999-92F81FD0307C}</a:tableStyleId>
              </a:tblPr>
              <a:tblGrid>
                <a:gridCol w="3495046">
                  <a:extLst>
                    <a:ext uri="{9D8B030D-6E8A-4147-A177-3AD203B41FA5}">
                      <a16:colId xmlns:a16="http://schemas.microsoft.com/office/drawing/2014/main" val="20000"/>
                    </a:ext>
                  </a:extLst>
                </a:gridCol>
                <a:gridCol w="2676515">
                  <a:extLst>
                    <a:ext uri="{9D8B030D-6E8A-4147-A177-3AD203B41FA5}">
                      <a16:colId xmlns:a16="http://schemas.microsoft.com/office/drawing/2014/main" val="20001"/>
                    </a:ext>
                  </a:extLst>
                </a:gridCol>
                <a:gridCol w="2523875">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Undetermined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aseline="0" dirty="0"/>
                        <a:t>3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38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0" baseline="0" dirty="0"/>
                        <a:t>15.4 </a:t>
                      </a:r>
                      <a:r>
                        <a:rPr lang="en-US" sz="1800" b="0" baseline="0" dirty="0" err="1"/>
                        <a:t>lbs</a:t>
                      </a:r>
                      <a:r>
                        <a:rPr lang="en-US" sz="1800" b="0" baseline="0" dirty="0"/>
                        <a:t> </a:t>
                      </a:r>
                      <a:r>
                        <a:rPr lang="en-US" sz="1800" b="1" baseline="0" dirty="0"/>
                        <a:t>Weight at Birth: </a:t>
                      </a:r>
                      <a:r>
                        <a:rPr lang="en-US" sz="1800" b="0" baseline="0" dirty="0"/>
                        <a:t>6.9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Back</a:t>
                      </a:r>
                    </a:p>
                    <a:p>
                      <a:r>
                        <a:rPr lang="en-US" sz="1800" b="1" baseline="0" dirty="0"/>
                        <a:t>Position Found: </a:t>
                      </a:r>
                      <a:r>
                        <a:rPr lang="en-US" sz="1800" baseline="0" dirty="0"/>
                        <a:t>Stomach</a:t>
                      </a:r>
                    </a:p>
                    <a:p>
                      <a:r>
                        <a:rPr lang="en-US" sz="1800" b="1" baseline="0" dirty="0"/>
                        <a:t>Airway: </a:t>
                      </a:r>
                      <a:r>
                        <a:rPr lang="en-US" sz="1800" baseline="0" dirty="0"/>
                        <a:t>Partially Obstructed</a:t>
                      </a:r>
                    </a:p>
                    <a:p>
                      <a:r>
                        <a:rPr lang="en-US" sz="1800" b="1" baseline="0" dirty="0"/>
                        <a:t>Face/Neck Position: </a:t>
                      </a:r>
                      <a:r>
                        <a:rPr lang="en-US" sz="1800" baseline="0" dirty="0"/>
                        <a:t>To left or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His father placed the infant on his back with his face up and his neck in a neutral position. A pillow was noted to be next to the child (to the left) and there was a sheet and comforter in the bed. When found the infant was laying on his stomach with his face turned left and his neck in a turned position. It is noted that his nose and mouth were partially obstructed by the pillow laying next to the child (he had turned his face into the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585191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53</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3" name="Picture 12">
            <a:extLst>
              <a:ext uri="{FF2B5EF4-FFF2-40B4-BE49-F238E27FC236}">
                <a16:creationId xmlns:a16="http://schemas.microsoft.com/office/drawing/2014/main" id="{B239FEB6-61A5-4391-81D2-B62A432F907C}"/>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4" name="Picture 13">
            <a:extLst>
              <a:ext uri="{FF2B5EF4-FFF2-40B4-BE49-F238E27FC236}">
                <a16:creationId xmlns:a16="http://schemas.microsoft.com/office/drawing/2014/main" id="{6E4176F6-09A5-4217-A411-3F5424FA240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906499"/>
            <a:ext cx="307818" cy="388878"/>
          </a:xfrm>
          <a:prstGeom prst="rect">
            <a:avLst/>
          </a:prstGeom>
        </p:spPr>
      </p:pic>
      <p:pic>
        <p:nvPicPr>
          <p:cNvPr id="15" name="Picture 14">
            <a:extLst>
              <a:ext uri="{FF2B5EF4-FFF2-40B4-BE49-F238E27FC236}">
                <a16:creationId xmlns:a16="http://schemas.microsoft.com/office/drawing/2014/main" id="{A6A7E7EC-ACD2-42B9-8E8B-390FFB29288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295377"/>
            <a:ext cx="307818" cy="388878"/>
          </a:xfrm>
          <a:prstGeom prst="rect">
            <a:avLst/>
          </a:prstGeom>
        </p:spPr>
      </p:pic>
      <p:pic>
        <p:nvPicPr>
          <p:cNvPr id="16" name="Picture 15">
            <a:extLst>
              <a:ext uri="{FF2B5EF4-FFF2-40B4-BE49-F238E27FC236}">
                <a16:creationId xmlns:a16="http://schemas.microsoft.com/office/drawing/2014/main" id="{F0A13E41-0C8F-49A4-991B-B1AF92A02E8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64318"/>
            <a:ext cx="307818" cy="388878"/>
          </a:xfrm>
          <a:prstGeom prst="rect">
            <a:avLst/>
          </a:prstGeom>
        </p:spPr>
      </p:pic>
      <p:pic>
        <p:nvPicPr>
          <p:cNvPr id="17" name="Picture 16">
            <a:extLst>
              <a:ext uri="{FF2B5EF4-FFF2-40B4-BE49-F238E27FC236}">
                <a16:creationId xmlns:a16="http://schemas.microsoft.com/office/drawing/2014/main" id="{47F02324-690F-41A9-A27F-76CD71AC1CAD}"/>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207212"/>
            <a:ext cx="307818" cy="388878"/>
          </a:xfrm>
          <a:prstGeom prst="rect">
            <a:avLst/>
          </a:prstGeom>
        </p:spPr>
      </p:pic>
      <p:pic>
        <p:nvPicPr>
          <p:cNvPr id="18" name="Picture 17">
            <a:extLst>
              <a:ext uri="{FF2B5EF4-FFF2-40B4-BE49-F238E27FC236}">
                <a16:creationId xmlns:a16="http://schemas.microsoft.com/office/drawing/2014/main" id="{843B46FB-A13B-4528-AB73-5E1B182FB0E6}"/>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623587"/>
            <a:ext cx="307818" cy="388878"/>
          </a:xfrm>
          <a:prstGeom prst="rect">
            <a:avLst/>
          </a:prstGeom>
        </p:spPr>
      </p:pic>
      <p:pic>
        <p:nvPicPr>
          <p:cNvPr id="19" name="Picture 18">
            <a:extLst>
              <a:ext uri="{FF2B5EF4-FFF2-40B4-BE49-F238E27FC236}">
                <a16:creationId xmlns:a16="http://schemas.microsoft.com/office/drawing/2014/main" id="{888545DF-3368-4246-9838-0288BCFD6324}"/>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84202" y="3457204"/>
            <a:ext cx="307818" cy="388878"/>
          </a:xfrm>
          <a:prstGeom prst="rect">
            <a:avLst/>
          </a:prstGeom>
        </p:spPr>
      </p:pic>
      <p:pic>
        <p:nvPicPr>
          <p:cNvPr id="20" name="Picture 19">
            <a:extLst>
              <a:ext uri="{FF2B5EF4-FFF2-40B4-BE49-F238E27FC236}">
                <a16:creationId xmlns:a16="http://schemas.microsoft.com/office/drawing/2014/main" id="{CFC67914-4AF9-407E-9203-D3A56C2FC0C8}"/>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84202" y="3872129"/>
            <a:ext cx="307818" cy="388878"/>
          </a:xfrm>
          <a:prstGeom prst="rect">
            <a:avLst/>
          </a:prstGeom>
        </p:spPr>
      </p:pic>
      <p:pic>
        <p:nvPicPr>
          <p:cNvPr id="21" name="Picture 20">
            <a:extLst>
              <a:ext uri="{FF2B5EF4-FFF2-40B4-BE49-F238E27FC236}">
                <a16:creationId xmlns:a16="http://schemas.microsoft.com/office/drawing/2014/main" id="{A1476F0B-CC57-4842-BB6C-F10E34632037}"/>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96000" y="4315023"/>
            <a:ext cx="307818" cy="388878"/>
          </a:xfrm>
          <a:prstGeom prst="rect">
            <a:avLst/>
          </a:prstGeom>
        </p:spPr>
      </p:pic>
      <p:pic>
        <p:nvPicPr>
          <p:cNvPr id="22" name="Picture 21">
            <a:extLst>
              <a:ext uri="{FF2B5EF4-FFF2-40B4-BE49-F238E27FC236}">
                <a16:creationId xmlns:a16="http://schemas.microsoft.com/office/drawing/2014/main" id="{EA8869AB-6D95-4F46-9032-CBB48F16A08D}"/>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84202" y="5044465"/>
            <a:ext cx="307818" cy="388878"/>
          </a:xfrm>
          <a:prstGeom prst="rect">
            <a:avLst/>
          </a:prstGeom>
        </p:spPr>
      </p:pic>
      <p:graphicFrame>
        <p:nvGraphicFramePr>
          <p:cNvPr id="23" name="Table 22">
            <a:extLst>
              <a:ext uri="{FF2B5EF4-FFF2-40B4-BE49-F238E27FC236}">
                <a16:creationId xmlns:a16="http://schemas.microsoft.com/office/drawing/2014/main" id="{1AB84549-CB4C-4DFB-A0C4-E7144F259237}"/>
              </a:ext>
            </a:extLst>
          </p:cNvPr>
          <p:cNvGraphicFramePr>
            <a:graphicFrameLocks noGrp="1"/>
          </p:cNvGraphicFramePr>
          <p:nvPr>
            <p:extLst>
              <p:ext uri="{D42A27DB-BD31-4B8C-83A1-F6EECF244321}">
                <p14:modId xmlns:p14="http://schemas.microsoft.com/office/powerpoint/2010/main" val="464649011"/>
              </p:ext>
            </p:extLst>
          </p:nvPr>
        </p:nvGraphicFramePr>
        <p:xfrm>
          <a:off x="470779" y="339365"/>
          <a:ext cx="11313317" cy="3091792"/>
        </p:xfrm>
        <a:graphic>
          <a:graphicData uri="http://schemas.openxmlformats.org/drawingml/2006/table">
            <a:tbl>
              <a:tblPr bandRow="1">
                <a:tableStyleId>{2D5ABB26-0587-4C30-8999-92F81FD0307C}</a:tableStyleId>
              </a:tblPr>
              <a:tblGrid>
                <a:gridCol w="3495046">
                  <a:extLst>
                    <a:ext uri="{9D8B030D-6E8A-4147-A177-3AD203B41FA5}">
                      <a16:colId xmlns:a16="http://schemas.microsoft.com/office/drawing/2014/main" val="20000"/>
                    </a:ext>
                  </a:extLst>
                </a:gridCol>
                <a:gridCol w="2676515">
                  <a:extLst>
                    <a:ext uri="{9D8B030D-6E8A-4147-A177-3AD203B41FA5}">
                      <a16:colId xmlns:a16="http://schemas.microsoft.com/office/drawing/2014/main" val="20001"/>
                    </a:ext>
                  </a:extLst>
                </a:gridCol>
                <a:gridCol w="2523875">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Undetermined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aseline="0" dirty="0"/>
                        <a:t>3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38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0" baseline="0" dirty="0"/>
                        <a:t>15.4 </a:t>
                      </a:r>
                      <a:r>
                        <a:rPr lang="en-US" sz="1800" b="0" baseline="0" dirty="0" err="1"/>
                        <a:t>lbs</a:t>
                      </a:r>
                      <a:r>
                        <a:rPr lang="en-US" sz="1800" b="0" baseline="0" dirty="0"/>
                        <a:t> </a:t>
                      </a:r>
                      <a:r>
                        <a:rPr lang="en-US" sz="1800" b="1" baseline="0" dirty="0"/>
                        <a:t>Weight at Birth: </a:t>
                      </a:r>
                      <a:r>
                        <a:rPr lang="en-US" sz="1800" b="0" baseline="0" dirty="0"/>
                        <a:t>6.9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Back</a:t>
                      </a:r>
                    </a:p>
                    <a:p>
                      <a:r>
                        <a:rPr lang="en-US" sz="1800" b="1" baseline="0" dirty="0"/>
                        <a:t>Position Found: </a:t>
                      </a:r>
                      <a:r>
                        <a:rPr lang="en-US" sz="1800" baseline="0" dirty="0"/>
                        <a:t>Stomach</a:t>
                      </a:r>
                    </a:p>
                    <a:p>
                      <a:r>
                        <a:rPr lang="en-US" sz="1800" b="1" baseline="0" dirty="0"/>
                        <a:t>Airway: </a:t>
                      </a:r>
                      <a:r>
                        <a:rPr lang="en-US" sz="1800" baseline="0" dirty="0"/>
                        <a:t>Partially Obstructed</a:t>
                      </a:r>
                    </a:p>
                    <a:p>
                      <a:r>
                        <a:rPr lang="en-US" sz="1800" b="1" baseline="0" dirty="0"/>
                        <a:t>Face/Neck Position: </a:t>
                      </a:r>
                      <a:r>
                        <a:rPr lang="en-US" sz="1800" baseline="0" dirty="0"/>
                        <a:t>To left or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His father placed the infant on his back with his face up and his neck in a neutral position. A pillow was noted to be next to the child (to the left) and there was a sheet and comforter in the bed. When found the infant was laying on his stomach with his face turned left and his neck in a turned position. It is noted that his nose and mouth were partially obstructed by the pillow laying next to the child (he had turned his face into the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464667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54</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3" name="Picture 12">
            <a:extLst>
              <a:ext uri="{FF2B5EF4-FFF2-40B4-BE49-F238E27FC236}">
                <a16:creationId xmlns:a16="http://schemas.microsoft.com/office/drawing/2014/main" id="{B239FEB6-61A5-4391-81D2-B62A432F907C}"/>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4" name="Picture 13">
            <a:extLst>
              <a:ext uri="{FF2B5EF4-FFF2-40B4-BE49-F238E27FC236}">
                <a16:creationId xmlns:a16="http://schemas.microsoft.com/office/drawing/2014/main" id="{6E4176F6-09A5-4217-A411-3F5424FA240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906499"/>
            <a:ext cx="307818" cy="388878"/>
          </a:xfrm>
          <a:prstGeom prst="rect">
            <a:avLst/>
          </a:prstGeom>
        </p:spPr>
      </p:pic>
      <p:pic>
        <p:nvPicPr>
          <p:cNvPr id="15" name="Picture 14">
            <a:extLst>
              <a:ext uri="{FF2B5EF4-FFF2-40B4-BE49-F238E27FC236}">
                <a16:creationId xmlns:a16="http://schemas.microsoft.com/office/drawing/2014/main" id="{A6A7E7EC-ACD2-42B9-8E8B-390FFB29288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295377"/>
            <a:ext cx="307818" cy="388878"/>
          </a:xfrm>
          <a:prstGeom prst="rect">
            <a:avLst/>
          </a:prstGeom>
        </p:spPr>
      </p:pic>
      <p:pic>
        <p:nvPicPr>
          <p:cNvPr id="16" name="Picture 15">
            <a:extLst>
              <a:ext uri="{FF2B5EF4-FFF2-40B4-BE49-F238E27FC236}">
                <a16:creationId xmlns:a16="http://schemas.microsoft.com/office/drawing/2014/main" id="{F0A13E41-0C8F-49A4-991B-B1AF92A02E8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64318"/>
            <a:ext cx="307818" cy="388878"/>
          </a:xfrm>
          <a:prstGeom prst="rect">
            <a:avLst/>
          </a:prstGeom>
        </p:spPr>
      </p:pic>
      <p:pic>
        <p:nvPicPr>
          <p:cNvPr id="17" name="Picture 16">
            <a:extLst>
              <a:ext uri="{FF2B5EF4-FFF2-40B4-BE49-F238E27FC236}">
                <a16:creationId xmlns:a16="http://schemas.microsoft.com/office/drawing/2014/main" id="{47F02324-690F-41A9-A27F-76CD71AC1CAD}"/>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207212"/>
            <a:ext cx="307818" cy="388878"/>
          </a:xfrm>
          <a:prstGeom prst="rect">
            <a:avLst/>
          </a:prstGeom>
        </p:spPr>
      </p:pic>
      <p:pic>
        <p:nvPicPr>
          <p:cNvPr id="18" name="Picture 17">
            <a:extLst>
              <a:ext uri="{FF2B5EF4-FFF2-40B4-BE49-F238E27FC236}">
                <a16:creationId xmlns:a16="http://schemas.microsoft.com/office/drawing/2014/main" id="{843B46FB-A13B-4528-AB73-5E1B182FB0E6}"/>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623587"/>
            <a:ext cx="307818" cy="388878"/>
          </a:xfrm>
          <a:prstGeom prst="rect">
            <a:avLst/>
          </a:prstGeom>
        </p:spPr>
      </p:pic>
      <p:pic>
        <p:nvPicPr>
          <p:cNvPr id="19" name="Picture 18">
            <a:extLst>
              <a:ext uri="{FF2B5EF4-FFF2-40B4-BE49-F238E27FC236}">
                <a16:creationId xmlns:a16="http://schemas.microsoft.com/office/drawing/2014/main" id="{888545DF-3368-4246-9838-0288BCFD6324}"/>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84202" y="3457204"/>
            <a:ext cx="307818" cy="388878"/>
          </a:xfrm>
          <a:prstGeom prst="rect">
            <a:avLst/>
          </a:prstGeom>
        </p:spPr>
      </p:pic>
      <p:pic>
        <p:nvPicPr>
          <p:cNvPr id="20" name="Picture 19">
            <a:extLst>
              <a:ext uri="{FF2B5EF4-FFF2-40B4-BE49-F238E27FC236}">
                <a16:creationId xmlns:a16="http://schemas.microsoft.com/office/drawing/2014/main" id="{CFC67914-4AF9-407E-9203-D3A56C2FC0C8}"/>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84202" y="3872129"/>
            <a:ext cx="307818" cy="388878"/>
          </a:xfrm>
          <a:prstGeom prst="rect">
            <a:avLst/>
          </a:prstGeom>
        </p:spPr>
      </p:pic>
      <p:pic>
        <p:nvPicPr>
          <p:cNvPr id="21" name="Picture 20">
            <a:extLst>
              <a:ext uri="{FF2B5EF4-FFF2-40B4-BE49-F238E27FC236}">
                <a16:creationId xmlns:a16="http://schemas.microsoft.com/office/drawing/2014/main" id="{A1476F0B-CC57-4842-BB6C-F10E34632037}"/>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96000" y="4315023"/>
            <a:ext cx="307818" cy="388878"/>
          </a:xfrm>
          <a:prstGeom prst="rect">
            <a:avLst/>
          </a:prstGeom>
        </p:spPr>
      </p:pic>
      <p:pic>
        <p:nvPicPr>
          <p:cNvPr id="22" name="Picture 21">
            <a:extLst>
              <a:ext uri="{FF2B5EF4-FFF2-40B4-BE49-F238E27FC236}">
                <a16:creationId xmlns:a16="http://schemas.microsoft.com/office/drawing/2014/main" id="{EA8869AB-6D95-4F46-9032-CBB48F16A08D}"/>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84202" y="5044465"/>
            <a:ext cx="307818" cy="388878"/>
          </a:xfrm>
          <a:prstGeom prst="rect">
            <a:avLst/>
          </a:prstGeom>
        </p:spPr>
      </p:pic>
      <p:sp>
        <p:nvSpPr>
          <p:cNvPr id="23" name="TextBox 22">
            <a:extLst>
              <a:ext uri="{FF2B5EF4-FFF2-40B4-BE49-F238E27FC236}">
                <a16:creationId xmlns:a16="http://schemas.microsoft.com/office/drawing/2014/main" id="{F183AD73-7DC6-4682-AC44-B8CDDA35A682}"/>
              </a:ext>
            </a:extLst>
          </p:cNvPr>
          <p:cNvSpPr txBox="1"/>
          <p:nvPr/>
        </p:nvSpPr>
        <p:spPr>
          <a:xfrm>
            <a:off x="11178283" y="5856231"/>
            <a:ext cx="801384" cy="461665"/>
          </a:xfrm>
          <a:prstGeom prst="rect">
            <a:avLst/>
          </a:prstGeom>
          <a:noFill/>
        </p:spPr>
        <p:txBody>
          <a:bodyPr wrap="square" rtlCol="0">
            <a:spAutoFit/>
          </a:bodyPr>
          <a:lstStyle/>
          <a:p>
            <a:r>
              <a:rPr lang="en-US" sz="2400" b="1" dirty="0">
                <a:solidFill>
                  <a:srgbClr val="3E77AB"/>
                </a:solidFill>
              </a:rPr>
              <a:t>No</a:t>
            </a:r>
            <a:endParaRPr lang="en-US" sz="2000" b="1" dirty="0">
              <a:solidFill>
                <a:srgbClr val="3E77AB"/>
              </a:solidFill>
            </a:endParaRPr>
          </a:p>
        </p:txBody>
      </p:sp>
      <p:graphicFrame>
        <p:nvGraphicFramePr>
          <p:cNvPr id="24" name="Table 23">
            <a:extLst>
              <a:ext uri="{FF2B5EF4-FFF2-40B4-BE49-F238E27FC236}">
                <a16:creationId xmlns:a16="http://schemas.microsoft.com/office/drawing/2014/main" id="{42572E95-FCF8-4C2F-BD71-21A435B089D4}"/>
              </a:ext>
            </a:extLst>
          </p:cNvPr>
          <p:cNvGraphicFramePr>
            <a:graphicFrameLocks noGrp="1"/>
          </p:cNvGraphicFramePr>
          <p:nvPr>
            <p:extLst>
              <p:ext uri="{D42A27DB-BD31-4B8C-83A1-F6EECF244321}">
                <p14:modId xmlns:p14="http://schemas.microsoft.com/office/powerpoint/2010/main" val="3372575513"/>
              </p:ext>
            </p:extLst>
          </p:nvPr>
        </p:nvGraphicFramePr>
        <p:xfrm>
          <a:off x="470779" y="339365"/>
          <a:ext cx="11313317" cy="3091792"/>
        </p:xfrm>
        <a:graphic>
          <a:graphicData uri="http://schemas.openxmlformats.org/drawingml/2006/table">
            <a:tbl>
              <a:tblPr bandRow="1">
                <a:tableStyleId>{2D5ABB26-0587-4C30-8999-92F81FD0307C}</a:tableStyleId>
              </a:tblPr>
              <a:tblGrid>
                <a:gridCol w="3495046">
                  <a:extLst>
                    <a:ext uri="{9D8B030D-6E8A-4147-A177-3AD203B41FA5}">
                      <a16:colId xmlns:a16="http://schemas.microsoft.com/office/drawing/2014/main" val="20000"/>
                    </a:ext>
                  </a:extLst>
                </a:gridCol>
                <a:gridCol w="2676515">
                  <a:extLst>
                    <a:ext uri="{9D8B030D-6E8A-4147-A177-3AD203B41FA5}">
                      <a16:colId xmlns:a16="http://schemas.microsoft.com/office/drawing/2014/main" val="20001"/>
                    </a:ext>
                  </a:extLst>
                </a:gridCol>
                <a:gridCol w="2523875">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Undetermined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aseline="0" dirty="0"/>
                        <a:t>3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38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0" baseline="0" dirty="0"/>
                        <a:t>15.4 </a:t>
                      </a:r>
                      <a:r>
                        <a:rPr lang="en-US" sz="1800" b="0" baseline="0" dirty="0" err="1"/>
                        <a:t>lbs</a:t>
                      </a:r>
                      <a:r>
                        <a:rPr lang="en-US" sz="1800" b="0" baseline="0" dirty="0"/>
                        <a:t> </a:t>
                      </a:r>
                      <a:r>
                        <a:rPr lang="en-US" sz="1800" b="1" baseline="0" dirty="0"/>
                        <a:t>Weight at Birth: </a:t>
                      </a:r>
                      <a:r>
                        <a:rPr lang="en-US" sz="1800" b="0" baseline="0" dirty="0"/>
                        <a:t>6.9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Back</a:t>
                      </a:r>
                    </a:p>
                    <a:p>
                      <a:r>
                        <a:rPr lang="en-US" sz="1800" b="1" baseline="0" dirty="0"/>
                        <a:t>Position Found: </a:t>
                      </a:r>
                      <a:r>
                        <a:rPr lang="en-US" sz="1800" baseline="0" dirty="0"/>
                        <a:t>Stomach</a:t>
                      </a:r>
                    </a:p>
                    <a:p>
                      <a:r>
                        <a:rPr lang="en-US" sz="1800" b="1" baseline="0" dirty="0"/>
                        <a:t>Airway: </a:t>
                      </a:r>
                      <a:r>
                        <a:rPr lang="en-US" sz="1800" baseline="0" dirty="0"/>
                        <a:t>Partially Obstructed</a:t>
                      </a:r>
                    </a:p>
                    <a:p>
                      <a:r>
                        <a:rPr lang="en-US" sz="1800" b="1" baseline="0" dirty="0"/>
                        <a:t>Face/Neck Position: </a:t>
                      </a:r>
                      <a:r>
                        <a:rPr lang="en-US" sz="1800" baseline="0" dirty="0"/>
                        <a:t>To left or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His father placed the infant on his back with his face up and his neck in a neutral position. A pillow was noted to be next to the child (to the left) and there was a sheet and comforter in the bed. When found the infant was laying on his stomach with his face turned left and his neck in a turned position. It is noted that his nose and mouth were partially obstructed by the pillow laying next to the child (he had turned his face into the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960943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214010"/>
            <a:ext cx="11029616" cy="1013800"/>
          </a:xfrm>
        </p:spPr>
        <p:txBody>
          <a:bodyPr>
            <a:normAutofit/>
          </a:bodyPr>
          <a:lstStyle/>
          <a:p>
            <a:r>
              <a:rPr lang="en-US" dirty="0"/>
              <a:t>How would you categorize this case?</a:t>
            </a:r>
          </a:p>
        </p:txBody>
      </p:sp>
      <p:sp>
        <p:nvSpPr>
          <p:cNvPr id="4" name="Content Placeholder 3"/>
          <p:cNvSpPr>
            <a:spLocks noGrp="1"/>
          </p:cNvSpPr>
          <p:nvPr>
            <p:ph idx="1"/>
          </p:nvPr>
        </p:nvSpPr>
        <p:spPr>
          <a:xfrm>
            <a:off x="1477926" y="1347372"/>
            <a:ext cx="9875874" cy="4829591"/>
          </a:xfrm>
        </p:spPr>
        <p:txBody>
          <a:bodyPr>
            <a:normAutofit/>
          </a:bodyPr>
          <a:lstStyle/>
          <a:p>
            <a:pPr marL="514350" indent="-514350">
              <a:lnSpc>
                <a:spcPct val="150000"/>
              </a:lnSpc>
              <a:buFont typeface="+mj-lt"/>
              <a:buAutoNum type="alphaLcParenR"/>
            </a:pPr>
            <a:r>
              <a:rPr lang="en-US" sz="2400" b="1" dirty="0">
                <a:latin typeface="+mj-lt"/>
              </a:rPr>
              <a:t>Excluded</a:t>
            </a:r>
          </a:p>
          <a:p>
            <a:pPr marL="514350" indent="-514350">
              <a:lnSpc>
                <a:spcPct val="150000"/>
              </a:lnSpc>
              <a:buFont typeface="+mj-lt"/>
              <a:buAutoNum type="alphaLcParenR"/>
            </a:pPr>
            <a:r>
              <a:rPr lang="en-US" sz="2400" b="1" dirty="0">
                <a:latin typeface="+mj-lt"/>
              </a:rPr>
              <a:t>Unexplained; No autopsy or DSI</a:t>
            </a:r>
          </a:p>
          <a:p>
            <a:pPr marL="514350" indent="-514350">
              <a:lnSpc>
                <a:spcPct val="150000"/>
              </a:lnSpc>
              <a:buFont typeface="+mj-lt"/>
              <a:buAutoNum type="alphaLcParenR"/>
            </a:pPr>
            <a:r>
              <a:rPr lang="en-US" sz="2400" b="1" dirty="0">
                <a:latin typeface="+mj-lt"/>
              </a:rPr>
              <a:t>Unexplained; Incomplete Case Information</a:t>
            </a:r>
          </a:p>
          <a:p>
            <a:pPr marL="514350" indent="-514350">
              <a:lnSpc>
                <a:spcPct val="150000"/>
              </a:lnSpc>
              <a:buFont typeface="+mj-lt"/>
              <a:buAutoNum type="alphaLcParenR"/>
            </a:pPr>
            <a:r>
              <a:rPr lang="en-US" sz="2400" b="1" dirty="0">
                <a:latin typeface="+mj-lt"/>
              </a:rPr>
              <a:t>Unexplained; No Unsafe sleep factors</a:t>
            </a:r>
          </a:p>
          <a:p>
            <a:pPr marL="514350" indent="-514350">
              <a:lnSpc>
                <a:spcPct val="150000"/>
              </a:lnSpc>
              <a:buFont typeface="+mj-lt"/>
              <a:buAutoNum type="alphaLcParenR"/>
            </a:pPr>
            <a:r>
              <a:rPr lang="en-US" sz="2400" b="1" dirty="0">
                <a:latin typeface="+mj-lt"/>
              </a:rPr>
              <a:t>Unexplained; Unsafe Sleep Factors</a:t>
            </a:r>
          </a:p>
          <a:p>
            <a:pPr marL="514350" indent="-514350">
              <a:lnSpc>
                <a:spcPct val="150000"/>
              </a:lnSpc>
              <a:buFont typeface="+mj-lt"/>
              <a:buAutoNum type="alphaLcParenR"/>
            </a:pPr>
            <a:r>
              <a:rPr lang="en-US" sz="2400" b="1" dirty="0">
                <a:latin typeface="+mj-lt"/>
              </a:rPr>
              <a:t>Unexplained; Possible suffocation with unsafe sleep factors</a:t>
            </a:r>
          </a:p>
          <a:p>
            <a:pPr marL="514350" indent="-514350">
              <a:lnSpc>
                <a:spcPct val="150000"/>
              </a:lnSpc>
              <a:buFont typeface="+mj-lt"/>
              <a:buAutoNum type="alphaLcParenR"/>
            </a:pPr>
            <a:r>
              <a:rPr lang="en-US" sz="2400" b="1" dirty="0">
                <a:latin typeface="+mj-lt"/>
              </a:rPr>
              <a:t>Explained; Suffocation with unsafe sleep factors</a:t>
            </a:r>
          </a:p>
        </p:txBody>
      </p:sp>
    </p:spTree>
    <p:extLst>
      <p:ext uri="{BB962C8B-B14F-4D97-AF65-F5344CB8AC3E}">
        <p14:creationId xmlns:p14="http://schemas.microsoft.com/office/powerpoint/2010/main" val="24048081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56</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3" name="Picture 12">
            <a:extLst>
              <a:ext uri="{FF2B5EF4-FFF2-40B4-BE49-F238E27FC236}">
                <a16:creationId xmlns:a16="http://schemas.microsoft.com/office/drawing/2014/main" id="{B239FEB6-61A5-4391-81D2-B62A432F907C}"/>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4" name="Picture 13">
            <a:extLst>
              <a:ext uri="{FF2B5EF4-FFF2-40B4-BE49-F238E27FC236}">
                <a16:creationId xmlns:a16="http://schemas.microsoft.com/office/drawing/2014/main" id="{6E4176F6-09A5-4217-A411-3F5424FA240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906499"/>
            <a:ext cx="307818" cy="388878"/>
          </a:xfrm>
          <a:prstGeom prst="rect">
            <a:avLst/>
          </a:prstGeom>
        </p:spPr>
      </p:pic>
      <p:pic>
        <p:nvPicPr>
          <p:cNvPr id="15" name="Picture 14">
            <a:extLst>
              <a:ext uri="{FF2B5EF4-FFF2-40B4-BE49-F238E27FC236}">
                <a16:creationId xmlns:a16="http://schemas.microsoft.com/office/drawing/2014/main" id="{A6A7E7EC-ACD2-42B9-8E8B-390FFB29288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295377"/>
            <a:ext cx="307818" cy="388878"/>
          </a:xfrm>
          <a:prstGeom prst="rect">
            <a:avLst/>
          </a:prstGeom>
        </p:spPr>
      </p:pic>
      <p:pic>
        <p:nvPicPr>
          <p:cNvPr id="16" name="Picture 15">
            <a:extLst>
              <a:ext uri="{FF2B5EF4-FFF2-40B4-BE49-F238E27FC236}">
                <a16:creationId xmlns:a16="http://schemas.microsoft.com/office/drawing/2014/main" id="{F0A13E41-0C8F-49A4-991B-B1AF92A02E8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64318"/>
            <a:ext cx="307818" cy="388878"/>
          </a:xfrm>
          <a:prstGeom prst="rect">
            <a:avLst/>
          </a:prstGeom>
        </p:spPr>
      </p:pic>
      <p:pic>
        <p:nvPicPr>
          <p:cNvPr id="17" name="Picture 16">
            <a:extLst>
              <a:ext uri="{FF2B5EF4-FFF2-40B4-BE49-F238E27FC236}">
                <a16:creationId xmlns:a16="http://schemas.microsoft.com/office/drawing/2014/main" id="{47F02324-690F-41A9-A27F-76CD71AC1CAD}"/>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207212"/>
            <a:ext cx="307818" cy="388878"/>
          </a:xfrm>
          <a:prstGeom prst="rect">
            <a:avLst/>
          </a:prstGeom>
        </p:spPr>
      </p:pic>
      <p:pic>
        <p:nvPicPr>
          <p:cNvPr id="18" name="Picture 17">
            <a:extLst>
              <a:ext uri="{FF2B5EF4-FFF2-40B4-BE49-F238E27FC236}">
                <a16:creationId xmlns:a16="http://schemas.microsoft.com/office/drawing/2014/main" id="{843B46FB-A13B-4528-AB73-5E1B182FB0E6}"/>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623587"/>
            <a:ext cx="307818" cy="388878"/>
          </a:xfrm>
          <a:prstGeom prst="rect">
            <a:avLst/>
          </a:prstGeom>
        </p:spPr>
      </p:pic>
      <p:pic>
        <p:nvPicPr>
          <p:cNvPr id="19" name="Picture 18">
            <a:extLst>
              <a:ext uri="{FF2B5EF4-FFF2-40B4-BE49-F238E27FC236}">
                <a16:creationId xmlns:a16="http://schemas.microsoft.com/office/drawing/2014/main" id="{888545DF-3368-4246-9838-0288BCFD6324}"/>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84202" y="3457204"/>
            <a:ext cx="307818" cy="388878"/>
          </a:xfrm>
          <a:prstGeom prst="rect">
            <a:avLst/>
          </a:prstGeom>
        </p:spPr>
      </p:pic>
      <p:pic>
        <p:nvPicPr>
          <p:cNvPr id="20" name="Picture 19">
            <a:extLst>
              <a:ext uri="{FF2B5EF4-FFF2-40B4-BE49-F238E27FC236}">
                <a16:creationId xmlns:a16="http://schemas.microsoft.com/office/drawing/2014/main" id="{CFC67914-4AF9-407E-9203-D3A56C2FC0C8}"/>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84202" y="3872129"/>
            <a:ext cx="307818" cy="388878"/>
          </a:xfrm>
          <a:prstGeom prst="rect">
            <a:avLst/>
          </a:prstGeom>
        </p:spPr>
      </p:pic>
      <p:pic>
        <p:nvPicPr>
          <p:cNvPr id="21" name="Picture 20">
            <a:extLst>
              <a:ext uri="{FF2B5EF4-FFF2-40B4-BE49-F238E27FC236}">
                <a16:creationId xmlns:a16="http://schemas.microsoft.com/office/drawing/2014/main" id="{A1476F0B-CC57-4842-BB6C-F10E34632037}"/>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96000" y="4315023"/>
            <a:ext cx="307818" cy="388878"/>
          </a:xfrm>
          <a:prstGeom prst="rect">
            <a:avLst/>
          </a:prstGeom>
        </p:spPr>
      </p:pic>
      <p:pic>
        <p:nvPicPr>
          <p:cNvPr id="22" name="Picture 21">
            <a:extLst>
              <a:ext uri="{FF2B5EF4-FFF2-40B4-BE49-F238E27FC236}">
                <a16:creationId xmlns:a16="http://schemas.microsoft.com/office/drawing/2014/main" id="{EA8869AB-6D95-4F46-9032-CBB48F16A08D}"/>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84202" y="5044465"/>
            <a:ext cx="307818" cy="388878"/>
          </a:xfrm>
          <a:prstGeom prst="rect">
            <a:avLst/>
          </a:prstGeom>
        </p:spPr>
      </p:pic>
      <p:sp>
        <p:nvSpPr>
          <p:cNvPr id="23" name="TextBox 22">
            <a:extLst>
              <a:ext uri="{FF2B5EF4-FFF2-40B4-BE49-F238E27FC236}">
                <a16:creationId xmlns:a16="http://schemas.microsoft.com/office/drawing/2014/main" id="{F183AD73-7DC6-4682-AC44-B8CDDA35A682}"/>
              </a:ext>
            </a:extLst>
          </p:cNvPr>
          <p:cNvSpPr txBox="1"/>
          <p:nvPr/>
        </p:nvSpPr>
        <p:spPr>
          <a:xfrm>
            <a:off x="11178283" y="5856231"/>
            <a:ext cx="801384" cy="461665"/>
          </a:xfrm>
          <a:prstGeom prst="rect">
            <a:avLst/>
          </a:prstGeom>
          <a:noFill/>
        </p:spPr>
        <p:txBody>
          <a:bodyPr wrap="square" rtlCol="0">
            <a:spAutoFit/>
          </a:bodyPr>
          <a:lstStyle/>
          <a:p>
            <a:r>
              <a:rPr lang="en-US" sz="2400" b="1" dirty="0">
                <a:solidFill>
                  <a:srgbClr val="3E77AB"/>
                </a:solidFill>
              </a:rPr>
              <a:t>No</a:t>
            </a:r>
            <a:endParaRPr lang="en-US" sz="2000" b="1" dirty="0">
              <a:solidFill>
                <a:srgbClr val="3E77AB"/>
              </a:solidFill>
            </a:endParaRPr>
          </a:p>
        </p:txBody>
      </p:sp>
      <p:graphicFrame>
        <p:nvGraphicFramePr>
          <p:cNvPr id="26" name="Table 25">
            <a:extLst>
              <a:ext uri="{FF2B5EF4-FFF2-40B4-BE49-F238E27FC236}">
                <a16:creationId xmlns:a16="http://schemas.microsoft.com/office/drawing/2014/main" id="{A8F342A8-54D5-4C9D-879E-91ADD0DC4A05}"/>
              </a:ext>
            </a:extLst>
          </p:cNvPr>
          <p:cNvGraphicFramePr>
            <a:graphicFrameLocks noGrp="1"/>
          </p:cNvGraphicFramePr>
          <p:nvPr>
            <p:extLst>
              <p:ext uri="{D42A27DB-BD31-4B8C-83A1-F6EECF244321}">
                <p14:modId xmlns:p14="http://schemas.microsoft.com/office/powerpoint/2010/main" val="2371346971"/>
              </p:ext>
            </p:extLst>
          </p:nvPr>
        </p:nvGraphicFramePr>
        <p:xfrm>
          <a:off x="470779" y="339365"/>
          <a:ext cx="11313317" cy="3091792"/>
        </p:xfrm>
        <a:graphic>
          <a:graphicData uri="http://schemas.openxmlformats.org/drawingml/2006/table">
            <a:tbl>
              <a:tblPr bandRow="1">
                <a:tableStyleId>{2D5ABB26-0587-4C30-8999-92F81FD0307C}</a:tableStyleId>
              </a:tblPr>
              <a:tblGrid>
                <a:gridCol w="3495046">
                  <a:extLst>
                    <a:ext uri="{9D8B030D-6E8A-4147-A177-3AD203B41FA5}">
                      <a16:colId xmlns:a16="http://schemas.microsoft.com/office/drawing/2014/main" val="20000"/>
                    </a:ext>
                  </a:extLst>
                </a:gridCol>
                <a:gridCol w="2676515">
                  <a:extLst>
                    <a:ext uri="{9D8B030D-6E8A-4147-A177-3AD203B41FA5}">
                      <a16:colId xmlns:a16="http://schemas.microsoft.com/office/drawing/2014/main" val="20001"/>
                    </a:ext>
                  </a:extLst>
                </a:gridCol>
                <a:gridCol w="2523875">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Undetermined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aseline="0" dirty="0"/>
                        <a:t>3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38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0" baseline="0" dirty="0"/>
                        <a:t>15.4 </a:t>
                      </a:r>
                      <a:r>
                        <a:rPr lang="en-US" sz="1800" b="0" baseline="0" dirty="0" err="1"/>
                        <a:t>lbs</a:t>
                      </a:r>
                      <a:r>
                        <a:rPr lang="en-US" sz="1800" b="0" baseline="0" dirty="0"/>
                        <a:t> </a:t>
                      </a:r>
                      <a:r>
                        <a:rPr lang="en-US" sz="1800" b="1" baseline="0" dirty="0"/>
                        <a:t>Weight at Birth: </a:t>
                      </a:r>
                      <a:r>
                        <a:rPr lang="en-US" sz="1800" b="0" baseline="0" dirty="0"/>
                        <a:t>6.9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Back</a:t>
                      </a:r>
                    </a:p>
                    <a:p>
                      <a:r>
                        <a:rPr lang="en-US" sz="1800" b="1" baseline="0" dirty="0"/>
                        <a:t>Position Found: </a:t>
                      </a:r>
                      <a:r>
                        <a:rPr lang="en-US" sz="1800" baseline="0" dirty="0"/>
                        <a:t>Stomach</a:t>
                      </a:r>
                    </a:p>
                    <a:p>
                      <a:r>
                        <a:rPr lang="en-US" sz="1800" b="1" baseline="0" dirty="0"/>
                        <a:t>Airway: </a:t>
                      </a:r>
                      <a:r>
                        <a:rPr lang="en-US" sz="1800" baseline="0" dirty="0"/>
                        <a:t>Partially Obstructed</a:t>
                      </a:r>
                    </a:p>
                    <a:p>
                      <a:r>
                        <a:rPr lang="en-US" sz="1800" b="1" baseline="0" dirty="0"/>
                        <a:t>Face/Neck Position: </a:t>
                      </a:r>
                      <a:r>
                        <a:rPr lang="en-US" sz="1800" baseline="0" dirty="0"/>
                        <a:t>To left or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His father placed the infant on his back with his face up and his neck in a neutral position. A pillow was noted to be next to the child (to the left) and there was a sheet and comforter in the bed. When found the infant was laying on his stomach with his face turned left and his neck in a turned position. It is noted that his nose and mouth were partially obstructed by the pillow laying next to the child (he had turned his face into the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4" name="Rectangle 23">
            <a:extLst>
              <a:ext uri="{FF2B5EF4-FFF2-40B4-BE49-F238E27FC236}">
                <a16:creationId xmlns:a16="http://schemas.microsoft.com/office/drawing/2014/main" id="{0011FEB5-ABFE-4BA6-B20C-33F7D752F19E}"/>
              </a:ext>
            </a:extLst>
          </p:cNvPr>
          <p:cNvSpPr/>
          <p:nvPr/>
        </p:nvSpPr>
        <p:spPr>
          <a:xfrm>
            <a:off x="460154" y="304850"/>
            <a:ext cx="11376194" cy="5988567"/>
          </a:xfrm>
          <a:prstGeom prst="rect">
            <a:avLst/>
          </a:prstGeom>
          <a:solidFill>
            <a:srgbClr val="FFFFFF">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1C0534C-B03E-4072-9F78-272AA62DCD2B}"/>
              </a:ext>
            </a:extLst>
          </p:cNvPr>
          <p:cNvSpPr txBox="1"/>
          <p:nvPr/>
        </p:nvSpPr>
        <p:spPr>
          <a:xfrm rot="20267803">
            <a:off x="1286776" y="2575859"/>
            <a:ext cx="9594871" cy="1446550"/>
          </a:xfrm>
          <a:prstGeom prst="rect">
            <a:avLst/>
          </a:prstGeom>
          <a:noFill/>
        </p:spPr>
        <p:txBody>
          <a:bodyPr wrap="none" rtlCol="0">
            <a:spAutoFit/>
          </a:bodyPr>
          <a:lstStyle/>
          <a:p>
            <a:r>
              <a:rPr lang="en-US" sz="8800" b="1" dirty="0">
                <a:solidFill>
                  <a:srgbClr val="3E77AB"/>
                </a:solidFill>
              </a:rPr>
              <a:t>Possible Suffocation</a:t>
            </a:r>
          </a:p>
        </p:txBody>
      </p:sp>
    </p:spTree>
    <p:extLst>
      <p:ext uri="{BB962C8B-B14F-4D97-AF65-F5344CB8AC3E}">
        <p14:creationId xmlns:p14="http://schemas.microsoft.com/office/powerpoint/2010/main" val="1921676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B323DC-3679-4AB8-92F6-CA18A45D5D0B}"/>
              </a:ext>
            </a:extLst>
          </p:cNvPr>
          <p:cNvSpPr>
            <a:spLocks noGrp="1"/>
          </p:cNvSpPr>
          <p:nvPr>
            <p:ph type="sldNum" sz="quarter" idx="12"/>
          </p:nvPr>
        </p:nvSpPr>
        <p:spPr/>
        <p:txBody>
          <a:bodyPr/>
          <a:lstStyle/>
          <a:p>
            <a:fld id="{FCF59094-0246-47C1-B514-A2B6669566CB}" type="slidenum">
              <a:rPr lang="en-US" smtClean="0"/>
              <a:t>57</a:t>
            </a:fld>
            <a:endParaRPr lang="en-US"/>
          </a:p>
        </p:txBody>
      </p:sp>
      <p:pic>
        <p:nvPicPr>
          <p:cNvPr id="5" name="Picture 4">
            <a:extLst>
              <a:ext uri="{FF2B5EF4-FFF2-40B4-BE49-F238E27FC236}">
                <a16:creationId xmlns:a16="http://schemas.microsoft.com/office/drawing/2014/main" id="{EB185E4C-8000-4609-A207-8AB73EA29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941" y="1361822"/>
            <a:ext cx="3671419" cy="2437823"/>
          </a:xfrm>
          <a:prstGeom prst="rect">
            <a:avLst/>
          </a:prstGeom>
        </p:spPr>
      </p:pic>
      <p:pic>
        <p:nvPicPr>
          <p:cNvPr id="6" name="Picture 5">
            <a:extLst>
              <a:ext uri="{FF2B5EF4-FFF2-40B4-BE49-F238E27FC236}">
                <a16:creationId xmlns:a16="http://schemas.microsoft.com/office/drawing/2014/main" id="{1A9D5E0E-907B-4FD8-B23A-3516A63124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4714" y="1373086"/>
            <a:ext cx="3655269" cy="2426559"/>
          </a:xfrm>
          <a:prstGeom prst="rect">
            <a:avLst/>
          </a:prstGeom>
        </p:spPr>
      </p:pic>
      <p:pic>
        <p:nvPicPr>
          <p:cNvPr id="7" name="Picture 6">
            <a:extLst>
              <a:ext uri="{FF2B5EF4-FFF2-40B4-BE49-F238E27FC236}">
                <a16:creationId xmlns:a16="http://schemas.microsoft.com/office/drawing/2014/main" id="{4FCEBF9A-FBCE-4F81-9CFF-EB8C41EEF7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1168" y="3907219"/>
            <a:ext cx="3655268" cy="2426559"/>
          </a:xfrm>
          <a:prstGeom prst="rect">
            <a:avLst/>
          </a:prstGeom>
        </p:spPr>
      </p:pic>
      <p:sp>
        <p:nvSpPr>
          <p:cNvPr id="8" name="TextBox 7">
            <a:extLst>
              <a:ext uri="{FF2B5EF4-FFF2-40B4-BE49-F238E27FC236}">
                <a16:creationId xmlns:a16="http://schemas.microsoft.com/office/drawing/2014/main" id="{A663FC48-3751-4EAE-BB9B-AD82171AC89F}"/>
              </a:ext>
            </a:extLst>
          </p:cNvPr>
          <p:cNvSpPr txBox="1"/>
          <p:nvPr/>
        </p:nvSpPr>
        <p:spPr>
          <a:xfrm>
            <a:off x="6518787" y="4130095"/>
            <a:ext cx="1040413" cy="461665"/>
          </a:xfrm>
          <a:prstGeom prst="rect">
            <a:avLst/>
          </a:prstGeom>
          <a:noFill/>
        </p:spPr>
        <p:txBody>
          <a:bodyPr wrap="none" rtlCol="0">
            <a:spAutoFit/>
          </a:bodyPr>
          <a:lstStyle/>
          <a:p>
            <a:r>
              <a:rPr lang="en-US" sz="2400" dirty="0">
                <a:solidFill>
                  <a:schemeClr val="tx1">
                    <a:lumMod val="65000"/>
                    <a:lumOff val="35000"/>
                  </a:schemeClr>
                </a:solidFill>
                <a:latin typeface="+mj-lt"/>
              </a:rPr>
              <a:t>OTHER</a:t>
            </a:r>
          </a:p>
        </p:txBody>
      </p:sp>
      <p:sp>
        <p:nvSpPr>
          <p:cNvPr id="10" name="Title 1">
            <a:extLst>
              <a:ext uri="{FF2B5EF4-FFF2-40B4-BE49-F238E27FC236}">
                <a16:creationId xmlns:a16="http://schemas.microsoft.com/office/drawing/2014/main" id="{CE607CA9-AA5A-4009-A445-A822D33DA7F4}"/>
              </a:ext>
            </a:extLst>
          </p:cNvPr>
          <p:cNvSpPr txBox="1">
            <a:spLocks/>
          </p:cNvSpPr>
          <p:nvPr/>
        </p:nvSpPr>
        <p:spPr>
          <a:xfrm>
            <a:off x="581192" y="311285"/>
            <a:ext cx="11029616" cy="768485"/>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4900" dirty="0">
                <a:latin typeface="Calibri Light" panose="020F0302020204030204" pitchFamily="34" charset="0"/>
                <a:cs typeface="Calibri Light" panose="020F0302020204030204" pitchFamily="34" charset="0"/>
              </a:rPr>
              <a:t>Which mechanism would you select? </a:t>
            </a:r>
            <a:br>
              <a:rPr lang="en-US" dirty="0">
                <a:latin typeface="Calibri Light" panose="020F0302020204030204" pitchFamily="34" charset="0"/>
                <a:cs typeface="Calibri Light" panose="020F0302020204030204" pitchFamily="34" charset="0"/>
              </a:rPr>
            </a:br>
            <a:r>
              <a:rPr lang="en-US" sz="2700" dirty="0">
                <a:latin typeface="Calibri Light" panose="020F0302020204030204" pitchFamily="34" charset="0"/>
                <a:cs typeface="Calibri Light" panose="020F0302020204030204" pitchFamily="34" charset="0"/>
              </a:rPr>
              <a:t>(select all that apply)</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48616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663FC48-3751-4EAE-BB9B-AD82171AC89F}"/>
              </a:ext>
            </a:extLst>
          </p:cNvPr>
          <p:cNvSpPr txBox="1"/>
          <p:nvPr/>
        </p:nvSpPr>
        <p:spPr>
          <a:xfrm>
            <a:off x="6518787" y="4130095"/>
            <a:ext cx="1031629" cy="461665"/>
          </a:xfrm>
          <a:prstGeom prst="rect">
            <a:avLst/>
          </a:prstGeom>
          <a:noFill/>
        </p:spPr>
        <p:txBody>
          <a:bodyPr wrap="none" rtlCol="0">
            <a:spAutoFit/>
          </a:bodyPr>
          <a:lstStyle/>
          <a:p>
            <a:r>
              <a:rPr lang="en-US" sz="2400" dirty="0">
                <a:latin typeface="+mj-lt"/>
              </a:rPr>
              <a:t>OTHER</a:t>
            </a:r>
          </a:p>
        </p:txBody>
      </p:sp>
      <p:sp>
        <p:nvSpPr>
          <p:cNvPr id="4" name="Slide Number Placeholder 3">
            <a:extLst>
              <a:ext uri="{FF2B5EF4-FFF2-40B4-BE49-F238E27FC236}">
                <a16:creationId xmlns:a16="http://schemas.microsoft.com/office/drawing/2014/main" id="{7CB323DC-3679-4AB8-92F6-CA18A45D5D0B}"/>
              </a:ext>
            </a:extLst>
          </p:cNvPr>
          <p:cNvSpPr>
            <a:spLocks noGrp="1"/>
          </p:cNvSpPr>
          <p:nvPr>
            <p:ph type="sldNum" sz="quarter" idx="12"/>
          </p:nvPr>
        </p:nvSpPr>
        <p:spPr/>
        <p:txBody>
          <a:bodyPr/>
          <a:lstStyle/>
          <a:p>
            <a:fld id="{FCF59094-0246-47C1-B514-A2B6669566CB}" type="slidenum">
              <a:rPr lang="en-US" smtClean="0"/>
              <a:t>58</a:t>
            </a:fld>
            <a:endParaRPr lang="en-US"/>
          </a:p>
        </p:txBody>
      </p:sp>
      <p:pic>
        <p:nvPicPr>
          <p:cNvPr id="6" name="Picture 5">
            <a:extLst>
              <a:ext uri="{FF2B5EF4-FFF2-40B4-BE49-F238E27FC236}">
                <a16:creationId xmlns:a16="http://schemas.microsoft.com/office/drawing/2014/main" id="{1A9D5E0E-907B-4FD8-B23A-3516A6312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714" y="1373086"/>
            <a:ext cx="3655269" cy="2426559"/>
          </a:xfrm>
          <a:prstGeom prst="rect">
            <a:avLst/>
          </a:prstGeom>
        </p:spPr>
      </p:pic>
      <p:pic>
        <p:nvPicPr>
          <p:cNvPr id="7" name="Picture 6">
            <a:extLst>
              <a:ext uri="{FF2B5EF4-FFF2-40B4-BE49-F238E27FC236}">
                <a16:creationId xmlns:a16="http://schemas.microsoft.com/office/drawing/2014/main" id="{4FCEBF9A-FBCE-4F81-9CFF-EB8C41EEF7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1168" y="3907219"/>
            <a:ext cx="3655268" cy="2426559"/>
          </a:xfrm>
          <a:prstGeom prst="rect">
            <a:avLst/>
          </a:prstGeom>
        </p:spPr>
      </p:pic>
      <p:sp>
        <p:nvSpPr>
          <p:cNvPr id="9" name="Rectangle 8">
            <a:extLst>
              <a:ext uri="{FF2B5EF4-FFF2-40B4-BE49-F238E27FC236}">
                <a16:creationId xmlns:a16="http://schemas.microsoft.com/office/drawing/2014/main" id="{F53A5988-C60D-48EA-8653-892B82EFA7C7}"/>
              </a:ext>
            </a:extLst>
          </p:cNvPr>
          <p:cNvSpPr/>
          <p:nvPr/>
        </p:nvSpPr>
        <p:spPr>
          <a:xfrm>
            <a:off x="2487560" y="1373086"/>
            <a:ext cx="7934633" cy="4960692"/>
          </a:xfrm>
          <a:prstGeom prst="rect">
            <a:avLst/>
          </a:prstGeom>
          <a:solidFill>
            <a:srgbClr val="FFFFFF">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185E4C-8000-4609-A207-8AB73EA291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9941" y="1361822"/>
            <a:ext cx="3671419" cy="2437823"/>
          </a:xfrm>
          <a:prstGeom prst="rect">
            <a:avLst/>
          </a:prstGeom>
        </p:spPr>
      </p:pic>
      <p:sp>
        <p:nvSpPr>
          <p:cNvPr id="11" name="Rectangle 10">
            <a:extLst>
              <a:ext uri="{FF2B5EF4-FFF2-40B4-BE49-F238E27FC236}">
                <a16:creationId xmlns:a16="http://schemas.microsoft.com/office/drawing/2014/main" id="{8E7D2A97-32D6-4813-B0D6-C9E336CDB97D}"/>
              </a:ext>
            </a:extLst>
          </p:cNvPr>
          <p:cNvSpPr/>
          <p:nvPr/>
        </p:nvSpPr>
        <p:spPr>
          <a:xfrm>
            <a:off x="369651" y="311285"/>
            <a:ext cx="11537004" cy="942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3251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5EB6C8-E98F-4F4D-B9D7-08DC5E0522AB}"/>
              </a:ext>
            </a:extLst>
          </p:cNvPr>
          <p:cNvSpPr>
            <a:spLocks noGrp="1"/>
          </p:cNvSpPr>
          <p:nvPr>
            <p:ph type="sldNum" sz="quarter" idx="12"/>
          </p:nvPr>
        </p:nvSpPr>
        <p:spPr/>
        <p:txBody>
          <a:bodyPr/>
          <a:lstStyle/>
          <a:p>
            <a:fld id="{FCF59094-0246-47C1-B514-A2B6669566CB}" type="slidenum">
              <a:rPr lang="en-US" smtClean="0"/>
              <a:t>59</a:t>
            </a:fld>
            <a:endParaRPr lang="en-US"/>
          </a:p>
        </p:txBody>
      </p:sp>
      <p:sp>
        <p:nvSpPr>
          <p:cNvPr id="5" name="Rectangle 4">
            <a:extLst>
              <a:ext uri="{FF2B5EF4-FFF2-40B4-BE49-F238E27FC236}">
                <a16:creationId xmlns:a16="http://schemas.microsoft.com/office/drawing/2014/main" id="{FEDF167F-6C2D-469E-AF0D-10C42D5ADB30}"/>
              </a:ext>
            </a:extLst>
          </p:cNvPr>
          <p:cNvSpPr/>
          <p:nvPr/>
        </p:nvSpPr>
        <p:spPr>
          <a:xfrm>
            <a:off x="984074" y="0"/>
            <a:ext cx="3396343" cy="3352800"/>
          </a:xfrm>
          <a:prstGeom prst="rect">
            <a:avLst/>
          </a:prstGeom>
          <a:solidFill>
            <a:srgbClr val="9E93BD"/>
          </a:solidFill>
          <a:ln>
            <a:solidFill>
              <a:srgbClr val="9E93B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BBD967-29EC-475E-836F-FE9C43AC081B}"/>
              </a:ext>
            </a:extLst>
          </p:cNvPr>
          <p:cNvSpPr>
            <a:spLocks noGrp="1"/>
          </p:cNvSpPr>
          <p:nvPr>
            <p:ph type="title"/>
          </p:nvPr>
        </p:nvSpPr>
        <p:spPr>
          <a:xfrm>
            <a:off x="1235711" y="731520"/>
            <a:ext cx="2970535" cy="1950720"/>
          </a:xfrm>
        </p:spPr>
        <p:txBody>
          <a:bodyPr>
            <a:normAutofit/>
          </a:bodyPr>
          <a:lstStyle/>
          <a:p>
            <a:pPr algn="ctr"/>
            <a:r>
              <a:rPr lang="en-US" sz="7200" dirty="0"/>
              <a:t>Case 3</a:t>
            </a:r>
          </a:p>
        </p:txBody>
      </p:sp>
    </p:spTree>
    <p:extLst>
      <p:ext uri="{BB962C8B-B14F-4D97-AF65-F5344CB8AC3E}">
        <p14:creationId xmlns:p14="http://schemas.microsoft.com/office/powerpoint/2010/main" val="3227736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Placeholder 8">
            <a:extLst>
              <a:ext uri="{FF2B5EF4-FFF2-40B4-BE49-F238E27FC236}">
                <a16:creationId xmlns:a16="http://schemas.microsoft.com/office/drawing/2014/main" id="{B077F5F1-BCC8-425E-BD53-76BD6DC46D45}"/>
              </a:ext>
            </a:extLst>
          </p:cNvPr>
          <p:cNvSpPr txBox="1">
            <a:spLocks/>
          </p:cNvSpPr>
          <p:nvPr/>
        </p:nvSpPr>
        <p:spPr>
          <a:xfrm>
            <a:off x="7537093" y="6220047"/>
            <a:ext cx="4190620" cy="5103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altLang="en-US" sz="1400" dirty="0">
                <a:latin typeface="+mj-lt"/>
              </a:rPr>
              <a:t>Source: Shapiro-Mendoza C K et al. </a:t>
            </a:r>
            <a:r>
              <a:rPr lang="en-GB" altLang="en-US" sz="1400" i="1" dirty="0" err="1">
                <a:latin typeface="+mj-lt"/>
              </a:rPr>
              <a:t>Pediatrics</a:t>
            </a:r>
            <a:endParaRPr lang="en-US" sz="1400" i="1" dirty="0">
              <a:latin typeface="+mj-lt"/>
            </a:endParaRPr>
          </a:p>
        </p:txBody>
      </p:sp>
      <p:sp>
        <p:nvSpPr>
          <p:cNvPr id="14" name="Rectangle 13">
            <a:extLst>
              <a:ext uri="{FF2B5EF4-FFF2-40B4-BE49-F238E27FC236}">
                <a16:creationId xmlns:a16="http://schemas.microsoft.com/office/drawing/2014/main" id="{2D28BE39-4852-4461-90C6-2AC32D84497A}"/>
              </a:ext>
            </a:extLst>
          </p:cNvPr>
          <p:cNvSpPr/>
          <p:nvPr/>
        </p:nvSpPr>
        <p:spPr>
          <a:xfrm>
            <a:off x="173665" y="6246607"/>
            <a:ext cx="6652438"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28A6C21B-6531-47C5-BDD8-BB88A6895835}"/>
              </a:ext>
            </a:extLst>
          </p:cNvPr>
          <p:cNvPicPr>
            <a:picLocks noChangeAspect="1"/>
          </p:cNvPicPr>
          <p:nvPr/>
        </p:nvPicPr>
        <p:blipFill rotWithShape="1">
          <a:blip r:embed="rId3"/>
          <a:srcRect t="4317"/>
          <a:stretch/>
        </p:blipFill>
        <p:spPr>
          <a:xfrm>
            <a:off x="1068219" y="209551"/>
            <a:ext cx="5213596" cy="6561909"/>
          </a:xfrm>
          <a:prstGeom prst="rect">
            <a:avLst/>
          </a:prstGeom>
        </p:spPr>
      </p:pic>
    </p:spTree>
    <p:extLst>
      <p:ext uri="{BB962C8B-B14F-4D97-AF65-F5344CB8AC3E}">
        <p14:creationId xmlns:p14="http://schemas.microsoft.com/office/powerpoint/2010/main" val="4915442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60</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graphicFrame>
        <p:nvGraphicFramePr>
          <p:cNvPr id="14" name="Table 13">
            <a:extLst>
              <a:ext uri="{FF2B5EF4-FFF2-40B4-BE49-F238E27FC236}">
                <a16:creationId xmlns:a16="http://schemas.microsoft.com/office/drawing/2014/main" id="{93F061AC-9B14-4B3D-BC3F-582CD12B5108}"/>
              </a:ext>
            </a:extLst>
          </p:cNvPr>
          <p:cNvGraphicFramePr>
            <a:graphicFrameLocks noGrp="1"/>
          </p:cNvGraphicFramePr>
          <p:nvPr>
            <p:extLst>
              <p:ext uri="{D42A27DB-BD31-4B8C-83A1-F6EECF244321}">
                <p14:modId xmlns:p14="http://schemas.microsoft.com/office/powerpoint/2010/main" val="3458816547"/>
              </p:ext>
            </p:extLst>
          </p:nvPr>
        </p:nvGraphicFramePr>
        <p:xfrm>
          <a:off x="470779" y="339365"/>
          <a:ext cx="11313317" cy="2928081"/>
        </p:xfrm>
        <a:graphic>
          <a:graphicData uri="http://schemas.openxmlformats.org/drawingml/2006/table">
            <a:tbl>
              <a:tblPr bandRow="1">
                <a:tableStyleId>{2D5ABB26-0587-4C30-8999-92F81FD0307C}</a:tableStyleId>
              </a:tblPr>
              <a:tblGrid>
                <a:gridCol w="3495046">
                  <a:extLst>
                    <a:ext uri="{9D8B030D-6E8A-4147-A177-3AD203B41FA5}">
                      <a16:colId xmlns:a16="http://schemas.microsoft.com/office/drawing/2014/main" val="20000"/>
                    </a:ext>
                  </a:extLst>
                </a:gridCol>
                <a:gridCol w="2676515">
                  <a:extLst>
                    <a:ext uri="{9D8B030D-6E8A-4147-A177-3AD203B41FA5}">
                      <a16:colId xmlns:a16="http://schemas.microsoft.com/office/drawing/2014/main" val="20001"/>
                    </a:ext>
                  </a:extLst>
                </a:gridCol>
                <a:gridCol w="2523875">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32707">
                <a:tc gridSpan="4">
                  <a:txBody>
                    <a:bodyPr/>
                    <a:lstStyle/>
                    <a:p>
                      <a:r>
                        <a:rPr lang="en-US" sz="1800" b="1" dirty="0"/>
                        <a:t>Manner</a:t>
                      </a:r>
                      <a:r>
                        <a:rPr lang="en-US" sz="1800" b="1" baseline="0" dirty="0"/>
                        <a:t> and Cause from DC: </a:t>
                      </a:r>
                      <a:r>
                        <a:rPr lang="en-US" sz="1800" b="0" baseline="0" dirty="0"/>
                        <a:t>Undetermined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1769">
                <a:tc>
                  <a:txBody>
                    <a:bodyPr/>
                    <a:lstStyle/>
                    <a:p>
                      <a:r>
                        <a:rPr lang="en-US" sz="1800" b="1" baseline="0" dirty="0"/>
                        <a:t>Age: </a:t>
                      </a:r>
                      <a:r>
                        <a:rPr lang="en-US" sz="1800" baseline="0" dirty="0"/>
                        <a:t>5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39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0" baseline="0" dirty="0"/>
                        <a:t>15.3 </a:t>
                      </a:r>
                      <a:r>
                        <a:rPr lang="en-US" sz="1800" b="0" baseline="0" dirty="0" err="1"/>
                        <a:t>lbs</a:t>
                      </a:r>
                      <a:r>
                        <a:rPr lang="en-US" sz="1800" b="0" baseline="0" dirty="0"/>
                        <a:t> </a:t>
                      </a:r>
                      <a:r>
                        <a:rPr lang="en-US" sz="1800" b="1" baseline="0" dirty="0"/>
                        <a:t>Weight at Birth: </a:t>
                      </a:r>
                      <a:r>
                        <a:rPr lang="en-US" sz="1800" b="0" baseline="0" dirty="0"/>
                        <a:t>8.7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647921">
                <a:tc>
                  <a:txBody>
                    <a:bodyPr/>
                    <a:lstStyle/>
                    <a:p>
                      <a:r>
                        <a:rPr lang="en-US" sz="1800" b="1" baseline="0" dirty="0"/>
                        <a:t>Location: </a:t>
                      </a:r>
                      <a:r>
                        <a:rPr lang="en-US" sz="1800" baseline="0" dirty="0"/>
                        <a:t>Bassinet</a:t>
                      </a:r>
                    </a:p>
                    <a:p>
                      <a:r>
                        <a:rPr lang="en-US" sz="1800" b="1" baseline="0" dirty="0"/>
                        <a:t>Position Placed: </a:t>
                      </a:r>
                      <a:r>
                        <a:rPr lang="en-US" sz="1800" baseline="0" dirty="0"/>
                        <a:t>Back</a:t>
                      </a:r>
                    </a:p>
                    <a:p>
                      <a:r>
                        <a:rPr lang="en-US" sz="1800" b="1" baseline="0" dirty="0"/>
                        <a:t>Position Found: </a:t>
                      </a:r>
                      <a:r>
                        <a:rPr lang="en-US" sz="1800" baseline="0" dirty="0"/>
                        <a:t>Back</a:t>
                      </a:r>
                    </a:p>
                    <a:p>
                      <a:r>
                        <a:rPr lang="en-US" sz="1800" b="1" baseline="0" dirty="0"/>
                        <a:t>Airway: </a:t>
                      </a:r>
                      <a:r>
                        <a:rPr lang="en-US" sz="1800" b="0" baseline="0" dirty="0"/>
                        <a:t>Uno</a:t>
                      </a:r>
                      <a:r>
                        <a:rPr lang="en-US" sz="1800" baseline="0" dirty="0"/>
                        <a:t>bstructed</a:t>
                      </a:r>
                    </a:p>
                    <a:p>
                      <a:r>
                        <a:rPr lang="en-US" sz="1800" b="1" baseline="0" dirty="0"/>
                        <a:t>Face/Neck Position: </a:t>
                      </a:r>
                      <a:r>
                        <a:rPr lang="en-US" sz="1800" baseline="0" dirty="0"/>
                        <a:t>Neutral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 The decedent was placed on his back. The mother went to check on him and he had rolled over onto his stomach. At that time the mother placed him back on his back. When the father woke up this morning he was still in the same position. The decedent does not have a blanket or anything else in the bassinet with him.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488144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61</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3" name="Picture 12">
            <a:extLst>
              <a:ext uri="{FF2B5EF4-FFF2-40B4-BE49-F238E27FC236}">
                <a16:creationId xmlns:a16="http://schemas.microsoft.com/office/drawing/2014/main" id="{2E6E4D42-3DBE-4AB6-A6FE-E4F95F191AC9}"/>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graphicFrame>
        <p:nvGraphicFramePr>
          <p:cNvPr id="15" name="Table 14">
            <a:extLst>
              <a:ext uri="{FF2B5EF4-FFF2-40B4-BE49-F238E27FC236}">
                <a16:creationId xmlns:a16="http://schemas.microsoft.com/office/drawing/2014/main" id="{FE4B2458-A863-436F-9CF9-2E4C3467C190}"/>
              </a:ext>
            </a:extLst>
          </p:cNvPr>
          <p:cNvGraphicFramePr>
            <a:graphicFrameLocks noGrp="1"/>
          </p:cNvGraphicFramePr>
          <p:nvPr>
            <p:extLst>
              <p:ext uri="{D42A27DB-BD31-4B8C-83A1-F6EECF244321}">
                <p14:modId xmlns:p14="http://schemas.microsoft.com/office/powerpoint/2010/main" val="1503225768"/>
              </p:ext>
            </p:extLst>
          </p:nvPr>
        </p:nvGraphicFramePr>
        <p:xfrm>
          <a:off x="470779" y="339365"/>
          <a:ext cx="11313317" cy="2928081"/>
        </p:xfrm>
        <a:graphic>
          <a:graphicData uri="http://schemas.openxmlformats.org/drawingml/2006/table">
            <a:tbl>
              <a:tblPr bandRow="1">
                <a:tableStyleId>{2D5ABB26-0587-4C30-8999-92F81FD0307C}</a:tableStyleId>
              </a:tblPr>
              <a:tblGrid>
                <a:gridCol w="3495046">
                  <a:extLst>
                    <a:ext uri="{9D8B030D-6E8A-4147-A177-3AD203B41FA5}">
                      <a16:colId xmlns:a16="http://schemas.microsoft.com/office/drawing/2014/main" val="20000"/>
                    </a:ext>
                  </a:extLst>
                </a:gridCol>
                <a:gridCol w="2676515">
                  <a:extLst>
                    <a:ext uri="{9D8B030D-6E8A-4147-A177-3AD203B41FA5}">
                      <a16:colId xmlns:a16="http://schemas.microsoft.com/office/drawing/2014/main" val="20001"/>
                    </a:ext>
                  </a:extLst>
                </a:gridCol>
                <a:gridCol w="2523875">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32707">
                <a:tc gridSpan="4">
                  <a:txBody>
                    <a:bodyPr/>
                    <a:lstStyle/>
                    <a:p>
                      <a:r>
                        <a:rPr lang="en-US" sz="1800" b="1" dirty="0"/>
                        <a:t>Manner</a:t>
                      </a:r>
                      <a:r>
                        <a:rPr lang="en-US" sz="1800" b="1" baseline="0" dirty="0"/>
                        <a:t> and Cause from DC: </a:t>
                      </a:r>
                      <a:r>
                        <a:rPr lang="en-US" sz="1800" b="0" baseline="0" dirty="0"/>
                        <a:t>Undetermined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1769">
                <a:tc>
                  <a:txBody>
                    <a:bodyPr/>
                    <a:lstStyle/>
                    <a:p>
                      <a:r>
                        <a:rPr lang="en-US" sz="1800" b="1" baseline="0" dirty="0"/>
                        <a:t>Age: </a:t>
                      </a:r>
                      <a:r>
                        <a:rPr lang="en-US" sz="1800" baseline="0" dirty="0"/>
                        <a:t>5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39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0" baseline="0" dirty="0"/>
                        <a:t>15.3 </a:t>
                      </a:r>
                      <a:r>
                        <a:rPr lang="en-US" sz="1800" b="0" baseline="0" dirty="0" err="1"/>
                        <a:t>lbs</a:t>
                      </a:r>
                      <a:r>
                        <a:rPr lang="en-US" sz="1800" b="0" baseline="0" dirty="0"/>
                        <a:t> </a:t>
                      </a:r>
                      <a:r>
                        <a:rPr lang="en-US" sz="1800" b="1" baseline="0" dirty="0"/>
                        <a:t>Weight at Birth: </a:t>
                      </a:r>
                      <a:r>
                        <a:rPr lang="en-US" sz="1800" b="0" baseline="0" dirty="0"/>
                        <a:t>8.7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647921">
                <a:tc>
                  <a:txBody>
                    <a:bodyPr/>
                    <a:lstStyle/>
                    <a:p>
                      <a:r>
                        <a:rPr lang="en-US" sz="1800" b="1" baseline="0" dirty="0"/>
                        <a:t>Location: </a:t>
                      </a:r>
                      <a:r>
                        <a:rPr lang="en-US" sz="1800" baseline="0" dirty="0"/>
                        <a:t>Bassinet</a:t>
                      </a:r>
                    </a:p>
                    <a:p>
                      <a:r>
                        <a:rPr lang="en-US" sz="1800" b="1" baseline="0" dirty="0"/>
                        <a:t>Position Placed: </a:t>
                      </a:r>
                      <a:r>
                        <a:rPr lang="en-US" sz="1800" baseline="0" dirty="0"/>
                        <a:t>Back</a:t>
                      </a:r>
                    </a:p>
                    <a:p>
                      <a:r>
                        <a:rPr lang="en-US" sz="1800" b="1" baseline="0" dirty="0"/>
                        <a:t>Position Found: </a:t>
                      </a:r>
                      <a:r>
                        <a:rPr lang="en-US" sz="1800" baseline="0" dirty="0"/>
                        <a:t>Back</a:t>
                      </a:r>
                    </a:p>
                    <a:p>
                      <a:r>
                        <a:rPr lang="en-US" sz="1800" b="1" baseline="0" dirty="0"/>
                        <a:t>Airway: </a:t>
                      </a:r>
                      <a:r>
                        <a:rPr lang="en-US" sz="1800" b="0" baseline="0" dirty="0"/>
                        <a:t>Uno</a:t>
                      </a:r>
                      <a:r>
                        <a:rPr lang="en-US" sz="1800" baseline="0" dirty="0"/>
                        <a:t>bstructed</a:t>
                      </a:r>
                    </a:p>
                    <a:p>
                      <a:r>
                        <a:rPr lang="en-US" sz="1800" b="1" baseline="0" dirty="0"/>
                        <a:t>Face/Neck Position: </a:t>
                      </a:r>
                      <a:r>
                        <a:rPr lang="en-US" sz="1800" baseline="0" dirty="0"/>
                        <a:t>Neutral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 The decedent was placed on his back. The mother went to check on him and he had rolled over onto his stomach. At that time the mother placed him back on his back. When the father woke up this morning he was still in the same position. The decedent does not have a blanket or anything else in the bassinet with him.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533946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62</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3" name="Picture 12">
            <a:extLst>
              <a:ext uri="{FF2B5EF4-FFF2-40B4-BE49-F238E27FC236}">
                <a16:creationId xmlns:a16="http://schemas.microsoft.com/office/drawing/2014/main" id="{2E6E4D42-3DBE-4AB6-A6FE-E4F95F191AC9}"/>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4" name="Picture 13">
            <a:extLst>
              <a:ext uri="{FF2B5EF4-FFF2-40B4-BE49-F238E27FC236}">
                <a16:creationId xmlns:a16="http://schemas.microsoft.com/office/drawing/2014/main" id="{75D57BB3-E8B1-4784-AA81-9C03782C30B4}"/>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72129"/>
            <a:ext cx="307818" cy="388878"/>
          </a:xfrm>
          <a:prstGeom prst="rect">
            <a:avLst/>
          </a:prstGeom>
        </p:spPr>
      </p:pic>
      <p:graphicFrame>
        <p:nvGraphicFramePr>
          <p:cNvPr id="16" name="Table 15">
            <a:extLst>
              <a:ext uri="{FF2B5EF4-FFF2-40B4-BE49-F238E27FC236}">
                <a16:creationId xmlns:a16="http://schemas.microsoft.com/office/drawing/2014/main" id="{A6353E35-0452-455D-97C9-562D4DDB44B8}"/>
              </a:ext>
            </a:extLst>
          </p:cNvPr>
          <p:cNvGraphicFramePr>
            <a:graphicFrameLocks noGrp="1"/>
          </p:cNvGraphicFramePr>
          <p:nvPr>
            <p:extLst>
              <p:ext uri="{D42A27DB-BD31-4B8C-83A1-F6EECF244321}">
                <p14:modId xmlns:p14="http://schemas.microsoft.com/office/powerpoint/2010/main" val="1503225768"/>
              </p:ext>
            </p:extLst>
          </p:nvPr>
        </p:nvGraphicFramePr>
        <p:xfrm>
          <a:off x="470779" y="339365"/>
          <a:ext cx="11313317" cy="2928081"/>
        </p:xfrm>
        <a:graphic>
          <a:graphicData uri="http://schemas.openxmlformats.org/drawingml/2006/table">
            <a:tbl>
              <a:tblPr bandRow="1">
                <a:tableStyleId>{2D5ABB26-0587-4C30-8999-92F81FD0307C}</a:tableStyleId>
              </a:tblPr>
              <a:tblGrid>
                <a:gridCol w="3495046">
                  <a:extLst>
                    <a:ext uri="{9D8B030D-6E8A-4147-A177-3AD203B41FA5}">
                      <a16:colId xmlns:a16="http://schemas.microsoft.com/office/drawing/2014/main" val="20000"/>
                    </a:ext>
                  </a:extLst>
                </a:gridCol>
                <a:gridCol w="2676515">
                  <a:extLst>
                    <a:ext uri="{9D8B030D-6E8A-4147-A177-3AD203B41FA5}">
                      <a16:colId xmlns:a16="http://schemas.microsoft.com/office/drawing/2014/main" val="20001"/>
                    </a:ext>
                  </a:extLst>
                </a:gridCol>
                <a:gridCol w="2523875">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32707">
                <a:tc gridSpan="4">
                  <a:txBody>
                    <a:bodyPr/>
                    <a:lstStyle/>
                    <a:p>
                      <a:r>
                        <a:rPr lang="en-US" sz="1800" b="1" dirty="0"/>
                        <a:t>Manner</a:t>
                      </a:r>
                      <a:r>
                        <a:rPr lang="en-US" sz="1800" b="1" baseline="0" dirty="0"/>
                        <a:t> and Cause from DC: </a:t>
                      </a:r>
                      <a:r>
                        <a:rPr lang="en-US" sz="1800" b="0" baseline="0" dirty="0"/>
                        <a:t>Undetermined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1769">
                <a:tc>
                  <a:txBody>
                    <a:bodyPr/>
                    <a:lstStyle/>
                    <a:p>
                      <a:r>
                        <a:rPr lang="en-US" sz="1800" b="1" baseline="0" dirty="0"/>
                        <a:t>Age: </a:t>
                      </a:r>
                      <a:r>
                        <a:rPr lang="en-US" sz="1800" baseline="0" dirty="0"/>
                        <a:t>5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39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0" baseline="0" dirty="0"/>
                        <a:t>15.3 </a:t>
                      </a:r>
                      <a:r>
                        <a:rPr lang="en-US" sz="1800" b="0" baseline="0" dirty="0" err="1"/>
                        <a:t>lbs</a:t>
                      </a:r>
                      <a:r>
                        <a:rPr lang="en-US" sz="1800" b="0" baseline="0" dirty="0"/>
                        <a:t> </a:t>
                      </a:r>
                      <a:r>
                        <a:rPr lang="en-US" sz="1800" b="1" baseline="0" dirty="0"/>
                        <a:t>Weight at Birth: </a:t>
                      </a:r>
                      <a:r>
                        <a:rPr lang="en-US" sz="1800" b="0" baseline="0" dirty="0"/>
                        <a:t>8.7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647921">
                <a:tc>
                  <a:txBody>
                    <a:bodyPr/>
                    <a:lstStyle/>
                    <a:p>
                      <a:r>
                        <a:rPr lang="en-US" sz="1800" b="1" baseline="0" dirty="0"/>
                        <a:t>Location: </a:t>
                      </a:r>
                      <a:r>
                        <a:rPr lang="en-US" sz="1800" baseline="0" dirty="0"/>
                        <a:t>Bassinet</a:t>
                      </a:r>
                    </a:p>
                    <a:p>
                      <a:r>
                        <a:rPr lang="en-US" sz="1800" b="1" baseline="0" dirty="0"/>
                        <a:t>Position Placed: </a:t>
                      </a:r>
                      <a:r>
                        <a:rPr lang="en-US" sz="1800" baseline="0" dirty="0"/>
                        <a:t>Back</a:t>
                      </a:r>
                    </a:p>
                    <a:p>
                      <a:r>
                        <a:rPr lang="en-US" sz="1800" b="1" baseline="0" dirty="0"/>
                        <a:t>Position Found: </a:t>
                      </a:r>
                      <a:r>
                        <a:rPr lang="en-US" sz="1800" baseline="0" dirty="0"/>
                        <a:t>Back</a:t>
                      </a:r>
                    </a:p>
                    <a:p>
                      <a:r>
                        <a:rPr lang="en-US" sz="1800" b="1" baseline="0" dirty="0"/>
                        <a:t>Airway: </a:t>
                      </a:r>
                      <a:r>
                        <a:rPr lang="en-US" sz="1800" b="0" baseline="0" dirty="0"/>
                        <a:t>Uno</a:t>
                      </a:r>
                      <a:r>
                        <a:rPr lang="en-US" sz="1800" baseline="0" dirty="0"/>
                        <a:t>bstructed</a:t>
                      </a:r>
                    </a:p>
                    <a:p>
                      <a:r>
                        <a:rPr lang="en-US" sz="1800" b="1" baseline="0" dirty="0"/>
                        <a:t>Face/Neck Position: </a:t>
                      </a:r>
                      <a:r>
                        <a:rPr lang="en-US" sz="1800" baseline="0" dirty="0"/>
                        <a:t>Neutral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 The decedent was placed on his back. The mother went to check on him and he had rolled over onto his stomach. At that time the mother placed him back on his back. When the father woke up this morning he was still in the same position. The decedent does not have a blanket or anything else in the bassinet with him.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080998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63</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3" name="Picture 12">
            <a:extLst>
              <a:ext uri="{FF2B5EF4-FFF2-40B4-BE49-F238E27FC236}">
                <a16:creationId xmlns:a16="http://schemas.microsoft.com/office/drawing/2014/main" id="{2E6E4D42-3DBE-4AB6-A6FE-E4F95F191AC9}"/>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4" name="Picture 13">
            <a:extLst>
              <a:ext uri="{FF2B5EF4-FFF2-40B4-BE49-F238E27FC236}">
                <a16:creationId xmlns:a16="http://schemas.microsoft.com/office/drawing/2014/main" id="{75D57BB3-E8B1-4784-AA81-9C03782C30B4}"/>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72129"/>
            <a:ext cx="307818" cy="388878"/>
          </a:xfrm>
          <a:prstGeom prst="rect">
            <a:avLst/>
          </a:prstGeom>
        </p:spPr>
      </p:pic>
      <p:pic>
        <p:nvPicPr>
          <p:cNvPr id="15" name="Picture 14">
            <a:extLst>
              <a:ext uri="{FF2B5EF4-FFF2-40B4-BE49-F238E27FC236}">
                <a16:creationId xmlns:a16="http://schemas.microsoft.com/office/drawing/2014/main" id="{60A04569-90DB-4C41-BADF-2F7BCF21C1CC}"/>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315108"/>
            <a:ext cx="307818" cy="388878"/>
          </a:xfrm>
          <a:prstGeom prst="rect">
            <a:avLst/>
          </a:prstGeom>
        </p:spPr>
      </p:pic>
      <p:graphicFrame>
        <p:nvGraphicFramePr>
          <p:cNvPr id="17" name="Table 16">
            <a:extLst>
              <a:ext uri="{FF2B5EF4-FFF2-40B4-BE49-F238E27FC236}">
                <a16:creationId xmlns:a16="http://schemas.microsoft.com/office/drawing/2014/main" id="{8C15756D-36B4-4A2B-8F81-B5631386C8AD}"/>
              </a:ext>
            </a:extLst>
          </p:cNvPr>
          <p:cNvGraphicFramePr>
            <a:graphicFrameLocks noGrp="1"/>
          </p:cNvGraphicFramePr>
          <p:nvPr>
            <p:extLst>
              <p:ext uri="{D42A27DB-BD31-4B8C-83A1-F6EECF244321}">
                <p14:modId xmlns:p14="http://schemas.microsoft.com/office/powerpoint/2010/main" val="1503225768"/>
              </p:ext>
            </p:extLst>
          </p:nvPr>
        </p:nvGraphicFramePr>
        <p:xfrm>
          <a:off x="470779" y="339365"/>
          <a:ext cx="11313317" cy="2928081"/>
        </p:xfrm>
        <a:graphic>
          <a:graphicData uri="http://schemas.openxmlformats.org/drawingml/2006/table">
            <a:tbl>
              <a:tblPr bandRow="1">
                <a:tableStyleId>{2D5ABB26-0587-4C30-8999-92F81FD0307C}</a:tableStyleId>
              </a:tblPr>
              <a:tblGrid>
                <a:gridCol w="3495046">
                  <a:extLst>
                    <a:ext uri="{9D8B030D-6E8A-4147-A177-3AD203B41FA5}">
                      <a16:colId xmlns:a16="http://schemas.microsoft.com/office/drawing/2014/main" val="20000"/>
                    </a:ext>
                  </a:extLst>
                </a:gridCol>
                <a:gridCol w="2676515">
                  <a:extLst>
                    <a:ext uri="{9D8B030D-6E8A-4147-A177-3AD203B41FA5}">
                      <a16:colId xmlns:a16="http://schemas.microsoft.com/office/drawing/2014/main" val="20001"/>
                    </a:ext>
                  </a:extLst>
                </a:gridCol>
                <a:gridCol w="2523875">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32707">
                <a:tc gridSpan="4">
                  <a:txBody>
                    <a:bodyPr/>
                    <a:lstStyle/>
                    <a:p>
                      <a:r>
                        <a:rPr lang="en-US" sz="1800" b="1" dirty="0"/>
                        <a:t>Manner</a:t>
                      </a:r>
                      <a:r>
                        <a:rPr lang="en-US" sz="1800" b="1" baseline="0" dirty="0"/>
                        <a:t> and Cause from DC: </a:t>
                      </a:r>
                      <a:r>
                        <a:rPr lang="en-US" sz="1800" b="0" baseline="0" dirty="0"/>
                        <a:t>Undetermined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1769">
                <a:tc>
                  <a:txBody>
                    <a:bodyPr/>
                    <a:lstStyle/>
                    <a:p>
                      <a:r>
                        <a:rPr lang="en-US" sz="1800" b="1" baseline="0" dirty="0"/>
                        <a:t>Age: </a:t>
                      </a:r>
                      <a:r>
                        <a:rPr lang="en-US" sz="1800" baseline="0" dirty="0"/>
                        <a:t>5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39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0" baseline="0" dirty="0"/>
                        <a:t>15.3 </a:t>
                      </a:r>
                      <a:r>
                        <a:rPr lang="en-US" sz="1800" b="0" baseline="0" dirty="0" err="1"/>
                        <a:t>lbs</a:t>
                      </a:r>
                      <a:r>
                        <a:rPr lang="en-US" sz="1800" b="0" baseline="0" dirty="0"/>
                        <a:t> </a:t>
                      </a:r>
                      <a:r>
                        <a:rPr lang="en-US" sz="1800" b="1" baseline="0" dirty="0"/>
                        <a:t>Weight at Birth: </a:t>
                      </a:r>
                      <a:r>
                        <a:rPr lang="en-US" sz="1800" b="0" baseline="0" dirty="0"/>
                        <a:t>8.7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647921">
                <a:tc>
                  <a:txBody>
                    <a:bodyPr/>
                    <a:lstStyle/>
                    <a:p>
                      <a:r>
                        <a:rPr lang="en-US" sz="1800" b="1" baseline="0" dirty="0"/>
                        <a:t>Location: </a:t>
                      </a:r>
                      <a:r>
                        <a:rPr lang="en-US" sz="1800" baseline="0" dirty="0"/>
                        <a:t>Bassinet</a:t>
                      </a:r>
                    </a:p>
                    <a:p>
                      <a:r>
                        <a:rPr lang="en-US" sz="1800" b="1" baseline="0" dirty="0"/>
                        <a:t>Position Placed: </a:t>
                      </a:r>
                      <a:r>
                        <a:rPr lang="en-US" sz="1800" baseline="0" dirty="0"/>
                        <a:t>Back</a:t>
                      </a:r>
                    </a:p>
                    <a:p>
                      <a:r>
                        <a:rPr lang="en-US" sz="1800" b="1" baseline="0" dirty="0"/>
                        <a:t>Position Found: </a:t>
                      </a:r>
                      <a:r>
                        <a:rPr lang="en-US" sz="1800" baseline="0" dirty="0"/>
                        <a:t>Back</a:t>
                      </a:r>
                    </a:p>
                    <a:p>
                      <a:r>
                        <a:rPr lang="en-US" sz="1800" b="1" baseline="0" dirty="0"/>
                        <a:t>Airway: </a:t>
                      </a:r>
                      <a:r>
                        <a:rPr lang="en-US" sz="1800" b="0" baseline="0" dirty="0"/>
                        <a:t>Uno</a:t>
                      </a:r>
                      <a:r>
                        <a:rPr lang="en-US" sz="1800" baseline="0" dirty="0"/>
                        <a:t>bstructed</a:t>
                      </a:r>
                    </a:p>
                    <a:p>
                      <a:r>
                        <a:rPr lang="en-US" sz="1800" b="1" baseline="0" dirty="0"/>
                        <a:t>Face/Neck Position: </a:t>
                      </a:r>
                      <a:r>
                        <a:rPr lang="en-US" sz="1800" baseline="0" dirty="0"/>
                        <a:t>Neutral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 The decedent was placed on his back. The mother went to check on him and he had rolled over onto his stomach. At that time the mother placed him back on his back. When the father woke up this morning he was still in the same position. The decedent does not have a blanket or anything else in the bassinet with him.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518735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64</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3" name="Picture 12">
            <a:extLst>
              <a:ext uri="{FF2B5EF4-FFF2-40B4-BE49-F238E27FC236}">
                <a16:creationId xmlns:a16="http://schemas.microsoft.com/office/drawing/2014/main" id="{2E6E4D42-3DBE-4AB6-A6FE-E4F95F191AC9}"/>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4" name="Picture 13">
            <a:extLst>
              <a:ext uri="{FF2B5EF4-FFF2-40B4-BE49-F238E27FC236}">
                <a16:creationId xmlns:a16="http://schemas.microsoft.com/office/drawing/2014/main" id="{75D57BB3-E8B1-4784-AA81-9C03782C30B4}"/>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72129"/>
            <a:ext cx="307818" cy="388878"/>
          </a:xfrm>
          <a:prstGeom prst="rect">
            <a:avLst/>
          </a:prstGeom>
        </p:spPr>
      </p:pic>
      <p:pic>
        <p:nvPicPr>
          <p:cNvPr id="15" name="Picture 14">
            <a:extLst>
              <a:ext uri="{FF2B5EF4-FFF2-40B4-BE49-F238E27FC236}">
                <a16:creationId xmlns:a16="http://schemas.microsoft.com/office/drawing/2014/main" id="{60A04569-90DB-4C41-BADF-2F7BCF21C1CC}"/>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315108"/>
            <a:ext cx="307818" cy="388878"/>
          </a:xfrm>
          <a:prstGeom prst="rect">
            <a:avLst/>
          </a:prstGeom>
        </p:spPr>
      </p:pic>
      <p:pic>
        <p:nvPicPr>
          <p:cNvPr id="16" name="Picture 15">
            <a:extLst>
              <a:ext uri="{FF2B5EF4-FFF2-40B4-BE49-F238E27FC236}">
                <a16:creationId xmlns:a16="http://schemas.microsoft.com/office/drawing/2014/main" id="{01EEDAFC-8F00-411F-AA39-5F2FE3F0BF25}"/>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58002"/>
            <a:ext cx="307818" cy="388878"/>
          </a:xfrm>
          <a:prstGeom prst="rect">
            <a:avLst/>
          </a:prstGeom>
        </p:spPr>
      </p:pic>
      <p:graphicFrame>
        <p:nvGraphicFramePr>
          <p:cNvPr id="18" name="Table 17">
            <a:extLst>
              <a:ext uri="{FF2B5EF4-FFF2-40B4-BE49-F238E27FC236}">
                <a16:creationId xmlns:a16="http://schemas.microsoft.com/office/drawing/2014/main" id="{0335995B-824D-457B-BEDE-29677AE8905F}"/>
              </a:ext>
            </a:extLst>
          </p:cNvPr>
          <p:cNvGraphicFramePr>
            <a:graphicFrameLocks noGrp="1"/>
          </p:cNvGraphicFramePr>
          <p:nvPr>
            <p:extLst>
              <p:ext uri="{D42A27DB-BD31-4B8C-83A1-F6EECF244321}">
                <p14:modId xmlns:p14="http://schemas.microsoft.com/office/powerpoint/2010/main" val="1503225768"/>
              </p:ext>
            </p:extLst>
          </p:nvPr>
        </p:nvGraphicFramePr>
        <p:xfrm>
          <a:off x="470779" y="339365"/>
          <a:ext cx="11313317" cy="2928081"/>
        </p:xfrm>
        <a:graphic>
          <a:graphicData uri="http://schemas.openxmlformats.org/drawingml/2006/table">
            <a:tbl>
              <a:tblPr bandRow="1">
                <a:tableStyleId>{2D5ABB26-0587-4C30-8999-92F81FD0307C}</a:tableStyleId>
              </a:tblPr>
              <a:tblGrid>
                <a:gridCol w="3495046">
                  <a:extLst>
                    <a:ext uri="{9D8B030D-6E8A-4147-A177-3AD203B41FA5}">
                      <a16:colId xmlns:a16="http://schemas.microsoft.com/office/drawing/2014/main" val="20000"/>
                    </a:ext>
                  </a:extLst>
                </a:gridCol>
                <a:gridCol w="2676515">
                  <a:extLst>
                    <a:ext uri="{9D8B030D-6E8A-4147-A177-3AD203B41FA5}">
                      <a16:colId xmlns:a16="http://schemas.microsoft.com/office/drawing/2014/main" val="20001"/>
                    </a:ext>
                  </a:extLst>
                </a:gridCol>
                <a:gridCol w="2523875">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32707">
                <a:tc gridSpan="4">
                  <a:txBody>
                    <a:bodyPr/>
                    <a:lstStyle/>
                    <a:p>
                      <a:r>
                        <a:rPr lang="en-US" sz="1800" b="1" dirty="0"/>
                        <a:t>Manner</a:t>
                      </a:r>
                      <a:r>
                        <a:rPr lang="en-US" sz="1800" b="1" baseline="0" dirty="0"/>
                        <a:t> and Cause from DC: </a:t>
                      </a:r>
                      <a:r>
                        <a:rPr lang="en-US" sz="1800" b="0" baseline="0" dirty="0"/>
                        <a:t>Undetermined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1769">
                <a:tc>
                  <a:txBody>
                    <a:bodyPr/>
                    <a:lstStyle/>
                    <a:p>
                      <a:r>
                        <a:rPr lang="en-US" sz="1800" b="1" baseline="0" dirty="0"/>
                        <a:t>Age: </a:t>
                      </a:r>
                      <a:r>
                        <a:rPr lang="en-US" sz="1800" baseline="0" dirty="0"/>
                        <a:t>5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39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0" baseline="0" dirty="0"/>
                        <a:t>15.3 </a:t>
                      </a:r>
                      <a:r>
                        <a:rPr lang="en-US" sz="1800" b="0" baseline="0" dirty="0" err="1"/>
                        <a:t>lbs</a:t>
                      </a:r>
                      <a:r>
                        <a:rPr lang="en-US" sz="1800" b="0" baseline="0" dirty="0"/>
                        <a:t> </a:t>
                      </a:r>
                      <a:r>
                        <a:rPr lang="en-US" sz="1800" b="1" baseline="0" dirty="0"/>
                        <a:t>Weight at Birth: </a:t>
                      </a:r>
                      <a:r>
                        <a:rPr lang="en-US" sz="1800" b="0" baseline="0" dirty="0"/>
                        <a:t>8.7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647921">
                <a:tc>
                  <a:txBody>
                    <a:bodyPr/>
                    <a:lstStyle/>
                    <a:p>
                      <a:r>
                        <a:rPr lang="en-US" sz="1800" b="1" baseline="0" dirty="0"/>
                        <a:t>Location: </a:t>
                      </a:r>
                      <a:r>
                        <a:rPr lang="en-US" sz="1800" baseline="0" dirty="0"/>
                        <a:t>Bassinet</a:t>
                      </a:r>
                    </a:p>
                    <a:p>
                      <a:r>
                        <a:rPr lang="en-US" sz="1800" b="1" baseline="0" dirty="0"/>
                        <a:t>Position Placed: </a:t>
                      </a:r>
                      <a:r>
                        <a:rPr lang="en-US" sz="1800" baseline="0" dirty="0"/>
                        <a:t>Back</a:t>
                      </a:r>
                    </a:p>
                    <a:p>
                      <a:r>
                        <a:rPr lang="en-US" sz="1800" b="1" baseline="0" dirty="0"/>
                        <a:t>Position Found: </a:t>
                      </a:r>
                      <a:r>
                        <a:rPr lang="en-US" sz="1800" baseline="0" dirty="0"/>
                        <a:t>Back</a:t>
                      </a:r>
                    </a:p>
                    <a:p>
                      <a:r>
                        <a:rPr lang="en-US" sz="1800" b="1" baseline="0" dirty="0"/>
                        <a:t>Airway: </a:t>
                      </a:r>
                      <a:r>
                        <a:rPr lang="en-US" sz="1800" b="0" baseline="0" dirty="0"/>
                        <a:t>Uno</a:t>
                      </a:r>
                      <a:r>
                        <a:rPr lang="en-US" sz="1800" baseline="0" dirty="0"/>
                        <a:t>bstructed</a:t>
                      </a:r>
                    </a:p>
                    <a:p>
                      <a:r>
                        <a:rPr lang="en-US" sz="1800" b="1" baseline="0" dirty="0"/>
                        <a:t>Face/Neck Position: </a:t>
                      </a:r>
                      <a:r>
                        <a:rPr lang="en-US" sz="1800" baseline="0" dirty="0"/>
                        <a:t>Neutral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 The decedent was placed on his back. The mother went to check on him and he had rolled over onto his stomach. At that time the mother placed him back on his back. When the father woke up this morning he was still in the same position. The decedent does not have a blanket or anything else in the bassinet with him.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353472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65</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3" name="Picture 12">
            <a:extLst>
              <a:ext uri="{FF2B5EF4-FFF2-40B4-BE49-F238E27FC236}">
                <a16:creationId xmlns:a16="http://schemas.microsoft.com/office/drawing/2014/main" id="{2E6E4D42-3DBE-4AB6-A6FE-E4F95F191AC9}"/>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4" name="Picture 13">
            <a:extLst>
              <a:ext uri="{FF2B5EF4-FFF2-40B4-BE49-F238E27FC236}">
                <a16:creationId xmlns:a16="http://schemas.microsoft.com/office/drawing/2014/main" id="{75D57BB3-E8B1-4784-AA81-9C03782C30B4}"/>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72129"/>
            <a:ext cx="307818" cy="388878"/>
          </a:xfrm>
          <a:prstGeom prst="rect">
            <a:avLst/>
          </a:prstGeom>
        </p:spPr>
      </p:pic>
      <p:pic>
        <p:nvPicPr>
          <p:cNvPr id="15" name="Picture 14">
            <a:extLst>
              <a:ext uri="{FF2B5EF4-FFF2-40B4-BE49-F238E27FC236}">
                <a16:creationId xmlns:a16="http://schemas.microsoft.com/office/drawing/2014/main" id="{60A04569-90DB-4C41-BADF-2F7BCF21C1CC}"/>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315108"/>
            <a:ext cx="307818" cy="388878"/>
          </a:xfrm>
          <a:prstGeom prst="rect">
            <a:avLst/>
          </a:prstGeom>
        </p:spPr>
      </p:pic>
      <p:pic>
        <p:nvPicPr>
          <p:cNvPr id="16" name="Picture 15">
            <a:extLst>
              <a:ext uri="{FF2B5EF4-FFF2-40B4-BE49-F238E27FC236}">
                <a16:creationId xmlns:a16="http://schemas.microsoft.com/office/drawing/2014/main" id="{01EEDAFC-8F00-411F-AA39-5F2FE3F0BF25}"/>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58002"/>
            <a:ext cx="307818" cy="388878"/>
          </a:xfrm>
          <a:prstGeom prst="rect">
            <a:avLst/>
          </a:prstGeom>
        </p:spPr>
      </p:pic>
      <p:sp>
        <p:nvSpPr>
          <p:cNvPr id="17" name="TextBox 16">
            <a:extLst>
              <a:ext uri="{FF2B5EF4-FFF2-40B4-BE49-F238E27FC236}">
                <a16:creationId xmlns:a16="http://schemas.microsoft.com/office/drawing/2014/main" id="{FEF231FE-A725-4325-97FD-EEFB2AF51B9A}"/>
              </a:ext>
            </a:extLst>
          </p:cNvPr>
          <p:cNvSpPr txBox="1"/>
          <p:nvPr/>
        </p:nvSpPr>
        <p:spPr>
          <a:xfrm>
            <a:off x="3996647" y="5239781"/>
            <a:ext cx="801384" cy="461665"/>
          </a:xfrm>
          <a:prstGeom prst="rect">
            <a:avLst/>
          </a:prstGeom>
          <a:noFill/>
        </p:spPr>
        <p:txBody>
          <a:bodyPr wrap="square" rtlCol="0">
            <a:spAutoFit/>
          </a:bodyPr>
          <a:lstStyle/>
          <a:p>
            <a:r>
              <a:rPr lang="en-US" sz="2400" b="1" dirty="0">
                <a:solidFill>
                  <a:srgbClr val="3E77AB"/>
                </a:solidFill>
              </a:rPr>
              <a:t>No</a:t>
            </a:r>
            <a:endParaRPr lang="en-US" sz="2000" b="1" dirty="0">
              <a:solidFill>
                <a:srgbClr val="3E77AB"/>
              </a:solidFill>
            </a:endParaRPr>
          </a:p>
        </p:txBody>
      </p:sp>
      <p:graphicFrame>
        <p:nvGraphicFramePr>
          <p:cNvPr id="19" name="Table 18">
            <a:extLst>
              <a:ext uri="{FF2B5EF4-FFF2-40B4-BE49-F238E27FC236}">
                <a16:creationId xmlns:a16="http://schemas.microsoft.com/office/drawing/2014/main" id="{19DE496E-4811-4F18-8F5A-7487D5A4055A}"/>
              </a:ext>
            </a:extLst>
          </p:cNvPr>
          <p:cNvGraphicFramePr>
            <a:graphicFrameLocks noGrp="1"/>
          </p:cNvGraphicFramePr>
          <p:nvPr>
            <p:extLst>
              <p:ext uri="{D42A27DB-BD31-4B8C-83A1-F6EECF244321}">
                <p14:modId xmlns:p14="http://schemas.microsoft.com/office/powerpoint/2010/main" val="1503225768"/>
              </p:ext>
            </p:extLst>
          </p:nvPr>
        </p:nvGraphicFramePr>
        <p:xfrm>
          <a:off x="470779" y="339365"/>
          <a:ext cx="11313317" cy="2928081"/>
        </p:xfrm>
        <a:graphic>
          <a:graphicData uri="http://schemas.openxmlformats.org/drawingml/2006/table">
            <a:tbl>
              <a:tblPr bandRow="1">
                <a:tableStyleId>{2D5ABB26-0587-4C30-8999-92F81FD0307C}</a:tableStyleId>
              </a:tblPr>
              <a:tblGrid>
                <a:gridCol w="3495046">
                  <a:extLst>
                    <a:ext uri="{9D8B030D-6E8A-4147-A177-3AD203B41FA5}">
                      <a16:colId xmlns:a16="http://schemas.microsoft.com/office/drawing/2014/main" val="20000"/>
                    </a:ext>
                  </a:extLst>
                </a:gridCol>
                <a:gridCol w="2676515">
                  <a:extLst>
                    <a:ext uri="{9D8B030D-6E8A-4147-A177-3AD203B41FA5}">
                      <a16:colId xmlns:a16="http://schemas.microsoft.com/office/drawing/2014/main" val="20001"/>
                    </a:ext>
                  </a:extLst>
                </a:gridCol>
                <a:gridCol w="2523875">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32707">
                <a:tc gridSpan="4">
                  <a:txBody>
                    <a:bodyPr/>
                    <a:lstStyle/>
                    <a:p>
                      <a:r>
                        <a:rPr lang="en-US" sz="1800" b="1" dirty="0"/>
                        <a:t>Manner</a:t>
                      </a:r>
                      <a:r>
                        <a:rPr lang="en-US" sz="1800" b="1" baseline="0" dirty="0"/>
                        <a:t> and Cause from DC: </a:t>
                      </a:r>
                      <a:r>
                        <a:rPr lang="en-US" sz="1800" b="0" baseline="0" dirty="0"/>
                        <a:t>Undetermined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1769">
                <a:tc>
                  <a:txBody>
                    <a:bodyPr/>
                    <a:lstStyle/>
                    <a:p>
                      <a:r>
                        <a:rPr lang="en-US" sz="1800" b="1" baseline="0" dirty="0"/>
                        <a:t>Age: </a:t>
                      </a:r>
                      <a:r>
                        <a:rPr lang="en-US" sz="1800" baseline="0" dirty="0"/>
                        <a:t>5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39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0" baseline="0" dirty="0"/>
                        <a:t>15.3 </a:t>
                      </a:r>
                      <a:r>
                        <a:rPr lang="en-US" sz="1800" b="0" baseline="0" dirty="0" err="1"/>
                        <a:t>lbs</a:t>
                      </a:r>
                      <a:r>
                        <a:rPr lang="en-US" sz="1800" b="0" baseline="0" dirty="0"/>
                        <a:t> </a:t>
                      </a:r>
                      <a:r>
                        <a:rPr lang="en-US" sz="1800" b="1" baseline="0" dirty="0"/>
                        <a:t>Weight at Birth: </a:t>
                      </a:r>
                      <a:r>
                        <a:rPr lang="en-US" sz="1800" b="0" baseline="0" dirty="0"/>
                        <a:t>8.7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647921">
                <a:tc>
                  <a:txBody>
                    <a:bodyPr/>
                    <a:lstStyle/>
                    <a:p>
                      <a:r>
                        <a:rPr lang="en-US" sz="1800" b="1" baseline="0" dirty="0"/>
                        <a:t>Location: </a:t>
                      </a:r>
                      <a:r>
                        <a:rPr lang="en-US" sz="1800" baseline="0" dirty="0"/>
                        <a:t>Bassinet</a:t>
                      </a:r>
                    </a:p>
                    <a:p>
                      <a:r>
                        <a:rPr lang="en-US" sz="1800" b="1" baseline="0" dirty="0"/>
                        <a:t>Position Placed: </a:t>
                      </a:r>
                      <a:r>
                        <a:rPr lang="en-US" sz="1800" baseline="0" dirty="0"/>
                        <a:t>Back</a:t>
                      </a:r>
                    </a:p>
                    <a:p>
                      <a:r>
                        <a:rPr lang="en-US" sz="1800" b="1" baseline="0" dirty="0"/>
                        <a:t>Position Found: </a:t>
                      </a:r>
                      <a:r>
                        <a:rPr lang="en-US" sz="1800" baseline="0" dirty="0"/>
                        <a:t>Back</a:t>
                      </a:r>
                    </a:p>
                    <a:p>
                      <a:r>
                        <a:rPr lang="en-US" sz="1800" b="1" baseline="0" dirty="0"/>
                        <a:t>Airway: </a:t>
                      </a:r>
                      <a:r>
                        <a:rPr lang="en-US" sz="1800" b="0" baseline="0" dirty="0"/>
                        <a:t>Uno</a:t>
                      </a:r>
                      <a:r>
                        <a:rPr lang="en-US" sz="1800" baseline="0" dirty="0"/>
                        <a:t>bstructed</a:t>
                      </a:r>
                    </a:p>
                    <a:p>
                      <a:r>
                        <a:rPr lang="en-US" sz="1800" b="1" baseline="0" dirty="0"/>
                        <a:t>Face/Neck Position: </a:t>
                      </a:r>
                      <a:r>
                        <a:rPr lang="en-US" sz="1800" baseline="0" dirty="0"/>
                        <a:t>Neutral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 The decedent was placed on his back. The mother went to check on him and he had rolled over onto his stomach. At that time the mother placed him back on his back. When the father woke up this morning he was still in the same position. The decedent does not have a blanket or anything else in the bassinet with him.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919075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214010"/>
            <a:ext cx="11029616" cy="1013800"/>
          </a:xfrm>
        </p:spPr>
        <p:txBody>
          <a:bodyPr>
            <a:normAutofit/>
          </a:bodyPr>
          <a:lstStyle/>
          <a:p>
            <a:r>
              <a:rPr lang="en-US" dirty="0"/>
              <a:t>How would you categorize this case?</a:t>
            </a:r>
          </a:p>
        </p:txBody>
      </p:sp>
      <p:sp>
        <p:nvSpPr>
          <p:cNvPr id="4" name="Content Placeholder 3"/>
          <p:cNvSpPr>
            <a:spLocks noGrp="1"/>
          </p:cNvSpPr>
          <p:nvPr>
            <p:ph idx="1"/>
          </p:nvPr>
        </p:nvSpPr>
        <p:spPr>
          <a:xfrm>
            <a:off x="1477926" y="1347372"/>
            <a:ext cx="9875874" cy="4829591"/>
          </a:xfrm>
        </p:spPr>
        <p:txBody>
          <a:bodyPr>
            <a:normAutofit/>
          </a:bodyPr>
          <a:lstStyle/>
          <a:p>
            <a:pPr marL="514350" indent="-514350">
              <a:lnSpc>
                <a:spcPct val="150000"/>
              </a:lnSpc>
              <a:buFont typeface="+mj-lt"/>
              <a:buAutoNum type="alphaLcParenR"/>
            </a:pPr>
            <a:r>
              <a:rPr lang="en-US" sz="2400" b="1" dirty="0">
                <a:latin typeface="+mj-lt"/>
              </a:rPr>
              <a:t>Excluded</a:t>
            </a:r>
          </a:p>
          <a:p>
            <a:pPr marL="514350" indent="-514350">
              <a:lnSpc>
                <a:spcPct val="150000"/>
              </a:lnSpc>
              <a:buFont typeface="+mj-lt"/>
              <a:buAutoNum type="alphaLcParenR"/>
            </a:pPr>
            <a:r>
              <a:rPr lang="en-US" sz="2400" b="1" dirty="0">
                <a:latin typeface="+mj-lt"/>
              </a:rPr>
              <a:t>Unexplained; No autopsy or DSI</a:t>
            </a:r>
          </a:p>
          <a:p>
            <a:pPr marL="514350" indent="-514350">
              <a:lnSpc>
                <a:spcPct val="150000"/>
              </a:lnSpc>
              <a:buFont typeface="+mj-lt"/>
              <a:buAutoNum type="alphaLcParenR"/>
            </a:pPr>
            <a:r>
              <a:rPr lang="en-US" sz="2400" b="1" dirty="0">
                <a:latin typeface="+mj-lt"/>
              </a:rPr>
              <a:t>Unexplained; Incomplete Case Information</a:t>
            </a:r>
          </a:p>
          <a:p>
            <a:pPr marL="514350" indent="-514350">
              <a:lnSpc>
                <a:spcPct val="150000"/>
              </a:lnSpc>
              <a:buFont typeface="+mj-lt"/>
              <a:buAutoNum type="alphaLcParenR"/>
            </a:pPr>
            <a:r>
              <a:rPr lang="en-US" sz="2400" b="1" dirty="0">
                <a:latin typeface="+mj-lt"/>
              </a:rPr>
              <a:t>Unexplained; No Unsafe sleep factors</a:t>
            </a:r>
          </a:p>
          <a:p>
            <a:pPr marL="514350" indent="-514350">
              <a:lnSpc>
                <a:spcPct val="150000"/>
              </a:lnSpc>
              <a:buFont typeface="+mj-lt"/>
              <a:buAutoNum type="alphaLcParenR"/>
            </a:pPr>
            <a:r>
              <a:rPr lang="en-US" sz="2400" b="1" dirty="0">
                <a:latin typeface="+mj-lt"/>
              </a:rPr>
              <a:t>Unexplained; Unsafe Sleep Factors</a:t>
            </a:r>
          </a:p>
          <a:p>
            <a:pPr marL="514350" indent="-514350">
              <a:lnSpc>
                <a:spcPct val="150000"/>
              </a:lnSpc>
              <a:buFont typeface="+mj-lt"/>
              <a:buAutoNum type="alphaLcParenR"/>
            </a:pPr>
            <a:r>
              <a:rPr lang="en-US" sz="2400" b="1" dirty="0">
                <a:latin typeface="+mj-lt"/>
              </a:rPr>
              <a:t>Unexplained; Possible suffocation with unsafe sleep factors</a:t>
            </a:r>
          </a:p>
          <a:p>
            <a:pPr marL="514350" indent="-514350">
              <a:lnSpc>
                <a:spcPct val="150000"/>
              </a:lnSpc>
              <a:buFont typeface="+mj-lt"/>
              <a:buAutoNum type="alphaLcParenR"/>
            </a:pPr>
            <a:r>
              <a:rPr lang="en-US" sz="2400" b="1" dirty="0">
                <a:latin typeface="+mj-lt"/>
              </a:rPr>
              <a:t>Explained; Suffocation with unsafe sleep factors</a:t>
            </a:r>
          </a:p>
        </p:txBody>
      </p:sp>
    </p:spTree>
    <p:extLst>
      <p:ext uri="{BB962C8B-B14F-4D97-AF65-F5344CB8AC3E}">
        <p14:creationId xmlns:p14="http://schemas.microsoft.com/office/powerpoint/2010/main" val="31265657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67</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0" name="Picture 9">
            <a:extLst>
              <a:ext uri="{FF2B5EF4-FFF2-40B4-BE49-F238E27FC236}">
                <a16:creationId xmlns:a16="http://schemas.microsoft.com/office/drawing/2014/main" id="{5BB668AA-22FB-44C1-8491-EE23729F33AE}"/>
              </a:ext>
            </a:extLst>
          </p:cNvPr>
          <p:cNvPicPr>
            <a:picLocks noChangeAspect="1"/>
          </p:cNvPicPr>
          <p:nvPr/>
        </p:nvPicPr>
        <p:blipFill>
          <a:blip r:embed="rId3"/>
          <a:stretch>
            <a:fillRect/>
          </a:stretch>
        </p:blipFill>
        <p:spPr>
          <a:xfrm>
            <a:off x="9204092" y="772272"/>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3" name="Picture 12">
            <a:extLst>
              <a:ext uri="{FF2B5EF4-FFF2-40B4-BE49-F238E27FC236}">
                <a16:creationId xmlns:a16="http://schemas.microsoft.com/office/drawing/2014/main" id="{2E6E4D42-3DBE-4AB6-A6FE-E4F95F191AC9}"/>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4" name="Picture 13">
            <a:extLst>
              <a:ext uri="{FF2B5EF4-FFF2-40B4-BE49-F238E27FC236}">
                <a16:creationId xmlns:a16="http://schemas.microsoft.com/office/drawing/2014/main" id="{75D57BB3-E8B1-4784-AA81-9C03782C30B4}"/>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72129"/>
            <a:ext cx="307818" cy="388878"/>
          </a:xfrm>
          <a:prstGeom prst="rect">
            <a:avLst/>
          </a:prstGeom>
        </p:spPr>
      </p:pic>
      <p:pic>
        <p:nvPicPr>
          <p:cNvPr id="15" name="Picture 14">
            <a:extLst>
              <a:ext uri="{FF2B5EF4-FFF2-40B4-BE49-F238E27FC236}">
                <a16:creationId xmlns:a16="http://schemas.microsoft.com/office/drawing/2014/main" id="{60A04569-90DB-4C41-BADF-2F7BCF21C1CC}"/>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315108"/>
            <a:ext cx="307818" cy="388878"/>
          </a:xfrm>
          <a:prstGeom prst="rect">
            <a:avLst/>
          </a:prstGeom>
        </p:spPr>
      </p:pic>
      <p:pic>
        <p:nvPicPr>
          <p:cNvPr id="16" name="Picture 15">
            <a:extLst>
              <a:ext uri="{FF2B5EF4-FFF2-40B4-BE49-F238E27FC236}">
                <a16:creationId xmlns:a16="http://schemas.microsoft.com/office/drawing/2014/main" id="{01EEDAFC-8F00-411F-AA39-5F2FE3F0BF25}"/>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58002"/>
            <a:ext cx="307818" cy="388878"/>
          </a:xfrm>
          <a:prstGeom prst="rect">
            <a:avLst/>
          </a:prstGeom>
        </p:spPr>
      </p:pic>
      <p:sp>
        <p:nvSpPr>
          <p:cNvPr id="17" name="TextBox 16">
            <a:extLst>
              <a:ext uri="{FF2B5EF4-FFF2-40B4-BE49-F238E27FC236}">
                <a16:creationId xmlns:a16="http://schemas.microsoft.com/office/drawing/2014/main" id="{FEF231FE-A725-4325-97FD-EEFB2AF51B9A}"/>
              </a:ext>
            </a:extLst>
          </p:cNvPr>
          <p:cNvSpPr txBox="1"/>
          <p:nvPr/>
        </p:nvSpPr>
        <p:spPr>
          <a:xfrm>
            <a:off x="3996647" y="5239781"/>
            <a:ext cx="801384" cy="461665"/>
          </a:xfrm>
          <a:prstGeom prst="rect">
            <a:avLst/>
          </a:prstGeom>
          <a:noFill/>
        </p:spPr>
        <p:txBody>
          <a:bodyPr wrap="square" rtlCol="0">
            <a:spAutoFit/>
          </a:bodyPr>
          <a:lstStyle/>
          <a:p>
            <a:r>
              <a:rPr lang="en-US" sz="2400" b="1" dirty="0">
                <a:solidFill>
                  <a:srgbClr val="3E77AB"/>
                </a:solidFill>
              </a:rPr>
              <a:t>No</a:t>
            </a:r>
            <a:endParaRPr lang="en-US" sz="2000" b="1" dirty="0">
              <a:solidFill>
                <a:srgbClr val="3E77AB"/>
              </a:solidFill>
            </a:endParaRPr>
          </a:p>
        </p:txBody>
      </p:sp>
      <p:graphicFrame>
        <p:nvGraphicFramePr>
          <p:cNvPr id="21" name="Table 20">
            <a:extLst>
              <a:ext uri="{FF2B5EF4-FFF2-40B4-BE49-F238E27FC236}">
                <a16:creationId xmlns:a16="http://schemas.microsoft.com/office/drawing/2014/main" id="{8DD33C2D-1974-4539-A74C-DA42CE7815D3}"/>
              </a:ext>
            </a:extLst>
          </p:cNvPr>
          <p:cNvGraphicFramePr>
            <a:graphicFrameLocks noGrp="1"/>
          </p:cNvGraphicFramePr>
          <p:nvPr>
            <p:extLst>
              <p:ext uri="{D42A27DB-BD31-4B8C-83A1-F6EECF244321}">
                <p14:modId xmlns:p14="http://schemas.microsoft.com/office/powerpoint/2010/main" val="1861212838"/>
              </p:ext>
            </p:extLst>
          </p:nvPr>
        </p:nvGraphicFramePr>
        <p:xfrm>
          <a:off x="470779" y="339365"/>
          <a:ext cx="11313317" cy="2928081"/>
        </p:xfrm>
        <a:graphic>
          <a:graphicData uri="http://schemas.openxmlformats.org/drawingml/2006/table">
            <a:tbl>
              <a:tblPr bandRow="1">
                <a:tableStyleId>{2D5ABB26-0587-4C30-8999-92F81FD0307C}</a:tableStyleId>
              </a:tblPr>
              <a:tblGrid>
                <a:gridCol w="3495046">
                  <a:extLst>
                    <a:ext uri="{9D8B030D-6E8A-4147-A177-3AD203B41FA5}">
                      <a16:colId xmlns:a16="http://schemas.microsoft.com/office/drawing/2014/main" val="20000"/>
                    </a:ext>
                  </a:extLst>
                </a:gridCol>
                <a:gridCol w="2676515">
                  <a:extLst>
                    <a:ext uri="{9D8B030D-6E8A-4147-A177-3AD203B41FA5}">
                      <a16:colId xmlns:a16="http://schemas.microsoft.com/office/drawing/2014/main" val="20001"/>
                    </a:ext>
                  </a:extLst>
                </a:gridCol>
                <a:gridCol w="2523875">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32707">
                <a:tc gridSpan="4">
                  <a:txBody>
                    <a:bodyPr/>
                    <a:lstStyle/>
                    <a:p>
                      <a:r>
                        <a:rPr lang="en-US" sz="1800" b="1" dirty="0"/>
                        <a:t>Manner</a:t>
                      </a:r>
                      <a:r>
                        <a:rPr lang="en-US" sz="1800" b="1" baseline="0" dirty="0"/>
                        <a:t> and Cause from DC: </a:t>
                      </a:r>
                      <a:r>
                        <a:rPr lang="en-US" sz="1800" b="0" baseline="0" dirty="0"/>
                        <a:t>Undetermined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1769">
                <a:tc>
                  <a:txBody>
                    <a:bodyPr/>
                    <a:lstStyle/>
                    <a:p>
                      <a:r>
                        <a:rPr lang="en-US" sz="1800" b="1" baseline="0" dirty="0"/>
                        <a:t>Age: </a:t>
                      </a:r>
                      <a:r>
                        <a:rPr lang="en-US" sz="1800" baseline="0" dirty="0"/>
                        <a:t>5 Months</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39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0" baseline="0" dirty="0"/>
                        <a:t>15.3 </a:t>
                      </a:r>
                      <a:r>
                        <a:rPr lang="en-US" sz="1800" b="0" baseline="0" dirty="0" err="1"/>
                        <a:t>lbs</a:t>
                      </a:r>
                      <a:r>
                        <a:rPr lang="en-US" sz="1800" b="0" baseline="0" dirty="0"/>
                        <a:t> </a:t>
                      </a:r>
                      <a:r>
                        <a:rPr lang="en-US" sz="1800" b="1" baseline="0" dirty="0"/>
                        <a:t>Weight at Birth: </a:t>
                      </a:r>
                      <a:r>
                        <a:rPr lang="en-US" sz="1800" b="0" baseline="0" dirty="0"/>
                        <a:t>8.7 </a:t>
                      </a:r>
                      <a:r>
                        <a:rPr lang="en-US" sz="1800" b="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647921">
                <a:tc>
                  <a:txBody>
                    <a:bodyPr/>
                    <a:lstStyle/>
                    <a:p>
                      <a:r>
                        <a:rPr lang="en-US" sz="1800" b="1" baseline="0" dirty="0"/>
                        <a:t>Location: </a:t>
                      </a:r>
                      <a:r>
                        <a:rPr lang="en-US" sz="1800" baseline="0" dirty="0"/>
                        <a:t>Bassinet</a:t>
                      </a:r>
                    </a:p>
                    <a:p>
                      <a:r>
                        <a:rPr lang="en-US" sz="1800" b="1" baseline="0" dirty="0"/>
                        <a:t>Position Placed: </a:t>
                      </a:r>
                      <a:r>
                        <a:rPr lang="en-US" sz="1800" baseline="0" dirty="0"/>
                        <a:t>Back</a:t>
                      </a:r>
                    </a:p>
                    <a:p>
                      <a:r>
                        <a:rPr lang="en-US" sz="1800" b="1" baseline="0" dirty="0"/>
                        <a:t>Position Found: </a:t>
                      </a:r>
                      <a:r>
                        <a:rPr lang="en-US" sz="1800" baseline="0" dirty="0"/>
                        <a:t>Back</a:t>
                      </a:r>
                    </a:p>
                    <a:p>
                      <a:r>
                        <a:rPr lang="en-US" sz="1800" b="1" baseline="0" dirty="0"/>
                        <a:t>Airway: </a:t>
                      </a:r>
                      <a:r>
                        <a:rPr lang="en-US" sz="1800" b="0" baseline="0" dirty="0"/>
                        <a:t>Uno</a:t>
                      </a:r>
                      <a:r>
                        <a:rPr lang="en-US" sz="1800" baseline="0" dirty="0"/>
                        <a:t>bstructed</a:t>
                      </a:r>
                    </a:p>
                    <a:p>
                      <a:r>
                        <a:rPr lang="en-US" sz="1800" b="1" baseline="0" dirty="0"/>
                        <a:t>Face/Neck Position: </a:t>
                      </a:r>
                      <a:r>
                        <a:rPr lang="en-US" sz="1800" baseline="0" dirty="0"/>
                        <a:t>Neutral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 The decedent was placed on his back. The mother went to check on him and he had rolled over onto his stomach. At that time the mother placed him back on his back. When the father woke up this morning he was still in the same position. The decedent does not have a blanket or anything else in the bassinet with him.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8" name="Rectangle 17">
            <a:extLst>
              <a:ext uri="{FF2B5EF4-FFF2-40B4-BE49-F238E27FC236}">
                <a16:creationId xmlns:a16="http://schemas.microsoft.com/office/drawing/2014/main" id="{F3A492DC-EE2E-4C17-9F45-BCA79EAE8504}"/>
              </a:ext>
            </a:extLst>
          </p:cNvPr>
          <p:cNvSpPr/>
          <p:nvPr/>
        </p:nvSpPr>
        <p:spPr>
          <a:xfrm>
            <a:off x="439339" y="288408"/>
            <a:ext cx="11376194" cy="5988567"/>
          </a:xfrm>
          <a:prstGeom prst="rect">
            <a:avLst/>
          </a:prstGeom>
          <a:solidFill>
            <a:srgbClr val="FFFFFF">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4EEFA90-804E-4FA7-91B9-1FD055597770}"/>
              </a:ext>
            </a:extLst>
          </p:cNvPr>
          <p:cNvSpPr txBox="1"/>
          <p:nvPr/>
        </p:nvSpPr>
        <p:spPr>
          <a:xfrm rot="20267803">
            <a:off x="362844" y="2575859"/>
            <a:ext cx="11442748" cy="1446550"/>
          </a:xfrm>
          <a:prstGeom prst="rect">
            <a:avLst/>
          </a:prstGeom>
          <a:noFill/>
        </p:spPr>
        <p:txBody>
          <a:bodyPr wrap="none" rtlCol="0">
            <a:spAutoFit/>
          </a:bodyPr>
          <a:lstStyle/>
          <a:p>
            <a:r>
              <a:rPr lang="en-US" sz="8800" b="1" dirty="0">
                <a:solidFill>
                  <a:srgbClr val="3E77AB"/>
                </a:solidFill>
              </a:rPr>
              <a:t>No Unsafe Sleep Factors</a:t>
            </a:r>
          </a:p>
        </p:txBody>
      </p:sp>
    </p:spTree>
    <p:extLst>
      <p:ext uri="{BB962C8B-B14F-4D97-AF65-F5344CB8AC3E}">
        <p14:creationId xmlns:p14="http://schemas.microsoft.com/office/powerpoint/2010/main" val="15859752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5EB6C8-E98F-4F4D-B9D7-08DC5E0522AB}"/>
              </a:ext>
            </a:extLst>
          </p:cNvPr>
          <p:cNvSpPr>
            <a:spLocks noGrp="1"/>
          </p:cNvSpPr>
          <p:nvPr>
            <p:ph type="sldNum" sz="quarter" idx="12"/>
          </p:nvPr>
        </p:nvSpPr>
        <p:spPr/>
        <p:txBody>
          <a:bodyPr/>
          <a:lstStyle/>
          <a:p>
            <a:fld id="{FCF59094-0246-47C1-B514-A2B6669566CB}" type="slidenum">
              <a:rPr lang="en-US" smtClean="0"/>
              <a:t>68</a:t>
            </a:fld>
            <a:endParaRPr lang="en-US"/>
          </a:p>
        </p:txBody>
      </p:sp>
      <p:sp>
        <p:nvSpPr>
          <p:cNvPr id="5" name="Rectangle 4">
            <a:extLst>
              <a:ext uri="{FF2B5EF4-FFF2-40B4-BE49-F238E27FC236}">
                <a16:creationId xmlns:a16="http://schemas.microsoft.com/office/drawing/2014/main" id="{FEDF167F-6C2D-469E-AF0D-10C42D5ADB30}"/>
              </a:ext>
            </a:extLst>
          </p:cNvPr>
          <p:cNvSpPr/>
          <p:nvPr/>
        </p:nvSpPr>
        <p:spPr>
          <a:xfrm>
            <a:off x="984074" y="0"/>
            <a:ext cx="3396343" cy="3352800"/>
          </a:xfrm>
          <a:prstGeom prst="rect">
            <a:avLst/>
          </a:prstGeom>
          <a:solidFill>
            <a:srgbClr val="9E93BD"/>
          </a:solidFill>
          <a:ln>
            <a:solidFill>
              <a:srgbClr val="9E93B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BBD967-29EC-475E-836F-FE9C43AC081B}"/>
              </a:ext>
            </a:extLst>
          </p:cNvPr>
          <p:cNvSpPr>
            <a:spLocks noGrp="1"/>
          </p:cNvSpPr>
          <p:nvPr>
            <p:ph type="title"/>
          </p:nvPr>
        </p:nvSpPr>
        <p:spPr>
          <a:xfrm>
            <a:off x="1235711" y="731520"/>
            <a:ext cx="2970535" cy="1950720"/>
          </a:xfrm>
        </p:spPr>
        <p:txBody>
          <a:bodyPr>
            <a:normAutofit/>
          </a:bodyPr>
          <a:lstStyle/>
          <a:p>
            <a:pPr algn="ctr"/>
            <a:r>
              <a:rPr lang="en-US" sz="7200" dirty="0"/>
              <a:t>Case 4</a:t>
            </a:r>
          </a:p>
        </p:txBody>
      </p:sp>
    </p:spTree>
    <p:extLst>
      <p:ext uri="{BB962C8B-B14F-4D97-AF65-F5344CB8AC3E}">
        <p14:creationId xmlns:p14="http://schemas.microsoft.com/office/powerpoint/2010/main" val="33878820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69</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354B052C-E315-4EE9-A648-AE5A6C85A066}"/>
              </a:ext>
            </a:extLst>
          </p:cNvPr>
          <p:cNvGraphicFramePr>
            <a:graphicFrameLocks noGrp="1"/>
          </p:cNvGraphicFramePr>
          <p:nvPr>
            <p:extLst>
              <p:ext uri="{D42A27DB-BD31-4B8C-83A1-F6EECF244321}">
                <p14:modId xmlns:p14="http://schemas.microsoft.com/office/powerpoint/2010/main" val="4035557168"/>
              </p:ext>
            </p:extLst>
          </p:nvPr>
        </p:nvGraphicFramePr>
        <p:xfrm>
          <a:off x="470779" y="429991"/>
          <a:ext cx="11313317" cy="2926278"/>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32343">
                <a:tc gridSpan="4">
                  <a:txBody>
                    <a:bodyPr/>
                    <a:lstStyle/>
                    <a:p>
                      <a:r>
                        <a:rPr lang="en-US" sz="1800" b="1" dirty="0"/>
                        <a:t>Manner</a:t>
                      </a:r>
                      <a:r>
                        <a:rPr lang="en-US" sz="1800" b="1" baseline="0" dirty="0"/>
                        <a:t> and Cause from DC: </a:t>
                      </a:r>
                      <a:r>
                        <a:rPr lang="en-US" sz="1800" b="0" baseline="0" dirty="0"/>
                        <a:t>Pneumococcal Meningitis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0859">
                <a:tc>
                  <a:txBody>
                    <a:bodyPr/>
                    <a:lstStyle/>
                    <a:p>
                      <a:r>
                        <a:rPr lang="en-US" sz="1800" b="1" baseline="0" dirty="0"/>
                        <a:t>Age: </a:t>
                      </a:r>
                      <a:r>
                        <a:rPr lang="en-US" sz="1800" baseline="0" dirty="0"/>
                        <a:t>10 Months </a:t>
                      </a:r>
                    </a:p>
                    <a:p>
                      <a:r>
                        <a:rPr lang="en-US" sz="1800" b="1" baseline="0" dirty="0"/>
                        <a:t>Sex: </a:t>
                      </a:r>
                      <a:r>
                        <a:rPr lang="en-US" sz="1800" b="0" baseline="0" dirty="0"/>
                        <a:t>Male</a:t>
                      </a:r>
                      <a:endParaRPr lang="en-US" sz="1800" baseline="0" dirty="0"/>
                    </a:p>
                    <a:p>
                      <a:r>
                        <a:rPr lang="en-US" sz="1800" b="1" baseline="0" dirty="0"/>
                        <a:t>Gestational Age: </a:t>
                      </a:r>
                      <a:r>
                        <a:rPr lang="en-US" sz="1800" b="0" baseline="0" dirty="0"/>
                        <a:t>36 </a:t>
                      </a:r>
                      <a:r>
                        <a:rPr lang="en-US" sz="1800" baseline="0" dirty="0"/>
                        <a:t>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Unknown</a:t>
                      </a:r>
                      <a:r>
                        <a:rPr lang="en-US" sz="1800" b="0" baseline="0" dirty="0"/>
                        <a:t> </a:t>
                      </a:r>
                      <a:r>
                        <a:rPr lang="en-US" sz="1800" b="1" baseline="0" dirty="0"/>
                        <a:t>Weight at Birth: </a:t>
                      </a:r>
                      <a:r>
                        <a:rPr lang="en-US" sz="1800" baseline="0" dirty="0"/>
                        <a:t>7.5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646118">
                <a:tc>
                  <a:txBody>
                    <a:bodyPr/>
                    <a:lstStyle/>
                    <a:p>
                      <a:r>
                        <a:rPr lang="en-US" sz="1800" b="1" baseline="0" dirty="0"/>
                        <a:t>Location: </a:t>
                      </a:r>
                      <a:r>
                        <a:rPr lang="en-US" sz="1800" baseline="0" dirty="0"/>
                        <a:t>Bunk Bed</a:t>
                      </a:r>
                    </a:p>
                    <a:p>
                      <a:r>
                        <a:rPr lang="en-US" sz="1800" b="1" baseline="0" dirty="0"/>
                        <a:t>Position Placed: </a:t>
                      </a:r>
                      <a:r>
                        <a:rPr lang="en-US" sz="1800" baseline="0" dirty="0"/>
                        <a:t>Back</a:t>
                      </a:r>
                    </a:p>
                    <a:p>
                      <a:r>
                        <a:rPr lang="en-US" sz="1800" b="1" baseline="0" dirty="0"/>
                        <a:t>Position Found: </a:t>
                      </a:r>
                      <a:r>
                        <a:rPr lang="en-US" sz="1800" baseline="0" dirty="0"/>
                        <a:t>Back</a:t>
                      </a:r>
                    </a:p>
                    <a:p>
                      <a:r>
                        <a:rPr lang="en-US" sz="1800" b="1" baseline="0" dirty="0"/>
                        <a:t>Airway: </a:t>
                      </a:r>
                      <a:r>
                        <a:rPr lang="en-US" sz="1800" baseline="0" dirty="0"/>
                        <a:t>Unknown</a:t>
                      </a:r>
                    </a:p>
                    <a:p>
                      <a:r>
                        <a:rPr lang="en-US" sz="1800" b="1" baseline="0" dirty="0"/>
                        <a:t>Face/Neck Position: </a:t>
                      </a:r>
                      <a:r>
                        <a:rPr lang="en-US" sz="1800" baseline="0" dirty="0"/>
                        <a:t>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On Thursday morning the patient appeared tired and was not his normal happy self. His mother brought him to a Mother's Day Out daycare that day and was noted to have a temperature of 99.5 F. The patient was taken to a local ER, treated, discharged home. The parents returned the patient to a different ED, the patient had a seizure, and was transferred to ICU. The patient expired in the hospital.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sp>
        <p:nvSpPr>
          <p:cNvPr id="13" name="Oval 12">
            <a:extLst>
              <a:ext uri="{FF2B5EF4-FFF2-40B4-BE49-F238E27FC236}">
                <a16:creationId xmlns:a16="http://schemas.microsoft.com/office/drawing/2014/main" id="{973851A5-3694-4A9C-B4BD-A0D6D698E278}"/>
              </a:ext>
            </a:extLst>
          </p:cNvPr>
          <p:cNvSpPr/>
          <p:nvPr/>
        </p:nvSpPr>
        <p:spPr>
          <a:xfrm>
            <a:off x="9245469" y="907286"/>
            <a:ext cx="164592" cy="164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0CA418D-5751-4915-A86C-5DEDDF2D5286}"/>
              </a:ext>
            </a:extLst>
          </p:cNvPr>
          <p:cNvSpPr/>
          <p:nvPr/>
        </p:nvSpPr>
        <p:spPr>
          <a:xfrm>
            <a:off x="6731209" y="909731"/>
            <a:ext cx="164592" cy="164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4DE0CC2-EA1D-46A0-AD09-8271CDDA4A35}"/>
              </a:ext>
            </a:extLst>
          </p:cNvPr>
          <p:cNvSpPr/>
          <p:nvPr/>
        </p:nvSpPr>
        <p:spPr>
          <a:xfrm>
            <a:off x="6731209" y="1153016"/>
            <a:ext cx="164592" cy="164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07463BF-1B49-48A5-8BC3-748CD3BAED76}"/>
              </a:ext>
            </a:extLst>
          </p:cNvPr>
          <p:cNvSpPr/>
          <p:nvPr/>
        </p:nvSpPr>
        <p:spPr>
          <a:xfrm>
            <a:off x="9238196" y="1168897"/>
            <a:ext cx="164592" cy="164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4572A94-66F3-40D4-A450-531DD585C08E}"/>
              </a:ext>
            </a:extLst>
          </p:cNvPr>
          <p:cNvSpPr/>
          <p:nvPr/>
        </p:nvSpPr>
        <p:spPr>
          <a:xfrm>
            <a:off x="9245469" y="1428146"/>
            <a:ext cx="164592" cy="164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721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Placeholder 8">
            <a:extLst>
              <a:ext uri="{FF2B5EF4-FFF2-40B4-BE49-F238E27FC236}">
                <a16:creationId xmlns:a16="http://schemas.microsoft.com/office/drawing/2014/main" id="{B077F5F1-BCC8-425E-BD53-76BD6DC46D45}"/>
              </a:ext>
            </a:extLst>
          </p:cNvPr>
          <p:cNvSpPr txBox="1">
            <a:spLocks/>
          </p:cNvSpPr>
          <p:nvPr/>
        </p:nvSpPr>
        <p:spPr>
          <a:xfrm>
            <a:off x="7537093" y="6220047"/>
            <a:ext cx="4190620" cy="5103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altLang="en-US" sz="1400" dirty="0">
                <a:latin typeface="+mj-lt"/>
              </a:rPr>
              <a:t>Source: Shapiro-Mendoza C K et al. </a:t>
            </a:r>
            <a:r>
              <a:rPr lang="en-GB" altLang="en-US" sz="1400" i="1" dirty="0" err="1">
                <a:latin typeface="+mj-lt"/>
              </a:rPr>
              <a:t>Pediatrics</a:t>
            </a:r>
            <a:endParaRPr lang="en-US" sz="1400" i="1" dirty="0">
              <a:latin typeface="+mj-lt"/>
            </a:endParaRPr>
          </a:p>
        </p:txBody>
      </p:sp>
      <p:sp>
        <p:nvSpPr>
          <p:cNvPr id="14" name="Rectangle 13">
            <a:extLst>
              <a:ext uri="{FF2B5EF4-FFF2-40B4-BE49-F238E27FC236}">
                <a16:creationId xmlns:a16="http://schemas.microsoft.com/office/drawing/2014/main" id="{2D28BE39-4852-4461-90C6-2AC32D84497A}"/>
              </a:ext>
            </a:extLst>
          </p:cNvPr>
          <p:cNvSpPr/>
          <p:nvPr/>
        </p:nvSpPr>
        <p:spPr>
          <a:xfrm>
            <a:off x="173665" y="6246607"/>
            <a:ext cx="6652438"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2">
            <a:extLst>
              <a:ext uri="{FF2B5EF4-FFF2-40B4-BE49-F238E27FC236}">
                <a16:creationId xmlns:a16="http://schemas.microsoft.com/office/drawing/2014/main" id="{0719D30D-0AF4-4D38-A926-0D8043BDE562}"/>
              </a:ext>
            </a:extLst>
          </p:cNvPr>
          <p:cNvSpPr/>
          <p:nvPr/>
        </p:nvSpPr>
        <p:spPr>
          <a:xfrm>
            <a:off x="7602283" y="819174"/>
            <a:ext cx="833120" cy="4951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28A6C21B-6531-47C5-BDD8-BB88A6895835}"/>
              </a:ext>
            </a:extLst>
          </p:cNvPr>
          <p:cNvPicPr>
            <a:picLocks noChangeAspect="1"/>
          </p:cNvPicPr>
          <p:nvPr/>
        </p:nvPicPr>
        <p:blipFill rotWithShape="1">
          <a:blip r:embed="rId3"/>
          <a:srcRect t="4317"/>
          <a:stretch/>
        </p:blipFill>
        <p:spPr>
          <a:xfrm>
            <a:off x="1068219" y="209551"/>
            <a:ext cx="5213596" cy="6561909"/>
          </a:xfrm>
          <a:prstGeom prst="rect">
            <a:avLst/>
          </a:prstGeom>
        </p:spPr>
      </p:pic>
      <p:sp>
        <p:nvSpPr>
          <p:cNvPr id="11" name="Rectangle 10">
            <a:extLst>
              <a:ext uri="{FF2B5EF4-FFF2-40B4-BE49-F238E27FC236}">
                <a16:creationId xmlns:a16="http://schemas.microsoft.com/office/drawing/2014/main" id="{31E99BD3-0329-4A0A-A165-CC2EB553895F}"/>
              </a:ext>
            </a:extLst>
          </p:cNvPr>
          <p:cNvSpPr/>
          <p:nvPr/>
        </p:nvSpPr>
        <p:spPr>
          <a:xfrm>
            <a:off x="1645919" y="92757"/>
            <a:ext cx="3770811" cy="5942283"/>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49617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70</a:t>
            </a:fld>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sp>
        <p:nvSpPr>
          <p:cNvPr id="15" name="TextBox 14">
            <a:extLst>
              <a:ext uri="{FF2B5EF4-FFF2-40B4-BE49-F238E27FC236}">
                <a16:creationId xmlns:a16="http://schemas.microsoft.com/office/drawing/2014/main" id="{7D62830F-9573-4525-B6C5-E3AED56D2F71}"/>
              </a:ext>
            </a:extLst>
          </p:cNvPr>
          <p:cNvSpPr txBox="1"/>
          <p:nvPr/>
        </p:nvSpPr>
        <p:spPr>
          <a:xfrm>
            <a:off x="3051424" y="3447278"/>
            <a:ext cx="801384" cy="461665"/>
          </a:xfrm>
          <a:prstGeom prst="rect">
            <a:avLst/>
          </a:prstGeom>
          <a:noFill/>
        </p:spPr>
        <p:txBody>
          <a:bodyPr wrap="square" rtlCol="0">
            <a:spAutoFit/>
          </a:bodyPr>
          <a:lstStyle/>
          <a:p>
            <a:r>
              <a:rPr lang="en-US" sz="2400" b="1" dirty="0">
                <a:solidFill>
                  <a:srgbClr val="3E77AB"/>
                </a:solidFill>
              </a:rPr>
              <a:t>No</a:t>
            </a:r>
            <a:endParaRPr lang="en-US" sz="2000" b="1" dirty="0">
              <a:solidFill>
                <a:srgbClr val="3E77AB"/>
              </a:solidFill>
            </a:endParaRPr>
          </a:p>
        </p:txBody>
      </p:sp>
      <p:sp>
        <p:nvSpPr>
          <p:cNvPr id="16" name="Title 1">
            <a:extLst>
              <a:ext uri="{FF2B5EF4-FFF2-40B4-BE49-F238E27FC236}">
                <a16:creationId xmlns:a16="http://schemas.microsoft.com/office/drawing/2014/main" id="{EA6D9871-A0CB-42F8-A998-FDC5484C8F93}"/>
              </a:ext>
            </a:extLst>
          </p:cNvPr>
          <p:cNvSpPr>
            <a:spLocks noGrp="1"/>
          </p:cNvSpPr>
          <p:nvPr>
            <p:ph type="title"/>
          </p:nvPr>
        </p:nvSpPr>
        <p:spPr>
          <a:xfrm>
            <a:off x="826402" y="323244"/>
            <a:ext cx="10515600" cy="739056"/>
          </a:xfrm>
        </p:spPr>
        <p:txBody>
          <a:bodyPr/>
          <a:lstStyle/>
          <a:p>
            <a:endParaRPr lang="en-US"/>
          </a:p>
        </p:txBody>
      </p:sp>
      <p:sp>
        <p:nvSpPr>
          <p:cNvPr id="17" name="Rectangle 16">
            <a:extLst>
              <a:ext uri="{FF2B5EF4-FFF2-40B4-BE49-F238E27FC236}">
                <a16:creationId xmlns:a16="http://schemas.microsoft.com/office/drawing/2014/main" id="{2C19E69C-B669-4F31-95FB-44FA01447382}"/>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able 17">
            <a:extLst>
              <a:ext uri="{FF2B5EF4-FFF2-40B4-BE49-F238E27FC236}">
                <a16:creationId xmlns:a16="http://schemas.microsoft.com/office/drawing/2014/main" id="{BDEBD3A3-BA50-4560-A31E-FBED089FC5D3}"/>
              </a:ext>
            </a:extLst>
          </p:cNvPr>
          <p:cNvGraphicFramePr>
            <a:graphicFrameLocks noGrp="1"/>
          </p:cNvGraphicFramePr>
          <p:nvPr>
            <p:extLst>
              <p:ext uri="{D42A27DB-BD31-4B8C-83A1-F6EECF244321}">
                <p14:modId xmlns:p14="http://schemas.microsoft.com/office/powerpoint/2010/main" val="3084350029"/>
              </p:ext>
            </p:extLst>
          </p:nvPr>
        </p:nvGraphicFramePr>
        <p:xfrm>
          <a:off x="470779" y="429991"/>
          <a:ext cx="11313317" cy="2926278"/>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32343">
                <a:tc gridSpan="4">
                  <a:txBody>
                    <a:bodyPr/>
                    <a:lstStyle/>
                    <a:p>
                      <a:r>
                        <a:rPr lang="en-US" sz="1800" b="1" dirty="0"/>
                        <a:t>Manner</a:t>
                      </a:r>
                      <a:r>
                        <a:rPr lang="en-US" sz="1800" b="1" baseline="0" dirty="0"/>
                        <a:t> and Cause from DC: </a:t>
                      </a:r>
                      <a:r>
                        <a:rPr lang="en-US" sz="1800" b="0" baseline="0" dirty="0"/>
                        <a:t>Pneumococcal Meningitis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0859">
                <a:tc>
                  <a:txBody>
                    <a:bodyPr/>
                    <a:lstStyle/>
                    <a:p>
                      <a:r>
                        <a:rPr lang="en-US" sz="1800" b="1" baseline="0" dirty="0"/>
                        <a:t>Age: </a:t>
                      </a:r>
                      <a:r>
                        <a:rPr lang="en-US" sz="1800" baseline="0" dirty="0"/>
                        <a:t>10 Months </a:t>
                      </a:r>
                    </a:p>
                    <a:p>
                      <a:r>
                        <a:rPr lang="en-US" sz="1800" b="1" baseline="0" dirty="0"/>
                        <a:t>Sex: </a:t>
                      </a:r>
                      <a:r>
                        <a:rPr lang="en-US" sz="1800" b="0" baseline="0" dirty="0"/>
                        <a:t>Male</a:t>
                      </a:r>
                      <a:endParaRPr lang="en-US" sz="1800" baseline="0" dirty="0"/>
                    </a:p>
                    <a:p>
                      <a:r>
                        <a:rPr lang="en-US" sz="1800" b="1" baseline="0" dirty="0"/>
                        <a:t>Gestational Age: </a:t>
                      </a:r>
                      <a:r>
                        <a:rPr lang="en-US" sz="1800" b="0" baseline="0" dirty="0"/>
                        <a:t>36 </a:t>
                      </a:r>
                      <a:r>
                        <a:rPr lang="en-US" sz="1800" baseline="0" dirty="0"/>
                        <a:t>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Unknown</a:t>
                      </a:r>
                      <a:r>
                        <a:rPr lang="en-US" sz="1800" b="0" baseline="0" dirty="0"/>
                        <a:t> </a:t>
                      </a:r>
                      <a:r>
                        <a:rPr lang="en-US" sz="1800" b="1" baseline="0" dirty="0"/>
                        <a:t>Weight at Birth: </a:t>
                      </a:r>
                      <a:r>
                        <a:rPr lang="en-US" sz="1800" baseline="0" dirty="0"/>
                        <a:t>7.5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646118">
                <a:tc>
                  <a:txBody>
                    <a:bodyPr/>
                    <a:lstStyle/>
                    <a:p>
                      <a:r>
                        <a:rPr lang="en-US" sz="1800" b="1" baseline="0" dirty="0"/>
                        <a:t>Location: </a:t>
                      </a:r>
                      <a:r>
                        <a:rPr lang="en-US" sz="1800" baseline="0" dirty="0"/>
                        <a:t>Bunk Bed</a:t>
                      </a:r>
                    </a:p>
                    <a:p>
                      <a:r>
                        <a:rPr lang="en-US" sz="1800" b="1" baseline="0" dirty="0"/>
                        <a:t>Position Placed: </a:t>
                      </a:r>
                      <a:r>
                        <a:rPr lang="en-US" sz="1800" baseline="0" dirty="0"/>
                        <a:t>Back</a:t>
                      </a:r>
                    </a:p>
                    <a:p>
                      <a:r>
                        <a:rPr lang="en-US" sz="1800" b="1" baseline="0" dirty="0"/>
                        <a:t>Position Found: </a:t>
                      </a:r>
                      <a:r>
                        <a:rPr lang="en-US" sz="1800" baseline="0" dirty="0"/>
                        <a:t>Back</a:t>
                      </a:r>
                    </a:p>
                    <a:p>
                      <a:r>
                        <a:rPr lang="en-US" sz="1800" b="1" baseline="0" dirty="0"/>
                        <a:t>Airway: </a:t>
                      </a:r>
                      <a:r>
                        <a:rPr lang="en-US" sz="1800" baseline="0" dirty="0"/>
                        <a:t>Unknown</a:t>
                      </a:r>
                    </a:p>
                    <a:p>
                      <a:r>
                        <a:rPr lang="en-US" sz="1800" b="1" baseline="0" dirty="0"/>
                        <a:t>Face/Neck Position: </a:t>
                      </a:r>
                      <a:r>
                        <a:rPr lang="en-US" sz="1800" baseline="0" dirty="0"/>
                        <a:t>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On Thursday morning the patient appeared tired and was not his normal happy self. His mother brought him to a Mother's Day Out daycare that day and was noted to have a temperature of 99.5 F. The patient was taken to a local ER, treated, discharged home. The parents returned the patient to a different ED, the patient had a seizure, and was transferred to ICU. The patient expired in the hospital.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9" name="Oval 18">
            <a:extLst>
              <a:ext uri="{FF2B5EF4-FFF2-40B4-BE49-F238E27FC236}">
                <a16:creationId xmlns:a16="http://schemas.microsoft.com/office/drawing/2014/main" id="{46420B6B-4025-4788-A050-903E91C9EFB4}"/>
              </a:ext>
            </a:extLst>
          </p:cNvPr>
          <p:cNvSpPr/>
          <p:nvPr/>
        </p:nvSpPr>
        <p:spPr>
          <a:xfrm>
            <a:off x="9245469" y="907286"/>
            <a:ext cx="164592" cy="164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061A88-870D-49D9-965D-A77B53BDDB27}"/>
              </a:ext>
            </a:extLst>
          </p:cNvPr>
          <p:cNvSpPr/>
          <p:nvPr/>
        </p:nvSpPr>
        <p:spPr>
          <a:xfrm>
            <a:off x="6731209" y="909731"/>
            <a:ext cx="164592" cy="164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76F8B15-A31C-4687-BD82-AC55C2A71D46}"/>
              </a:ext>
            </a:extLst>
          </p:cNvPr>
          <p:cNvSpPr/>
          <p:nvPr/>
        </p:nvSpPr>
        <p:spPr>
          <a:xfrm>
            <a:off x="6731209" y="1153016"/>
            <a:ext cx="164592" cy="164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58CCA92-8377-40CA-8CD4-6B05A8122976}"/>
              </a:ext>
            </a:extLst>
          </p:cNvPr>
          <p:cNvSpPr/>
          <p:nvPr/>
        </p:nvSpPr>
        <p:spPr>
          <a:xfrm>
            <a:off x="9238196" y="1168897"/>
            <a:ext cx="164592" cy="164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20DE0D0-3B74-40EA-9203-76D32960D2D5}"/>
              </a:ext>
            </a:extLst>
          </p:cNvPr>
          <p:cNvSpPr/>
          <p:nvPr/>
        </p:nvSpPr>
        <p:spPr>
          <a:xfrm>
            <a:off x="9245469" y="1428146"/>
            <a:ext cx="164592" cy="164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8039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214010"/>
            <a:ext cx="11029616" cy="1013800"/>
          </a:xfrm>
        </p:spPr>
        <p:txBody>
          <a:bodyPr>
            <a:normAutofit/>
          </a:bodyPr>
          <a:lstStyle/>
          <a:p>
            <a:r>
              <a:rPr lang="en-US" dirty="0"/>
              <a:t>How would you categorize this case?</a:t>
            </a:r>
          </a:p>
        </p:txBody>
      </p:sp>
      <p:sp>
        <p:nvSpPr>
          <p:cNvPr id="4" name="Content Placeholder 3"/>
          <p:cNvSpPr>
            <a:spLocks noGrp="1"/>
          </p:cNvSpPr>
          <p:nvPr>
            <p:ph idx="1"/>
          </p:nvPr>
        </p:nvSpPr>
        <p:spPr>
          <a:xfrm>
            <a:off x="1477926" y="1347372"/>
            <a:ext cx="9875874" cy="4829591"/>
          </a:xfrm>
        </p:spPr>
        <p:txBody>
          <a:bodyPr>
            <a:normAutofit/>
          </a:bodyPr>
          <a:lstStyle/>
          <a:p>
            <a:pPr marL="514350" indent="-514350">
              <a:lnSpc>
                <a:spcPct val="150000"/>
              </a:lnSpc>
              <a:buFont typeface="+mj-lt"/>
              <a:buAutoNum type="alphaLcParenR"/>
            </a:pPr>
            <a:r>
              <a:rPr lang="en-US" sz="2400" b="1" dirty="0">
                <a:latin typeface="+mj-lt"/>
              </a:rPr>
              <a:t>Excluded</a:t>
            </a:r>
          </a:p>
          <a:p>
            <a:pPr marL="514350" indent="-514350">
              <a:lnSpc>
                <a:spcPct val="150000"/>
              </a:lnSpc>
              <a:buFont typeface="+mj-lt"/>
              <a:buAutoNum type="alphaLcParenR"/>
            </a:pPr>
            <a:r>
              <a:rPr lang="en-US" sz="2400" b="1" dirty="0">
                <a:latin typeface="+mj-lt"/>
              </a:rPr>
              <a:t>Unexplained; No autopsy or DSI</a:t>
            </a:r>
          </a:p>
          <a:p>
            <a:pPr marL="514350" indent="-514350">
              <a:lnSpc>
                <a:spcPct val="150000"/>
              </a:lnSpc>
              <a:buFont typeface="+mj-lt"/>
              <a:buAutoNum type="alphaLcParenR"/>
            </a:pPr>
            <a:r>
              <a:rPr lang="en-US" sz="2400" b="1" dirty="0">
                <a:latin typeface="+mj-lt"/>
              </a:rPr>
              <a:t>Unexplained; Incomplete Case Information</a:t>
            </a:r>
          </a:p>
          <a:p>
            <a:pPr marL="514350" indent="-514350">
              <a:lnSpc>
                <a:spcPct val="150000"/>
              </a:lnSpc>
              <a:buFont typeface="+mj-lt"/>
              <a:buAutoNum type="alphaLcParenR"/>
            </a:pPr>
            <a:r>
              <a:rPr lang="en-US" sz="2400" b="1" dirty="0">
                <a:latin typeface="+mj-lt"/>
              </a:rPr>
              <a:t>Unexplained; No Unsafe sleep factors</a:t>
            </a:r>
          </a:p>
          <a:p>
            <a:pPr marL="514350" indent="-514350">
              <a:lnSpc>
                <a:spcPct val="150000"/>
              </a:lnSpc>
              <a:buFont typeface="+mj-lt"/>
              <a:buAutoNum type="alphaLcParenR"/>
            </a:pPr>
            <a:r>
              <a:rPr lang="en-US" sz="2400" b="1" dirty="0">
                <a:latin typeface="+mj-lt"/>
              </a:rPr>
              <a:t>Unexplained; Unsafe Sleep Factors</a:t>
            </a:r>
          </a:p>
          <a:p>
            <a:pPr marL="514350" indent="-514350">
              <a:lnSpc>
                <a:spcPct val="150000"/>
              </a:lnSpc>
              <a:buFont typeface="+mj-lt"/>
              <a:buAutoNum type="alphaLcParenR"/>
            </a:pPr>
            <a:r>
              <a:rPr lang="en-US" sz="2400" b="1" dirty="0">
                <a:latin typeface="+mj-lt"/>
              </a:rPr>
              <a:t>Unexplained; Possible suffocation with unsafe sleep factors</a:t>
            </a:r>
          </a:p>
          <a:p>
            <a:pPr marL="514350" indent="-514350">
              <a:lnSpc>
                <a:spcPct val="150000"/>
              </a:lnSpc>
              <a:buFont typeface="+mj-lt"/>
              <a:buAutoNum type="alphaLcParenR"/>
            </a:pPr>
            <a:r>
              <a:rPr lang="en-US" sz="2400" b="1" dirty="0">
                <a:latin typeface="+mj-lt"/>
              </a:rPr>
              <a:t>Explained; Suffocation with unsafe sleep factors</a:t>
            </a:r>
          </a:p>
        </p:txBody>
      </p:sp>
    </p:spTree>
    <p:extLst>
      <p:ext uri="{BB962C8B-B14F-4D97-AF65-F5344CB8AC3E}">
        <p14:creationId xmlns:p14="http://schemas.microsoft.com/office/powerpoint/2010/main" val="4697391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72</a:t>
            </a:fld>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sp>
        <p:nvSpPr>
          <p:cNvPr id="15" name="TextBox 14">
            <a:extLst>
              <a:ext uri="{FF2B5EF4-FFF2-40B4-BE49-F238E27FC236}">
                <a16:creationId xmlns:a16="http://schemas.microsoft.com/office/drawing/2014/main" id="{7D62830F-9573-4525-B6C5-E3AED56D2F71}"/>
              </a:ext>
            </a:extLst>
          </p:cNvPr>
          <p:cNvSpPr txBox="1"/>
          <p:nvPr/>
        </p:nvSpPr>
        <p:spPr>
          <a:xfrm>
            <a:off x="3051424" y="3447278"/>
            <a:ext cx="801384" cy="461665"/>
          </a:xfrm>
          <a:prstGeom prst="rect">
            <a:avLst/>
          </a:prstGeom>
          <a:noFill/>
        </p:spPr>
        <p:txBody>
          <a:bodyPr wrap="square" rtlCol="0">
            <a:spAutoFit/>
          </a:bodyPr>
          <a:lstStyle/>
          <a:p>
            <a:r>
              <a:rPr lang="en-US" sz="2400" b="1" dirty="0">
                <a:solidFill>
                  <a:srgbClr val="3E77AB"/>
                </a:solidFill>
              </a:rPr>
              <a:t>No</a:t>
            </a:r>
            <a:endParaRPr lang="en-US" sz="2000" b="1" dirty="0">
              <a:solidFill>
                <a:srgbClr val="3E77AB"/>
              </a:solidFill>
            </a:endParaRPr>
          </a:p>
        </p:txBody>
      </p:sp>
      <p:sp>
        <p:nvSpPr>
          <p:cNvPr id="25" name="Title 1">
            <a:extLst>
              <a:ext uri="{FF2B5EF4-FFF2-40B4-BE49-F238E27FC236}">
                <a16:creationId xmlns:a16="http://schemas.microsoft.com/office/drawing/2014/main" id="{F0860078-8CFF-46F7-BEBD-D6B06312E16D}"/>
              </a:ext>
            </a:extLst>
          </p:cNvPr>
          <p:cNvSpPr>
            <a:spLocks noGrp="1"/>
          </p:cNvSpPr>
          <p:nvPr>
            <p:ph type="title"/>
          </p:nvPr>
        </p:nvSpPr>
        <p:spPr>
          <a:xfrm>
            <a:off x="826402" y="323244"/>
            <a:ext cx="10515600" cy="739056"/>
          </a:xfrm>
        </p:spPr>
        <p:txBody>
          <a:bodyPr/>
          <a:lstStyle/>
          <a:p>
            <a:endParaRPr lang="en-US"/>
          </a:p>
        </p:txBody>
      </p:sp>
      <p:sp>
        <p:nvSpPr>
          <p:cNvPr id="26" name="Rectangle 25">
            <a:extLst>
              <a:ext uri="{FF2B5EF4-FFF2-40B4-BE49-F238E27FC236}">
                <a16:creationId xmlns:a16="http://schemas.microsoft.com/office/drawing/2014/main" id="{7EA0333F-268E-451F-B945-31F689FB4BFC}"/>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Table 26">
            <a:extLst>
              <a:ext uri="{FF2B5EF4-FFF2-40B4-BE49-F238E27FC236}">
                <a16:creationId xmlns:a16="http://schemas.microsoft.com/office/drawing/2014/main" id="{F40280E9-ED66-40A0-BFE5-B30E4B49A914}"/>
              </a:ext>
            </a:extLst>
          </p:cNvPr>
          <p:cNvGraphicFramePr>
            <a:graphicFrameLocks noGrp="1"/>
          </p:cNvGraphicFramePr>
          <p:nvPr>
            <p:extLst>
              <p:ext uri="{D42A27DB-BD31-4B8C-83A1-F6EECF244321}">
                <p14:modId xmlns:p14="http://schemas.microsoft.com/office/powerpoint/2010/main" val="3084350029"/>
              </p:ext>
            </p:extLst>
          </p:nvPr>
        </p:nvGraphicFramePr>
        <p:xfrm>
          <a:off x="470779" y="429991"/>
          <a:ext cx="11313317" cy="2926278"/>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32343">
                <a:tc gridSpan="4">
                  <a:txBody>
                    <a:bodyPr/>
                    <a:lstStyle/>
                    <a:p>
                      <a:r>
                        <a:rPr lang="en-US" sz="1800" b="1" dirty="0"/>
                        <a:t>Manner</a:t>
                      </a:r>
                      <a:r>
                        <a:rPr lang="en-US" sz="1800" b="1" baseline="0" dirty="0"/>
                        <a:t> and Cause from DC: </a:t>
                      </a:r>
                      <a:r>
                        <a:rPr lang="en-US" sz="1800" b="0" baseline="0" dirty="0"/>
                        <a:t>Pneumococcal Meningitis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0859">
                <a:tc>
                  <a:txBody>
                    <a:bodyPr/>
                    <a:lstStyle/>
                    <a:p>
                      <a:r>
                        <a:rPr lang="en-US" sz="1800" b="1" baseline="0" dirty="0"/>
                        <a:t>Age: </a:t>
                      </a:r>
                      <a:r>
                        <a:rPr lang="en-US" sz="1800" baseline="0" dirty="0"/>
                        <a:t>10 Months </a:t>
                      </a:r>
                    </a:p>
                    <a:p>
                      <a:r>
                        <a:rPr lang="en-US" sz="1800" b="1" baseline="0" dirty="0"/>
                        <a:t>Sex: </a:t>
                      </a:r>
                      <a:r>
                        <a:rPr lang="en-US" sz="1800" b="0" baseline="0" dirty="0"/>
                        <a:t>Male</a:t>
                      </a:r>
                      <a:endParaRPr lang="en-US" sz="1800" baseline="0" dirty="0"/>
                    </a:p>
                    <a:p>
                      <a:r>
                        <a:rPr lang="en-US" sz="1800" b="1" baseline="0" dirty="0"/>
                        <a:t>Gestational Age: </a:t>
                      </a:r>
                      <a:r>
                        <a:rPr lang="en-US" sz="1800" b="0" baseline="0" dirty="0"/>
                        <a:t>36 </a:t>
                      </a:r>
                      <a:r>
                        <a:rPr lang="en-US" sz="1800" baseline="0" dirty="0"/>
                        <a:t>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Unknown</a:t>
                      </a:r>
                      <a:r>
                        <a:rPr lang="en-US" sz="1800" b="0" baseline="0" dirty="0"/>
                        <a:t> </a:t>
                      </a:r>
                      <a:r>
                        <a:rPr lang="en-US" sz="1800" b="1" baseline="0" dirty="0"/>
                        <a:t>Weight at Birth: </a:t>
                      </a:r>
                      <a:r>
                        <a:rPr lang="en-US" sz="1800" baseline="0" dirty="0"/>
                        <a:t>7.5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646118">
                <a:tc>
                  <a:txBody>
                    <a:bodyPr/>
                    <a:lstStyle/>
                    <a:p>
                      <a:r>
                        <a:rPr lang="en-US" sz="1800" b="1" baseline="0" dirty="0"/>
                        <a:t>Location: </a:t>
                      </a:r>
                      <a:r>
                        <a:rPr lang="en-US" sz="1800" baseline="0" dirty="0"/>
                        <a:t>Bunk Bed</a:t>
                      </a:r>
                    </a:p>
                    <a:p>
                      <a:r>
                        <a:rPr lang="en-US" sz="1800" b="1" baseline="0" dirty="0"/>
                        <a:t>Position Placed: </a:t>
                      </a:r>
                      <a:r>
                        <a:rPr lang="en-US" sz="1800" baseline="0" dirty="0"/>
                        <a:t>Back</a:t>
                      </a:r>
                    </a:p>
                    <a:p>
                      <a:r>
                        <a:rPr lang="en-US" sz="1800" b="1" baseline="0" dirty="0"/>
                        <a:t>Position Found: </a:t>
                      </a:r>
                      <a:r>
                        <a:rPr lang="en-US" sz="1800" baseline="0" dirty="0"/>
                        <a:t>Back</a:t>
                      </a:r>
                    </a:p>
                    <a:p>
                      <a:r>
                        <a:rPr lang="en-US" sz="1800" b="1" baseline="0" dirty="0"/>
                        <a:t>Airway: </a:t>
                      </a:r>
                      <a:r>
                        <a:rPr lang="en-US" sz="1800" baseline="0" dirty="0"/>
                        <a:t>Unknown</a:t>
                      </a:r>
                    </a:p>
                    <a:p>
                      <a:r>
                        <a:rPr lang="en-US" sz="1800" b="1" baseline="0" dirty="0"/>
                        <a:t>Face/Neck Position: </a:t>
                      </a:r>
                      <a:r>
                        <a:rPr lang="en-US" sz="1800" baseline="0" dirty="0"/>
                        <a:t>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On Thursday morning the patient appeared tired and was not his normal happy self. His mother brought him to a Mother's Day Out daycare that day and was noted to have a temperature of 99.5 F. The patient was taken to a local ER, treated, discharged home. The parents returned the patient to a different ED, the patient had a seizure, and was transferred to ICU. The patient expired in the hospital.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8" name="Oval 27">
            <a:extLst>
              <a:ext uri="{FF2B5EF4-FFF2-40B4-BE49-F238E27FC236}">
                <a16:creationId xmlns:a16="http://schemas.microsoft.com/office/drawing/2014/main" id="{0F9DB9CF-8765-44D8-96D1-873AF3342E1B}"/>
              </a:ext>
            </a:extLst>
          </p:cNvPr>
          <p:cNvSpPr/>
          <p:nvPr/>
        </p:nvSpPr>
        <p:spPr>
          <a:xfrm>
            <a:off x="9245469" y="907286"/>
            <a:ext cx="164592" cy="164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69EBF5D-2565-4FCD-A7A6-D9F58BBA7DD3}"/>
              </a:ext>
            </a:extLst>
          </p:cNvPr>
          <p:cNvSpPr/>
          <p:nvPr/>
        </p:nvSpPr>
        <p:spPr>
          <a:xfrm>
            <a:off x="6731209" y="909731"/>
            <a:ext cx="164592" cy="164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F118800-9CAE-4585-A242-64D21A2A133B}"/>
              </a:ext>
            </a:extLst>
          </p:cNvPr>
          <p:cNvSpPr/>
          <p:nvPr/>
        </p:nvSpPr>
        <p:spPr>
          <a:xfrm>
            <a:off x="6731209" y="1153016"/>
            <a:ext cx="164592" cy="164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BCB40E8-55F9-4EF4-A8BD-02D628FC8004}"/>
              </a:ext>
            </a:extLst>
          </p:cNvPr>
          <p:cNvSpPr/>
          <p:nvPr/>
        </p:nvSpPr>
        <p:spPr>
          <a:xfrm>
            <a:off x="9238196" y="1168897"/>
            <a:ext cx="164592" cy="164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27A511E2-493C-4E19-965F-C5B2C2BBB562}"/>
              </a:ext>
            </a:extLst>
          </p:cNvPr>
          <p:cNvSpPr/>
          <p:nvPr/>
        </p:nvSpPr>
        <p:spPr>
          <a:xfrm>
            <a:off x="9245469" y="1428146"/>
            <a:ext cx="164592" cy="164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444D445-F9F3-4EE2-83B0-0F026E221627}"/>
              </a:ext>
            </a:extLst>
          </p:cNvPr>
          <p:cNvSpPr/>
          <p:nvPr/>
        </p:nvSpPr>
        <p:spPr>
          <a:xfrm>
            <a:off x="442412" y="290097"/>
            <a:ext cx="11376194" cy="5988567"/>
          </a:xfrm>
          <a:prstGeom prst="rect">
            <a:avLst/>
          </a:prstGeom>
          <a:solidFill>
            <a:srgbClr val="FFFFFF">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E5EB8E-BAA9-47DF-ACCB-A222189190A6}"/>
              </a:ext>
            </a:extLst>
          </p:cNvPr>
          <p:cNvSpPr txBox="1"/>
          <p:nvPr/>
        </p:nvSpPr>
        <p:spPr>
          <a:xfrm rot="20267803">
            <a:off x="4206270" y="2575859"/>
            <a:ext cx="3755900" cy="1446550"/>
          </a:xfrm>
          <a:prstGeom prst="rect">
            <a:avLst/>
          </a:prstGeom>
          <a:noFill/>
        </p:spPr>
        <p:txBody>
          <a:bodyPr wrap="none" rtlCol="0">
            <a:spAutoFit/>
          </a:bodyPr>
          <a:lstStyle/>
          <a:p>
            <a:r>
              <a:rPr lang="en-US" sz="8800" b="1" dirty="0">
                <a:solidFill>
                  <a:srgbClr val="3E77AB"/>
                </a:solidFill>
              </a:rPr>
              <a:t>Exclude</a:t>
            </a:r>
          </a:p>
        </p:txBody>
      </p:sp>
    </p:spTree>
    <p:extLst>
      <p:ext uri="{BB962C8B-B14F-4D97-AF65-F5344CB8AC3E}">
        <p14:creationId xmlns:p14="http://schemas.microsoft.com/office/powerpoint/2010/main" val="38197520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5EB6C8-E98F-4F4D-B9D7-08DC5E0522AB}"/>
              </a:ext>
            </a:extLst>
          </p:cNvPr>
          <p:cNvSpPr>
            <a:spLocks noGrp="1"/>
          </p:cNvSpPr>
          <p:nvPr>
            <p:ph type="sldNum" sz="quarter" idx="12"/>
          </p:nvPr>
        </p:nvSpPr>
        <p:spPr/>
        <p:txBody>
          <a:bodyPr/>
          <a:lstStyle/>
          <a:p>
            <a:fld id="{FCF59094-0246-47C1-B514-A2B6669566CB}" type="slidenum">
              <a:rPr lang="en-US" smtClean="0"/>
              <a:t>73</a:t>
            </a:fld>
            <a:endParaRPr lang="en-US"/>
          </a:p>
        </p:txBody>
      </p:sp>
      <p:sp>
        <p:nvSpPr>
          <p:cNvPr id="5" name="Rectangle 4">
            <a:extLst>
              <a:ext uri="{FF2B5EF4-FFF2-40B4-BE49-F238E27FC236}">
                <a16:creationId xmlns:a16="http://schemas.microsoft.com/office/drawing/2014/main" id="{FEDF167F-6C2D-469E-AF0D-10C42D5ADB30}"/>
              </a:ext>
            </a:extLst>
          </p:cNvPr>
          <p:cNvSpPr/>
          <p:nvPr/>
        </p:nvSpPr>
        <p:spPr>
          <a:xfrm>
            <a:off x="984074" y="0"/>
            <a:ext cx="3396343" cy="3352800"/>
          </a:xfrm>
          <a:prstGeom prst="rect">
            <a:avLst/>
          </a:prstGeom>
          <a:solidFill>
            <a:srgbClr val="9E93BD"/>
          </a:solidFill>
          <a:ln>
            <a:solidFill>
              <a:srgbClr val="9E93B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BBD967-29EC-475E-836F-FE9C43AC081B}"/>
              </a:ext>
            </a:extLst>
          </p:cNvPr>
          <p:cNvSpPr>
            <a:spLocks noGrp="1"/>
          </p:cNvSpPr>
          <p:nvPr>
            <p:ph type="title"/>
          </p:nvPr>
        </p:nvSpPr>
        <p:spPr>
          <a:xfrm>
            <a:off x="1235711" y="731520"/>
            <a:ext cx="2970535" cy="1950720"/>
          </a:xfrm>
        </p:spPr>
        <p:txBody>
          <a:bodyPr>
            <a:normAutofit/>
          </a:bodyPr>
          <a:lstStyle/>
          <a:p>
            <a:pPr algn="ctr"/>
            <a:r>
              <a:rPr lang="en-US" sz="7200" dirty="0"/>
              <a:t>Case 5</a:t>
            </a:r>
          </a:p>
        </p:txBody>
      </p:sp>
    </p:spTree>
    <p:extLst>
      <p:ext uri="{BB962C8B-B14F-4D97-AF65-F5344CB8AC3E}">
        <p14:creationId xmlns:p14="http://schemas.microsoft.com/office/powerpoint/2010/main" val="40935437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74</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354B052C-E315-4EE9-A648-AE5A6C85A066}"/>
              </a:ext>
            </a:extLst>
          </p:cNvPr>
          <p:cNvGraphicFramePr>
            <a:graphicFrameLocks noGrp="1"/>
          </p:cNvGraphicFramePr>
          <p:nvPr>
            <p:extLst>
              <p:ext uri="{D42A27DB-BD31-4B8C-83A1-F6EECF244321}">
                <p14:modId xmlns:p14="http://schemas.microsoft.com/office/powerpoint/2010/main" val="453699404"/>
              </p:ext>
            </p:extLst>
          </p:nvPr>
        </p:nvGraphicFramePr>
        <p:xfrm>
          <a:off x="470779" y="339365"/>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Accident/Asphyxia</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4</a:t>
                      </a:r>
                      <a:r>
                        <a:rPr lang="en-US" sz="1800" baseline="0" dirty="0"/>
                        <a:t> Months</a:t>
                      </a:r>
                    </a:p>
                    <a:p>
                      <a:r>
                        <a:rPr lang="en-US" sz="1800" b="1" baseline="0" dirty="0"/>
                        <a:t>Sex: </a:t>
                      </a:r>
                      <a:r>
                        <a:rPr lang="en-US" sz="1800" b="0" baseline="0" dirty="0"/>
                        <a:t>Male</a:t>
                      </a:r>
                      <a:endParaRPr lang="en-US" sz="1800" baseline="0" dirty="0"/>
                    </a:p>
                    <a:p>
                      <a:r>
                        <a:rPr lang="en-US" sz="1800" b="1" baseline="0" dirty="0"/>
                        <a:t>Gestational Age: </a:t>
                      </a:r>
                      <a:r>
                        <a:rPr lang="en-US" sz="1800" b="0" baseline="0" dirty="0"/>
                        <a:t>40</a:t>
                      </a:r>
                      <a:r>
                        <a:rPr lang="en-US" sz="1800" baseline="0" dirty="0"/>
                        <a:t>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18.5 </a:t>
                      </a:r>
                      <a:r>
                        <a:rPr lang="en-US" sz="1800" baseline="0" dirty="0" err="1"/>
                        <a:t>lbs</a:t>
                      </a:r>
                      <a:r>
                        <a:rPr lang="en-US" sz="1800" b="0" baseline="0" dirty="0"/>
                        <a:t> </a:t>
                      </a:r>
                      <a:r>
                        <a:rPr lang="en-US" sz="1800" b="1" baseline="0" dirty="0"/>
                        <a:t>Weight at Birth: </a:t>
                      </a:r>
                      <a:r>
                        <a:rPr lang="en-US" sz="1800" baseline="0" dirty="0"/>
                        <a:t>8.6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Side</a:t>
                      </a:r>
                    </a:p>
                    <a:p>
                      <a:r>
                        <a:rPr lang="en-US" sz="1800" b="1" baseline="0" dirty="0"/>
                        <a:t>Position Found: </a:t>
                      </a:r>
                      <a:r>
                        <a:rPr lang="en-US" sz="1800" baseline="0" dirty="0"/>
                        <a:t>Side</a:t>
                      </a:r>
                    </a:p>
                    <a:p>
                      <a:r>
                        <a:rPr lang="en-US" sz="1800" b="1" baseline="0" dirty="0"/>
                        <a:t>Airway: </a:t>
                      </a:r>
                      <a:r>
                        <a:rPr lang="en-US" sz="1800" baseline="0" dirty="0"/>
                        <a:t>Fully Obstructed</a:t>
                      </a:r>
                    </a:p>
                    <a:p>
                      <a:r>
                        <a:rPr lang="en-US" sz="1800" b="1" baseline="0" dirty="0"/>
                        <a:t>Face/Neck Position: </a:t>
                      </a:r>
                      <a:r>
                        <a:rPr lang="en-US" sz="1800" baseline="0" dirty="0"/>
                        <a:t>Neutral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Mom had placed the infant on his side on an adult bed with a bottle (formula and cereal with expanded nipple) propped on a blanket. She had also placed a pillow behind the baby's head, possibly in an effort to protect the baby from a fall off the side of the bed. Found unresponsive on his side with his face under a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spTree>
    <p:extLst>
      <p:ext uri="{BB962C8B-B14F-4D97-AF65-F5344CB8AC3E}">
        <p14:creationId xmlns:p14="http://schemas.microsoft.com/office/powerpoint/2010/main" val="6607669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75</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pic>
        <p:nvPicPr>
          <p:cNvPr id="13" name="Picture 12">
            <a:extLst>
              <a:ext uri="{FF2B5EF4-FFF2-40B4-BE49-F238E27FC236}">
                <a16:creationId xmlns:a16="http://schemas.microsoft.com/office/drawing/2014/main" id="{550C2B6D-1E5F-47A9-9446-CDFCDDCF0FB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graphicFrame>
        <p:nvGraphicFramePr>
          <p:cNvPr id="15" name="Table 14">
            <a:extLst>
              <a:ext uri="{FF2B5EF4-FFF2-40B4-BE49-F238E27FC236}">
                <a16:creationId xmlns:a16="http://schemas.microsoft.com/office/drawing/2014/main" id="{8F2E8573-BB53-44C1-80D7-BC63305A6111}"/>
              </a:ext>
            </a:extLst>
          </p:cNvPr>
          <p:cNvGraphicFramePr>
            <a:graphicFrameLocks noGrp="1"/>
          </p:cNvGraphicFramePr>
          <p:nvPr>
            <p:extLst>
              <p:ext uri="{D42A27DB-BD31-4B8C-83A1-F6EECF244321}">
                <p14:modId xmlns:p14="http://schemas.microsoft.com/office/powerpoint/2010/main" val="3595715803"/>
              </p:ext>
            </p:extLst>
          </p:nvPr>
        </p:nvGraphicFramePr>
        <p:xfrm>
          <a:off x="470779" y="339365"/>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Accident/Asphyxia</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4</a:t>
                      </a:r>
                      <a:r>
                        <a:rPr lang="en-US" sz="1800" baseline="0" dirty="0"/>
                        <a:t> Months</a:t>
                      </a:r>
                    </a:p>
                    <a:p>
                      <a:r>
                        <a:rPr lang="en-US" sz="1800" b="1" baseline="0" dirty="0"/>
                        <a:t>Sex: </a:t>
                      </a:r>
                      <a:r>
                        <a:rPr lang="en-US" sz="1800" b="0" baseline="0" dirty="0"/>
                        <a:t>Male</a:t>
                      </a:r>
                      <a:endParaRPr lang="en-US" sz="1800" baseline="0" dirty="0"/>
                    </a:p>
                    <a:p>
                      <a:r>
                        <a:rPr lang="en-US" sz="1800" b="1" baseline="0" dirty="0"/>
                        <a:t>Gestational Age: </a:t>
                      </a:r>
                      <a:r>
                        <a:rPr lang="en-US" sz="1800" b="0" baseline="0" dirty="0"/>
                        <a:t>40</a:t>
                      </a:r>
                      <a:r>
                        <a:rPr lang="en-US" sz="1800" baseline="0" dirty="0"/>
                        <a:t>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18.5 </a:t>
                      </a:r>
                      <a:r>
                        <a:rPr lang="en-US" sz="1800" baseline="0" dirty="0" err="1"/>
                        <a:t>lbs</a:t>
                      </a:r>
                      <a:r>
                        <a:rPr lang="en-US" sz="1800" b="0" baseline="0" dirty="0"/>
                        <a:t> </a:t>
                      </a:r>
                      <a:r>
                        <a:rPr lang="en-US" sz="1800" b="1" baseline="0" dirty="0"/>
                        <a:t>Weight at Birth: </a:t>
                      </a:r>
                      <a:r>
                        <a:rPr lang="en-US" sz="1800" baseline="0" dirty="0"/>
                        <a:t>8.6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Side</a:t>
                      </a:r>
                    </a:p>
                    <a:p>
                      <a:r>
                        <a:rPr lang="en-US" sz="1800" b="1" baseline="0" dirty="0"/>
                        <a:t>Position Found: </a:t>
                      </a:r>
                      <a:r>
                        <a:rPr lang="en-US" sz="1800" baseline="0" dirty="0"/>
                        <a:t>Side</a:t>
                      </a:r>
                    </a:p>
                    <a:p>
                      <a:r>
                        <a:rPr lang="en-US" sz="1800" b="1" baseline="0" dirty="0"/>
                        <a:t>Airway: </a:t>
                      </a:r>
                      <a:r>
                        <a:rPr lang="en-US" sz="1800" baseline="0" dirty="0"/>
                        <a:t>Fully Obstructed</a:t>
                      </a:r>
                    </a:p>
                    <a:p>
                      <a:r>
                        <a:rPr lang="en-US" sz="1800" b="1" baseline="0" dirty="0"/>
                        <a:t>Face/Neck Position: </a:t>
                      </a:r>
                      <a:r>
                        <a:rPr lang="en-US" sz="1800" baseline="0" dirty="0"/>
                        <a:t>Neutral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Mom had placed the infant on his side on an adult bed with a bottle (formula and cereal with expanded nipple) propped on a blanket. She had also placed a pillow behind the baby's head, possibly in an effort to protect the baby from a fall off the side of the bed. Found unresponsive on his side with his face under a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360620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76</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pic>
        <p:nvPicPr>
          <p:cNvPr id="13" name="Picture 12">
            <a:extLst>
              <a:ext uri="{FF2B5EF4-FFF2-40B4-BE49-F238E27FC236}">
                <a16:creationId xmlns:a16="http://schemas.microsoft.com/office/drawing/2014/main" id="{550C2B6D-1E5F-47A9-9446-CDFCDDCF0FB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5" name="Picture 14">
            <a:extLst>
              <a:ext uri="{FF2B5EF4-FFF2-40B4-BE49-F238E27FC236}">
                <a16:creationId xmlns:a16="http://schemas.microsoft.com/office/drawing/2014/main" id="{3865CA31-1111-4DAF-AD47-0E53FD33B4A3}"/>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72129"/>
            <a:ext cx="307818" cy="388878"/>
          </a:xfrm>
          <a:prstGeom prst="rect">
            <a:avLst/>
          </a:prstGeom>
        </p:spPr>
      </p:pic>
      <p:graphicFrame>
        <p:nvGraphicFramePr>
          <p:cNvPr id="16" name="Table 15">
            <a:extLst>
              <a:ext uri="{FF2B5EF4-FFF2-40B4-BE49-F238E27FC236}">
                <a16:creationId xmlns:a16="http://schemas.microsoft.com/office/drawing/2014/main" id="{0D1CA697-4689-4500-9E8B-B716D029F524}"/>
              </a:ext>
            </a:extLst>
          </p:cNvPr>
          <p:cNvGraphicFramePr>
            <a:graphicFrameLocks noGrp="1"/>
          </p:cNvGraphicFramePr>
          <p:nvPr>
            <p:extLst>
              <p:ext uri="{D42A27DB-BD31-4B8C-83A1-F6EECF244321}">
                <p14:modId xmlns:p14="http://schemas.microsoft.com/office/powerpoint/2010/main" val="3595715803"/>
              </p:ext>
            </p:extLst>
          </p:nvPr>
        </p:nvGraphicFramePr>
        <p:xfrm>
          <a:off x="470779" y="339365"/>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Accident/Asphyxia</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4</a:t>
                      </a:r>
                      <a:r>
                        <a:rPr lang="en-US" sz="1800" baseline="0" dirty="0"/>
                        <a:t> Months</a:t>
                      </a:r>
                    </a:p>
                    <a:p>
                      <a:r>
                        <a:rPr lang="en-US" sz="1800" b="1" baseline="0" dirty="0"/>
                        <a:t>Sex: </a:t>
                      </a:r>
                      <a:r>
                        <a:rPr lang="en-US" sz="1800" b="0" baseline="0" dirty="0"/>
                        <a:t>Male</a:t>
                      </a:r>
                      <a:endParaRPr lang="en-US" sz="1800" baseline="0" dirty="0"/>
                    </a:p>
                    <a:p>
                      <a:r>
                        <a:rPr lang="en-US" sz="1800" b="1" baseline="0" dirty="0"/>
                        <a:t>Gestational Age: </a:t>
                      </a:r>
                      <a:r>
                        <a:rPr lang="en-US" sz="1800" b="0" baseline="0" dirty="0"/>
                        <a:t>40</a:t>
                      </a:r>
                      <a:r>
                        <a:rPr lang="en-US" sz="1800" baseline="0" dirty="0"/>
                        <a:t>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18.5 </a:t>
                      </a:r>
                      <a:r>
                        <a:rPr lang="en-US" sz="1800" baseline="0" dirty="0" err="1"/>
                        <a:t>lbs</a:t>
                      </a:r>
                      <a:r>
                        <a:rPr lang="en-US" sz="1800" b="0" baseline="0" dirty="0"/>
                        <a:t> </a:t>
                      </a:r>
                      <a:r>
                        <a:rPr lang="en-US" sz="1800" b="1" baseline="0" dirty="0"/>
                        <a:t>Weight at Birth: </a:t>
                      </a:r>
                      <a:r>
                        <a:rPr lang="en-US" sz="1800" baseline="0" dirty="0"/>
                        <a:t>8.6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Side</a:t>
                      </a:r>
                    </a:p>
                    <a:p>
                      <a:r>
                        <a:rPr lang="en-US" sz="1800" b="1" baseline="0" dirty="0"/>
                        <a:t>Position Found: </a:t>
                      </a:r>
                      <a:r>
                        <a:rPr lang="en-US" sz="1800" baseline="0" dirty="0"/>
                        <a:t>Side</a:t>
                      </a:r>
                    </a:p>
                    <a:p>
                      <a:r>
                        <a:rPr lang="en-US" sz="1800" b="1" baseline="0" dirty="0"/>
                        <a:t>Airway: </a:t>
                      </a:r>
                      <a:r>
                        <a:rPr lang="en-US" sz="1800" baseline="0" dirty="0"/>
                        <a:t>Fully Obstructed</a:t>
                      </a:r>
                    </a:p>
                    <a:p>
                      <a:r>
                        <a:rPr lang="en-US" sz="1800" b="1" baseline="0" dirty="0"/>
                        <a:t>Face/Neck Position: </a:t>
                      </a:r>
                      <a:r>
                        <a:rPr lang="en-US" sz="1800" baseline="0" dirty="0"/>
                        <a:t>Neutral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Mom had placed the infant on his side on an adult bed with a bottle (formula and cereal with expanded nipple) propped on a blanket. She had also placed a pillow behind the baby's head, possibly in an effort to protect the baby from a fall off the side of the bed. Found unresponsive on his side with his face under a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796485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77</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pic>
        <p:nvPicPr>
          <p:cNvPr id="13" name="Picture 12">
            <a:extLst>
              <a:ext uri="{FF2B5EF4-FFF2-40B4-BE49-F238E27FC236}">
                <a16:creationId xmlns:a16="http://schemas.microsoft.com/office/drawing/2014/main" id="{550C2B6D-1E5F-47A9-9446-CDFCDDCF0FB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5" name="Picture 14">
            <a:extLst>
              <a:ext uri="{FF2B5EF4-FFF2-40B4-BE49-F238E27FC236}">
                <a16:creationId xmlns:a16="http://schemas.microsoft.com/office/drawing/2014/main" id="{3865CA31-1111-4DAF-AD47-0E53FD33B4A3}"/>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72129"/>
            <a:ext cx="307818" cy="388878"/>
          </a:xfrm>
          <a:prstGeom prst="rect">
            <a:avLst/>
          </a:prstGeom>
        </p:spPr>
      </p:pic>
      <p:pic>
        <p:nvPicPr>
          <p:cNvPr id="16" name="Picture 15">
            <a:extLst>
              <a:ext uri="{FF2B5EF4-FFF2-40B4-BE49-F238E27FC236}">
                <a16:creationId xmlns:a16="http://schemas.microsoft.com/office/drawing/2014/main" id="{D390ECF1-48A9-4E17-83C6-1BE8F66548A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301981"/>
            <a:ext cx="307818" cy="388878"/>
          </a:xfrm>
          <a:prstGeom prst="rect">
            <a:avLst/>
          </a:prstGeom>
        </p:spPr>
      </p:pic>
      <p:graphicFrame>
        <p:nvGraphicFramePr>
          <p:cNvPr id="17" name="Table 16">
            <a:extLst>
              <a:ext uri="{FF2B5EF4-FFF2-40B4-BE49-F238E27FC236}">
                <a16:creationId xmlns:a16="http://schemas.microsoft.com/office/drawing/2014/main" id="{1CF09A06-25A2-4334-A0CB-4A4F815E0BAA}"/>
              </a:ext>
            </a:extLst>
          </p:cNvPr>
          <p:cNvGraphicFramePr>
            <a:graphicFrameLocks noGrp="1"/>
          </p:cNvGraphicFramePr>
          <p:nvPr>
            <p:extLst>
              <p:ext uri="{D42A27DB-BD31-4B8C-83A1-F6EECF244321}">
                <p14:modId xmlns:p14="http://schemas.microsoft.com/office/powerpoint/2010/main" val="3595715803"/>
              </p:ext>
            </p:extLst>
          </p:nvPr>
        </p:nvGraphicFramePr>
        <p:xfrm>
          <a:off x="470779" y="339365"/>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Accident/Asphyxia</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4</a:t>
                      </a:r>
                      <a:r>
                        <a:rPr lang="en-US" sz="1800" baseline="0" dirty="0"/>
                        <a:t> Months</a:t>
                      </a:r>
                    </a:p>
                    <a:p>
                      <a:r>
                        <a:rPr lang="en-US" sz="1800" b="1" baseline="0" dirty="0"/>
                        <a:t>Sex: </a:t>
                      </a:r>
                      <a:r>
                        <a:rPr lang="en-US" sz="1800" b="0" baseline="0" dirty="0"/>
                        <a:t>Male</a:t>
                      </a:r>
                      <a:endParaRPr lang="en-US" sz="1800" baseline="0" dirty="0"/>
                    </a:p>
                    <a:p>
                      <a:r>
                        <a:rPr lang="en-US" sz="1800" b="1" baseline="0" dirty="0"/>
                        <a:t>Gestational Age: </a:t>
                      </a:r>
                      <a:r>
                        <a:rPr lang="en-US" sz="1800" b="0" baseline="0" dirty="0"/>
                        <a:t>40</a:t>
                      </a:r>
                      <a:r>
                        <a:rPr lang="en-US" sz="1800" baseline="0" dirty="0"/>
                        <a:t>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18.5 </a:t>
                      </a:r>
                      <a:r>
                        <a:rPr lang="en-US" sz="1800" baseline="0" dirty="0" err="1"/>
                        <a:t>lbs</a:t>
                      </a:r>
                      <a:r>
                        <a:rPr lang="en-US" sz="1800" b="0" baseline="0" dirty="0"/>
                        <a:t> </a:t>
                      </a:r>
                      <a:r>
                        <a:rPr lang="en-US" sz="1800" b="1" baseline="0" dirty="0"/>
                        <a:t>Weight at Birth: </a:t>
                      </a:r>
                      <a:r>
                        <a:rPr lang="en-US" sz="1800" baseline="0" dirty="0"/>
                        <a:t>8.6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Side</a:t>
                      </a:r>
                    </a:p>
                    <a:p>
                      <a:r>
                        <a:rPr lang="en-US" sz="1800" b="1" baseline="0" dirty="0"/>
                        <a:t>Position Found: </a:t>
                      </a:r>
                      <a:r>
                        <a:rPr lang="en-US" sz="1800" baseline="0" dirty="0"/>
                        <a:t>Side</a:t>
                      </a:r>
                    </a:p>
                    <a:p>
                      <a:r>
                        <a:rPr lang="en-US" sz="1800" b="1" baseline="0" dirty="0"/>
                        <a:t>Airway: </a:t>
                      </a:r>
                      <a:r>
                        <a:rPr lang="en-US" sz="1800" baseline="0" dirty="0"/>
                        <a:t>Fully Obstructed</a:t>
                      </a:r>
                    </a:p>
                    <a:p>
                      <a:r>
                        <a:rPr lang="en-US" sz="1800" b="1" baseline="0" dirty="0"/>
                        <a:t>Face/Neck Position: </a:t>
                      </a:r>
                      <a:r>
                        <a:rPr lang="en-US" sz="1800" baseline="0" dirty="0"/>
                        <a:t>Neutral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Mom had placed the infant on his side on an adult bed with a bottle (formula and cereal with expanded nipple) propped on a blanket. She had also placed a pillow behind the baby's head, possibly in an effort to protect the baby from a fall off the side of the bed. Found unresponsive on his side with his face under a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699468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78</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pic>
        <p:nvPicPr>
          <p:cNvPr id="13" name="Picture 12">
            <a:extLst>
              <a:ext uri="{FF2B5EF4-FFF2-40B4-BE49-F238E27FC236}">
                <a16:creationId xmlns:a16="http://schemas.microsoft.com/office/drawing/2014/main" id="{550C2B6D-1E5F-47A9-9446-CDFCDDCF0FB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5" name="Picture 14">
            <a:extLst>
              <a:ext uri="{FF2B5EF4-FFF2-40B4-BE49-F238E27FC236}">
                <a16:creationId xmlns:a16="http://schemas.microsoft.com/office/drawing/2014/main" id="{3865CA31-1111-4DAF-AD47-0E53FD33B4A3}"/>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72129"/>
            <a:ext cx="307818" cy="388878"/>
          </a:xfrm>
          <a:prstGeom prst="rect">
            <a:avLst/>
          </a:prstGeom>
        </p:spPr>
      </p:pic>
      <p:pic>
        <p:nvPicPr>
          <p:cNvPr id="16" name="Picture 15">
            <a:extLst>
              <a:ext uri="{FF2B5EF4-FFF2-40B4-BE49-F238E27FC236}">
                <a16:creationId xmlns:a16="http://schemas.microsoft.com/office/drawing/2014/main" id="{D390ECF1-48A9-4E17-83C6-1BE8F66548A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301981"/>
            <a:ext cx="307818" cy="388878"/>
          </a:xfrm>
          <a:prstGeom prst="rect">
            <a:avLst/>
          </a:prstGeom>
        </p:spPr>
      </p:pic>
      <p:pic>
        <p:nvPicPr>
          <p:cNvPr id="17" name="Picture 16">
            <a:extLst>
              <a:ext uri="{FF2B5EF4-FFF2-40B4-BE49-F238E27FC236}">
                <a16:creationId xmlns:a16="http://schemas.microsoft.com/office/drawing/2014/main" id="{B9E54848-4DB4-427A-8BC2-09C6EEA7543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44875"/>
            <a:ext cx="307818" cy="388878"/>
          </a:xfrm>
          <a:prstGeom prst="rect">
            <a:avLst/>
          </a:prstGeom>
        </p:spPr>
      </p:pic>
      <p:graphicFrame>
        <p:nvGraphicFramePr>
          <p:cNvPr id="18" name="Table 17">
            <a:extLst>
              <a:ext uri="{FF2B5EF4-FFF2-40B4-BE49-F238E27FC236}">
                <a16:creationId xmlns:a16="http://schemas.microsoft.com/office/drawing/2014/main" id="{431BBD88-453F-4313-B888-0CD6C4B2ED7B}"/>
              </a:ext>
            </a:extLst>
          </p:cNvPr>
          <p:cNvGraphicFramePr>
            <a:graphicFrameLocks noGrp="1"/>
          </p:cNvGraphicFramePr>
          <p:nvPr>
            <p:extLst>
              <p:ext uri="{D42A27DB-BD31-4B8C-83A1-F6EECF244321}">
                <p14:modId xmlns:p14="http://schemas.microsoft.com/office/powerpoint/2010/main" val="3595715803"/>
              </p:ext>
            </p:extLst>
          </p:nvPr>
        </p:nvGraphicFramePr>
        <p:xfrm>
          <a:off x="470779" y="339365"/>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Accident/Asphyxia</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4</a:t>
                      </a:r>
                      <a:r>
                        <a:rPr lang="en-US" sz="1800" baseline="0" dirty="0"/>
                        <a:t> Months</a:t>
                      </a:r>
                    </a:p>
                    <a:p>
                      <a:r>
                        <a:rPr lang="en-US" sz="1800" b="1" baseline="0" dirty="0"/>
                        <a:t>Sex: </a:t>
                      </a:r>
                      <a:r>
                        <a:rPr lang="en-US" sz="1800" b="0" baseline="0" dirty="0"/>
                        <a:t>Male</a:t>
                      </a:r>
                      <a:endParaRPr lang="en-US" sz="1800" baseline="0" dirty="0"/>
                    </a:p>
                    <a:p>
                      <a:r>
                        <a:rPr lang="en-US" sz="1800" b="1" baseline="0" dirty="0"/>
                        <a:t>Gestational Age: </a:t>
                      </a:r>
                      <a:r>
                        <a:rPr lang="en-US" sz="1800" b="0" baseline="0" dirty="0"/>
                        <a:t>40</a:t>
                      </a:r>
                      <a:r>
                        <a:rPr lang="en-US" sz="1800" baseline="0" dirty="0"/>
                        <a:t>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18.5 </a:t>
                      </a:r>
                      <a:r>
                        <a:rPr lang="en-US" sz="1800" baseline="0" dirty="0" err="1"/>
                        <a:t>lbs</a:t>
                      </a:r>
                      <a:r>
                        <a:rPr lang="en-US" sz="1800" b="0" baseline="0" dirty="0"/>
                        <a:t> </a:t>
                      </a:r>
                      <a:r>
                        <a:rPr lang="en-US" sz="1800" b="1" baseline="0" dirty="0"/>
                        <a:t>Weight at Birth: </a:t>
                      </a:r>
                      <a:r>
                        <a:rPr lang="en-US" sz="1800" baseline="0" dirty="0"/>
                        <a:t>8.6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Side</a:t>
                      </a:r>
                    </a:p>
                    <a:p>
                      <a:r>
                        <a:rPr lang="en-US" sz="1800" b="1" baseline="0" dirty="0"/>
                        <a:t>Position Found: </a:t>
                      </a:r>
                      <a:r>
                        <a:rPr lang="en-US" sz="1800" baseline="0" dirty="0"/>
                        <a:t>Side</a:t>
                      </a:r>
                    </a:p>
                    <a:p>
                      <a:r>
                        <a:rPr lang="en-US" sz="1800" b="1" baseline="0" dirty="0"/>
                        <a:t>Airway: </a:t>
                      </a:r>
                      <a:r>
                        <a:rPr lang="en-US" sz="1800" baseline="0" dirty="0"/>
                        <a:t>Fully Obstructed</a:t>
                      </a:r>
                    </a:p>
                    <a:p>
                      <a:r>
                        <a:rPr lang="en-US" sz="1800" b="1" baseline="0" dirty="0"/>
                        <a:t>Face/Neck Position: </a:t>
                      </a:r>
                      <a:r>
                        <a:rPr lang="en-US" sz="1800" baseline="0" dirty="0"/>
                        <a:t>Neutral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Mom had placed the infant on his side on an adult bed with a bottle (formula and cereal with expanded nipple) propped on a blanket. She had also placed a pillow behind the baby's head, possibly in an effort to protect the baby from a fall off the side of the bed. Found unresponsive on his side with his face under a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009321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79</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pic>
        <p:nvPicPr>
          <p:cNvPr id="13" name="Picture 12">
            <a:extLst>
              <a:ext uri="{FF2B5EF4-FFF2-40B4-BE49-F238E27FC236}">
                <a16:creationId xmlns:a16="http://schemas.microsoft.com/office/drawing/2014/main" id="{550C2B6D-1E5F-47A9-9446-CDFCDDCF0FB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5" name="Picture 14">
            <a:extLst>
              <a:ext uri="{FF2B5EF4-FFF2-40B4-BE49-F238E27FC236}">
                <a16:creationId xmlns:a16="http://schemas.microsoft.com/office/drawing/2014/main" id="{3865CA31-1111-4DAF-AD47-0E53FD33B4A3}"/>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72129"/>
            <a:ext cx="307818" cy="388878"/>
          </a:xfrm>
          <a:prstGeom prst="rect">
            <a:avLst/>
          </a:prstGeom>
        </p:spPr>
      </p:pic>
      <p:pic>
        <p:nvPicPr>
          <p:cNvPr id="16" name="Picture 15">
            <a:extLst>
              <a:ext uri="{FF2B5EF4-FFF2-40B4-BE49-F238E27FC236}">
                <a16:creationId xmlns:a16="http://schemas.microsoft.com/office/drawing/2014/main" id="{D390ECF1-48A9-4E17-83C6-1BE8F66548A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301981"/>
            <a:ext cx="307818" cy="388878"/>
          </a:xfrm>
          <a:prstGeom prst="rect">
            <a:avLst/>
          </a:prstGeom>
        </p:spPr>
      </p:pic>
      <p:pic>
        <p:nvPicPr>
          <p:cNvPr id="17" name="Picture 16">
            <a:extLst>
              <a:ext uri="{FF2B5EF4-FFF2-40B4-BE49-F238E27FC236}">
                <a16:creationId xmlns:a16="http://schemas.microsoft.com/office/drawing/2014/main" id="{B9E54848-4DB4-427A-8BC2-09C6EEA7543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44875"/>
            <a:ext cx="307818" cy="388878"/>
          </a:xfrm>
          <a:prstGeom prst="rect">
            <a:avLst/>
          </a:prstGeom>
        </p:spPr>
      </p:pic>
      <p:pic>
        <p:nvPicPr>
          <p:cNvPr id="18" name="Picture 17">
            <a:extLst>
              <a:ext uri="{FF2B5EF4-FFF2-40B4-BE49-F238E27FC236}">
                <a16:creationId xmlns:a16="http://schemas.microsoft.com/office/drawing/2014/main" id="{AC9BF3FF-E562-479A-BCEF-A29C14411B0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187769"/>
            <a:ext cx="307818" cy="388878"/>
          </a:xfrm>
          <a:prstGeom prst="rect">
            <a:avLst/>
          </a:prstGeom>
        </p:spPr>
      </p:pic>
      <p:graphicFrame>
        <p:nvGraphicFramePr>
          <p:cNvPr id="19" name="Table 18">
            <a:extLst>
              <a:ext uri="{FF2B5EF4-FFF2-40B4-BE49-F238E27FC236}">
                <a16:creationId xmlns:a16="http://schemas.microsoft.com/office/drawing/2014/main" id="{A5609853-AD79-411A-B557-8B981C424557}"/>
              </a:ext>
            </a:extLst>
          </p:cNvPr>
          <p:cNvGraphicFramePr>
            <a:graphicFrameLocks noGrp="1"/>
          </p:cNvGraphicFramePr>
          <p:nvPr>
            <p:extLst>
              <p:ext uri="{D42A27DB-BD31-4B8C-83A1-F6EECF244321}">
                <p14:modId xmlns:p14="http://schemas.microsoft.com/office/powerpoint/2010/main" val="3595715803"/>
              </p:ext>
            </p:extLst>
          </p:nvPr>
        </p:nvGraphicFramePr>
        <p:xfrm>
          <a:off x="470779" y="339365"/>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Accident/Asphyxia</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4</a:t>
                      </a:r>
                      <a:r>
                        <a:rPr lang="en-US" sz="1800" baseline="0" dirty="0"/>
                        <a:t> Months</a:t>
                      </a:r>
                    </a:p>
                    <a:p>
                      <a:r>
                        <a:rPr lang="en-US" sz="1800" b="1" baseline="0" dirty="0"/>
                        <a:t>Sex: </a:t>
                      </a:r>
                      <a:r>
                        <a:rPr lang="en-US" sz="1800" b="0" baseline="0" dirty="0"/>
                        <a:t>Male</a:t>
                      </a:r>
                      <a:endParaRPr lang="en-US" sz="1800" baseline="0" dirty="0"/>
                    </a:p>
                    <a:p>
                      <a:r>
                        <a:rPr lang="en-US" sz="1800" b="1" baseline="0" dirty="0"/>
                        <a:t>Gestational Age: </a:t>
                      </a:r>
                      <a:r>
                        <a:rPr lang="en-US" sz="1800" b="0" baseline="0" dirty="0"/>
                        <a:t>40</a:t>
                      </a:r>
                      <a:r>
                        <a:rPr lang="en-US" sz="1800" baseline="0" dirty="0"/>
                        <a:t>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18.5 </a:t>
                      </a:r>
                      <a:r>
                        <a:rPr lang="en-US" sz="1800" baseline="0" dirty="0" err="1"/>
                        <a:t>lbs</a:t>
                      </a:r>
                      <a:r>
                        <a:rPr lang="en-US" sz="1800" b="0" baseline="0" dirty="0"/>
                        <a:t> </a:t>
                      </a:r>
                      <a:r>
                        <a:rPr lang="en-US" sz="1800" b="1" baseline="0" dirty="0"/>
                        <a:t>Weight at Birth: </a:t>
                      </a:r>
                      <a:r>
                        <a:rPr lang="en-US" sz="1800" baseline="0" dirty="0"/>
                        <a:t>8.6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Side</a:t>
                      </a:r>
                    </a:p>
                    <a:p>
                      <a:r>
                        <a:rPr lang="en-US" sz="1800" b="1" baseline="0" dirty="0"/>
                        <a:t>Position Found: </a:t>
                      </a:r>
                      <a:r>
                        <a:rPr lang="en-US" sz="1800" baseline="0" dirty="0"/>
                        <a:t>Side</a:t>
                      </a:r>
                    </a:p>
                    <a:p>
                      <a:r>
                        <a:rPr lang="en-US" sz="1800" b="1" baseline="0" dirty="0"/>
                        <a:t>Airway: </a:t>
                      </a:r>
                      <a:r>
                        <a:rPr lang="en-US" sz="1800" baseline="0" dirty="0"/>
                        <a:t>Fully Obstructed</a:t>
                      </a:r>
                    </a:p>
                    <a:p>
                      <a:r>
                        <a:rPr lang="en-US" sz="1800" b="1" baseline="0" dirty="0"/>
                        <a:t>Face/Neck Position: </a:t>
                      </a:r>
                      <a:r>
                        <a:rPr lang="en-US" sz="1800" baseline="0" dirty="0"/>
                        <a:t>Neutral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Mom had placed the infant on his side on an adult bed with a bottle (formula and cereal with expanded nipple) propped on a blanket. She had also placed a pillow behind the baby's head, possibly in an effort to protect the baby from a fall off the side of the bed. Found unresponsive on his side with his face under a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54240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Placeholder 8">
            <a:extLst>
              <a:ext uri="{FF2B5EF4-FFF2-40B4-BE49-F238E27FC236}">
                <a16:creationId xmlns:a16="http://schemas.microsoft.com/office/drawing/2014/main" id="{B077F5F1-BCC8-425E-BD53-76BD6DC46D45}"/>
              </a:ext>
            </a:extLst>
          </p:cNvPr>
          <p:cNvSpPr txBox="1">
            <a:spLocks/>
          </p:cNvSpPr>
          <p:nvPr/>
        </p:nvSpPr>
        <p:spPr>
          <a:xfrm>
            <a:off x="7537093" y="6220047"/>
            <a:ext cx="4190620" cy="5103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altLang="en-US" sz="1400" dirty="0">
                <a:latin typeface="+mj-lt"/>
              </a:rPr>
              <a:t>Source: Shapiro-Mendoza C K et al. </a:t>
            </a:r>
            <a:r>
              <a:rPr lang="en-GB" altLang="en-US" sz="1400" i="1" dirty="0" err="1">
                <a:latin typeface="+mj-lt"/>
              </a:rPr>
              <a:t>Pediatrics</a:t>
            </a:r>
            <a:endParaRPr lang="en-US" sz="1400" i="1" dirty="0">
              <a:latin typeface="+mj-lt"/>
            </a:endParaRPr>
          </a:p>
        </p:txBody>
      </p:sp>
      <p:sp>
        <p:nvSpPr>
          <p:cNvPr id="14" name="Rectangle 13">
            <a:extLst>
              <a:ext uri="{FF2B5EF4-FFF2-40B4-BE49-F238E27FC236}">
                <a16:creationId xmlns:a16="http://schemas.microsoft.com/office/drawing/2014/main" id="{2D28BE39-4852-4461-90C6-2AC32D84497A}"/>
              </a:ext>
            </a:extLst>
          </p:cNvPr>
          <p:cNvSpPr/>
          <p:nvPr/>
        </p:nvSpPr>
        <p:spPr>
          <a:xfrm>
            <a:off x="173665" y="6246607"/>
            <a:ext cx="6652438"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08728D6-8EFC-4F04-A4B2-B7ADEEEF19C2}"/>
              </a:ext>
            </a:extLst>
          </p:cNvPr>
          <p:cNvPicPr>
            <a:picLocks noChangeAspect="1"/>
          </p:cNvPicPr>
          <p:nvPr/>
        </p:nvPicPr>
        <p:blipFill rotWithShape="1">
          <a:blip r:embed="rId3"/>
          <a:srcRect t="4317"/>
          <a:stretch/>
        </p:blipFill>
        <p:spPr>
          <a:xfrm>
            <a:off x="1068219" y="209551"/>
            <a:ext cx="5213596" cy="6561909"/>
          </a:xfrm>
          <a:prstGeom prst="rect">
            <a:avLst/>
          </a:prstGeom>
        </p:spPr>
      </p:pic>
      <p:sp>
        <p:nvSpPr>
          <p:cNvPr id="22" name="Rectangle 21">
            <a:extLst>
              <a:ext uri="{FF2B5EF4-FFF2-40B4-BE49-F238E27FC236}">
                <a16:creationId xmlns:a16="http://schemas.microsoft.com/office/drawing/2014/main" id="{CEB6428D-042A-4426-A5F6-016EA5052638}"/>
              </a:ext>
            </a:extLst>
          </p:cNvPr>
          <p:cNvSpPr/>
          <p:nvPr/>
        </p:nvSpPr>
        <p:spPr>
          <a:xfrm flipH="1">
            <a:off x="1068219" y="186535"/>
            <a:ext cx="856375" cy="5706607"/>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856AFA7-061C-414A-9777-8D8199A2A864}"/>
              </a:ext>
            </a:extLst>
          </p:cNvPr>
          <p:cNvSpPr/>
          <p:nvPr/>
        </p:nvSpPr>
        <p:spPr>
          <a:xfrm>
            <a:off x="5145522" y="805327"/>
            <a:ext cx="1136293" cy="5020707"/>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15372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80</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pic>
        <p:nvPicPr>
          <p:cNvPr id="13" name="Picture 12">
            <a:extLst>
              <a:ext uri="{FF2B5EF4-FFF2-40B4-BE49-F238E27FC236}">
                <a16:creationId xmlns:a16="http://schemas.microsoft.com/office/drawing/2014/main" id="{550C2B6D-1E5F-47A9-9446-CDFCDDCF0FB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5" name="Picture 14">
            <a:extLst>
              <a:ext uri="{FF2B5EF4-FFF2-40B4-BE49-F238E27FC236}">
                <a16:creationId xmlns:a16="http://schemas.microsoft.com/office/drawing/2014/main" id="{3865CA31-1111-4DAF-AD47-0E53FD33B4A3}"/>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72129"/>
            <a:ext cx="307818" cy="388878"/>
          </a:xfrm>
          <a:prstGeom prst="rect">
            <a:avLst/>
          </a:prstGeom>
        </p:spPr>
      </p:pic>
      <p:pic>
        <p:nvPicPr>
          <p:cNvPr id="16" name="Picture 15">
            <a:extLst>
              <a:ext uri="{FF2B5EF4-FFF2-40B4-BE49-F238E27FC236}">
                <a16:creationId xmlns:a16="http://schemas.microsoft.com/office/drawing/2014/main" id="{D390ECF1-48A9-4E17-83C6-1BE8F66548A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301981"/>
            <a:ext cx="307818" cy="388878"/>
          </a:xfrm>
          <a:prstGeom prst="rect">
            <a:avLst/>
          </a:prstGeom>
        </p:spPr>
      </p:pic>
      <p:pic>
        <p:nvPicPr>
          <p:cNvPr id="17" name="Picture 16">
            <a:extLst>
              <a:ext uri="{FF2B5EF4-FFF2-40B4-BE49-F238E27FC236}">
                <a16:creationId xmlns:a16="http://schemas.microsoft.com/office/drawing/2014/main" id="{B9E54848-4DB4-427A-8BC2-09C6EEA7543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44875"/>
            <a:ext cx="307818" cy="388878"/>
          </a:xfrm>
          <a:prstGeom prst="rect">
            <a:avLst/>
          </a:prstGeom>
        </p:spPr>
      </p:pic>
      <p:pic>
        <p:nvPicPr>
          <p:cNvPr id="18" name="Picture 17">
            <a:extLst>
              <a:ext uri="{FF2B5EF4-FFF2-40B4-BE49-F238E27FC236}">
                <a16:creationId xmlns:a16="http://schemas.microsoft.com/office/drawing/2014/main" id="{AC9BF3FF-E562-479A-BCEF-A29C14411B0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187769"/>
            <a:ext cx="307818" cy="388878"/>
          </a:xfrm>
          <a:prstGeom prst="rect">
            <a:avLst/>
          </a:prstGeom>
        </p:spPr>
      </p:pic>
      <p:pic>
        <p:nvPicPr>
          <p:cNvPr id="19" name="Picture 18">
            <a:extLst>
              <a:ext uri="{FF2B5EF4-FFF2-40B4-BE49-F238E27FC236}">
                <a16:creationId xmlns:a16="http://schemas.microsoft.com/office/drawing/2014/main" id="{1CDD838C-936C-4A73-87BA-EF967731555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630663"/>
            <a:ext cx="307818" cy="388878"/>
          </a:xfrm>
          <a:prstGeom prst="rect">
            <a:avLst/>
          </a:prstGeom>
        </p:spPr>
      </p:pic>
      <p:graphicFrame>
        <p:nvGraphicFramePr>
          <p:cNvPr id="20" name="Table 19">
            <a:extLst>
              <a:ext uri="{FF2B5EF4-FFF2-40B4-BE49-F238E27FC236}">
                <a16:creationId xmlns:a16="http://schemas.microsoft.com/office/drawing/2014/main" id="{87F21D39-5F3C-423F-8E2D-5F4F85EDD8B5}"/>
              </a:ext>
            </a:extLst>
          </p:cNvPr>
          <p:cNvGraphicFramePr>
            <a:graphicFrameLocks noGrp="1"/>
          </p:cNvGraphicFramePr>
          <p:nvPr>
            <p:extLst>
              <p:ext uri="{D42A27DB-BD31-4B8C-83A1-F6EECF244321}">
                <p14:modId xmlns:p14="http://schemas.microsoft.com/office/powerpoint/2010/main" val="3595715803"/>
              </p:ext>
            </p:extLst>
          </p:nvPr>
        </p:nvGraphicFramePr>
        <p:xfrm>
          <a:off x="470779" y="339365"/>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Accident/Asphyxia</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4</a:t>
                      </a:r>
                      <a:r>
                        <a:rPr lang="en-US" sz="1800" baseline="0" dirty="0"/>
                        <a:t> Months</a:t>
                      </a:r>
                    </a:p>
                    <a:p>
                      <a:r>
                        <a:rPr lang="en-US" sz="1800" b="1" baseline="0" dirty="0"/>
                        <a:t>Sex: </a:t>
                      </a:r>
                      <a:r>
                        <a:rPr lang="en-US" sz="1800" b="0" baseline="0" dirty="0"/>
                        <a:t>Male</a:t>
                      </a:r>
                      <a:endParaRPr lang="en-US" sz="1800" baseline="0" dirty="0"/>
                    </a:p>
                    <a:p>
                      <a:r>
                        <a:rPr lang="en-US" sz="1800" b="1" baseline="0" dirty="0"/>
                        <a:t>Gestational Age: </a:t>
                      </a:r>
                      <a:r>
                        <a:rPr lang="en-US" sz="1800" b="0" baseline="0" dirty="0"/>
                        <a:t>40</a:t>
                      </a:r>
                      <a:r>
                        <a:rPr lang="en-US" sz="1800" baseline="0" dirty="0"/>
                        <a:t>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18.5 </a:t>
                      </a:r>
                      <a:r>
                        <a:rPr lang="en-US" sz="1800" baseline="0" dirty="0" err="1"/>
                        <a:t>lbs</a:t>
                      </a:r>
                      <a:r>
                        <a:rPr lang="en-US" sz="1800" b="0" baseline="0" dirty="0"/>
                        <a:t> </a:t>
                      </a:r>
                      <a:r>
                        <a:rPr lang="en-US" sz="1800" b="1" baseline="0" dirty="0"/>
                        <a:t>Weight at Birth: </a:t>
                      </a:r>
                      <a:r>
                        <a:rPr lang="en-US" sz="1800" baseline="0" dirty="0"/>
                        <a:t>8.6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Side</a:t>
                      </a:r>
                    </a:p>
                    <a:p>
                      <a:r>
                        <a:rPr lang="en-US" sz="1800" b="1" baseline="0" dirty="0"/>
                        <a:t>Position Found: </a:t>
                      </a:r>
                      <a:r>
                        <a:rPr lang="en-US" sz="1800" baseline="0" dirty="0"/>
                        <a:t>Side</a:t>
                      </a:r>
                    </a:p>
                    <a:p>
                      <a:r>
                        <a:rPr lang="en-US" sz="1800" b="1" baseline="0" dirty="0"/>
                        <a:t>Airway: </a:t>
                      </a:r>
                      <a:r>
                        <a:rPr lang="en-US" sz="1800" baseline="0" dirty="0"/>
                        <a:t>Fully Obstructed</a:t>
                      </a:r>
                    </a:p>
                    <a:p>
                      <a:r>
                        <a:rPr lang="en-US" sz="1800" b="1" baseline="0" dirty="0"/>
                        <a:t>Face/Neck Position: </a:t>
                      </a:r>
                      <a:r>
                        <a:rPr lang="en-US" sz="1800" baseline="0" dirty="0"/>
                        <a:t>Neutral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Mom had placed the infant on his side on an adult bed with a bottle (formula and cereal with expanded nipple) propped on a blanket. She had also placed a pillow behind the baby's head, possibly in an effort to protect the baby from a fall off the side of the bed. Found unresponsive on his side with his face under a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614934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81</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pic>
        <p:nvPicPr>
          <p:cNvPr id="13" name="Picture 12">
            <a:extLst>
              <a:ext uri="{FF2B5EF4-FFF2-40B4-BE49-F238E27FC236}">
                <a16:creationId xmlns:a16="http://schemas.microsoft.com/office/drawing/2014/main" id="{550C2B6D-1E5F-47A9-9446-CDFCDDCF0FB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5" name="Picture 14">
            <a:extLst>
              <a:ext uri="{FF2B5EF4-FFF2-40B4-BE49-F238E27FC236}">
                <a16:creationId xmlns:a16="http://schemas.microsoft.com/office/drawing/2014/main" id="{3865CA31-1111-4DAF-AD47-0E53FD33B4A3}"/>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72129"/>
            <a:ext cx="307818" cy="388878"/>
          </a:xfrm>
          <a:prstGeom prst="rect">
            <a:avLst/>
          </a:prstGeom>
        </p:spPr>
      </p:pic>
      <p:pic>
        <p:nvPicPr>
          <p:cNvPr id="16" name="Picture 15">
            <a:extLst>
              <a:ext uri="{FF2B5EF4-FFF2-40B4-BE49-F238E27FC236}">
                <a16:creationId xmlns:a16="http://schemas.microsoft.com/office/drawing/2014/main" id="{D390ECF1-48A9-4E17-83C6-1BE8F66548A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301981"/>
            <a:ext cx="307818" cy="388878"/>
          </a:xfrm>
          <a:prstGeom prst="rect">
            <a:avLst/>
          </a:prstGeom>
        </p:spPr>
      </p:pic>
      <p:pic>
        <p:nvPicPr>
          <p:cNvPr id="17" name="Picture 16">
            <a:extLst>
              <a:ext uri="{FF2B5EF4-FFF2-40B4-BE49-F238E27FC236}">
                <a16:creationId xmlns:a16="http://schemas.microsoft.com/office/drawing/2014/main" id="{B9E54848-4DB4-427A-8BC2-09C6EEA7543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44875"/>
            <a:ext cx="307818" cy="388878"/>
          </a:xfrm>
          <a:prstGeom prst="rect">
            <a:avLst/>
          </a:prstGeom>
        </p:spPr>
      </p:pic>
      <p:pic>
        <p:nvPicPr>
          <p:cNvPr id="18" name="Picture 17">
            <a:extLst>
              <a:ext uri="{FF2B5EF4-FFF2-40B4-BE49-F238E27FC236}">
                <a16:creationId xmlns:a16="http://schemas.microsoft.com/office/drawing/2014/main" id="{AC9BF3FF-E562-479A-BCEF-A29C14411B0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187769"/>
            <a:ext cx="307818" cy="388878"/>
          </a:xfrm>
          <a:prstGeom prst="rect">
            <a:avLst/>
          </a:prstGeom>
        </p:spPr>
      </p:pic>
      <p:pic>
        <p:nvPicPr>
          <p:cNvPr id="19" name="Picture 18">
            <a:extLst>
              <a:ext uri="{FF2B5EF4-FFF2-40B4-BE49-F238E27FC236}">
                <a16:creationId xmlns:a16="http://schemas.microsoft.com/office/drawing/2014/main" id="{1CDD838C-936C-4A73-87BA-EF967731555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630663"/>
            <a:ext cx="307818" cy="388878"/>
          </a:xfrm>
          <a:prstGeom prst="rect">
            <a:avLst/>
          </a:prstGeom>
        </p:spPr>
      </p:pic>
      <p:pic>
        <p:nvPicPr>
          <p:cNvPr id="20" name="Picture 19">
            <a:extLst>
              <a:ext uri="{FF2B5EF4-FFF2-40B4-BE49-F238E27FC236}">
                <a16:creationId xmlns:a16="http://schemas.microsoft.com/office/drawing/2014/main" id="{72499E29-740B-4CDE-B86A-3FBB4279F2D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96935" y="3429000"/>
            <a:ext cx="307818" cy="388878"/>
          </a:xfrm>
          <a:prstGeom prst="rect">
            <a:avLst/>
          </a:prstGeom>
        </p:spPr>
      </p:pic>
      <p:graphicFrame>
        <p:nvGraphicFramePr>
          <p:cNvPr id="21" name="Table 20">
            <a:extLst>
              <a:ext uri="{FF2B5EF4-FFF2-40B4-BE49-F238E27FC236}">
                <a16:creationId xmlns:a16="http://schemas.microsoft.com/office/drawing/2014/main" id="{531C7CFE-306E-41B3-9DC7-5D86599A2627}"/>
              </a:ext>
            </a:extLst>
          </p:cNvPr>
          <p:cNvGraphicFramePr>
            <a:graphicFrameLocks noGrp="1"/>
          </p:cNvGraphicFramePr>
          <p:nvPr>
            <p:extLst>
              <p:ext uri="{D42A27DB-BD31-4B8C-83A1-F6EECF244321}">
                <p14:modId xmlns:p14="http://schemas.microsoft.com/office/powerpoint/2010/main" val="3595715803"/>
              </p:ext>
            </p:extLst>
          </p:nvPr>
        </p:nvGraphicFramePr>
        <p:xfrm>
          <a:off x="470779" y="339365"/>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Accident/Asphyxia</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4</a:t>
                      </a:r>
                      <a:r>
                        <a:rPr lang="en-US" sz="1800" baseline="0" dirty="0"/>
                        <a:t> Months</a:t>
                      </a:r>
                    </a:p>
                    <a:p>
                      <a:r>
                        <a:rPr lang="en-US" sz="1800" b="1" baseline="0" dirty="0"/>
                        <a:t>Sex: </a:t>
                      </a:r>
                      <a:r>
                        <a:rPr lang="en-US" sz="1800" b="0" baseline="0" dirty="0"/>
                        <a:t>Male</a:t>
                      </a:r>
                      <a:endParaRPr lang="en-US" sz="1800" baseline="0" dirty="0"/>
                    </a:p>
                    <a:p>
                      <a:r>
                        <a:rPr lang="en-US" sz="1800" b="1" baseline="0" dirty="0"/>
                        <a:t>Gestational Age: </a:t>
                      </a:r>
                      <a:r>
                        <a:rPr lang="en-US" sz="1800" b="0" baseline="0" dirty="0"/>
                        <a:t>40</a:t>
                      </a:r>
                      <a:r>
                        <a:rPr lang="en-US" sz="1800" baseline="0" dirty="0"/>
                        <a:t>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18.5 </a:t>
                      </a:r>
                      <a:r>
                        <a:rPr lang="en-US" sz="1800" baseline="0" dirty="0" err="1"/>
                        <a:t>lbs</a:t>
                      </a:r>
                      <a:r>
                        <a:rPr lang="en-US" sz="1800" b="0" baseline="0" dirty="0"/>
                        <a:t> </a:t>
                      </a:r>
                      <a:r>
                        <a:rPr lang="en-US" sz="1800" b="1" baseline="0" dirty="0"/>
                        <a:t>Weight at Birth: </a:t>
                      </a:r>
                      <a:r>
                        <a:rPr lang="en-US" sz="1800" baseline="0" dirty="0"/>
                        <a:t>8.6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Side</a:t>
                      </a:r>
                    </a:p>
                    <a:p>
                      <a:r>
                        <a:rPr lang="en-US" sz="1800" b="1" baseline="0" dirty="0"/>
                        <a:t>Position Found: </a:t>
                      </a:r>
                      <a:r>
                        <a:rPr lang="en-US" sz="1800" baseline="0" dirty="0"/>
                        <a:t>Side</a:t>
                      </a:r>
                    </a:p>
                    <a:p>
                      <a:r>
                        <a:rPr lang="en-US" sz="1800" b="1" baseline="0" dirty="0"/>
                        <a:t>Airway: </a:t>
                      </a:r>
                      <a:r>
                        <a:rPr lang="en-US" sz="1800" baseline="0" dirty="0"/>
                        <a:t>Fully Obstructed</a:t>
                      </a:r>
                    </a:p>
                    <a:p>
                      <a:r>
                        <a:rPr lang="en-US" sz="1800" b="1" baseline="0" dirty="0"/>
                        <a:t>Face/Neck Position: </a:t>
                      </a:r>
                      <a:r>
                        <a:rPr lang="en-US" sz="1800" baseline="0" dirty="0"/>
                        <a:t>Neutral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Mom had placed the infant on his side on an adult bed with a bottle (formula and cereal with expanded nipple) propped on a blanket. She had also placed a pillow behind the baby's head, possibly in an effort to protect the baby from a fall off the side of the bed. Found unresponsive on his side with his face under a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141099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82</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pic>
        <p:nvPicPr>
          <p:cNvPr id="13" name="Picture 12">
            <a:extLst>
              <a:ext uri="{FF2B5EF4-FFF2-40B4-BE49-F238E27FC236}">
                <a16:creationId xmlns:a16="http://schemas.microsoft.com/office/drawing/2014/main" id="{550C2B6D-1E5F-47A9-9446-CDFCDDCF0FB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5" name="Picture 14">
            <a:extLst>
              <a:ext uri="{FF2B5EF4-FFF2-40B4-BE49-F238E27FC236}">
                <a16:creationId xmlns:a16="http://schemas.microsoft.com/office/drawing/2014/main" id="{3865CA31-1111-4DAF-AD47-0E53FD33B4A3}"/>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72129"/>
            <a:ext cx="307818" cy="388878"/>
          </a:xfrm>
          <a:prstGeom prst="rect">
            <a:avLst/>
          </a:prstGeom>
        </p:spPr>
      </p:pic>
      <p:pic>
        <p:nvPicPr>
          <p:cNvPr id="16" name="Picture 15">
            <a:extLst>
              <a:ext uri="{FF2B5EF4-FFF2-40B4-BE49-F238E27FC236}">
                <a16:creationId xmlns:a16="http://schemas.microsoft.com/office/drawing/2014/main" id="{D390ECF1-48A9-4E17-83C6-1BE8F66548A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301981"/>
            <a:ext cx="307818" cy="388878"/>
          </a:xfrm>
          <a:prstGeom prst="rect">
            <a:avLst/>
          </a:prstGeom>
        </p:spPr>
      </p:pic>
      <p:pic>
        <p:nvPicPr>
          <p:cNvPr id="17" name="Picture 16">
            <a:extLst>
              <a:ext uri="{FF2B5EF4-FFF2-40B4-BE49-F238E27FC236}">
                <a16:creationId xmlns:a16="http://schemas.microsoft.com/office/drawing/2014/main" id="{B9E54848-4DB4-427A-8BC2-09C6EEA7543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44875"/>
            <a:ext cx="307818" cy="388878"/>
          </a:xfrm>
          <a:prstGeom prst="rect">
            <a:avLst/>
          </a:prstGeom>
        </p:spPr>
      </p:pic>
      <p:pic>
        <p:nvPicPr>
          <p:cNvPr id="18" name="Picture 17">
            <a:extLst>
              <a:ext uri="{FF2B5EF4-FFF2-40B4-BE49-F238E27FC236}">
                <a16:creationId xmlns:a16="http://schemas.microsoft.com/office/drawing/2014/main" id="{AC9BF3FF-E562-479A-BCEF-A29C14411B0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187769"/>
            <a:ext cx="307818" cy="388878"/>
          </a:xfrm>
          <a:prstGeom prst="rect">
            <a:avLst/>
          </a:prstGeom>
        </p:spPr>
      </p:pic>
      <p:pic>
        <p:nvPicPr>
          <p:cNvPr id="19" name="Picture 18">
            <a:extLst>
              <a:ext uri="{FF2B5EF4-FFF2-40B4-BE49-F238E27FC236}">
                <a16:creationId xmlns:a16="http://schemas.microsoft.com/office/drawing/2014/main" id="{1CDD838C-936C-4A73-87BA-EF967731555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630663"/>
            <a:ext cx="307818" cy="388878"/>
          </a:xfrm>
          <a:prstGeom prst="rect">
            <a:avLst/>
          </a:prstGeom>
        </p:spPr>
      </p:pic>
      <p:pic>
        <p:nvPicPr>
          <p:cNvPr id="20" name="Picture 19">
            <a:extLst>
              <a:ext uri="{FF2B5EF4-FFF2-40B4-BE49-F238E27FC236}">
                <a16:creationId xmlns:a16="http://schemas.microsoft.com/office/drawing/2014/main" id="{72499E29-740B-4CDE-B86A-3FBB4279F2D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96935" y="3429000"/>
            <a:ext cx="307818" cy="388878"/>
          </a:xfrm>
          <a:prstGeom prst="rect">
            <a:avLst/>
          </a:prstGeom>
        </p:spPr>
      </p:pic>
      <p:pic>
        <p:nvPicPr>
          <p:cNvPr id="21" name="Picture 20">
            <a:extLst>
              <a:ext uri="{FF2B5EF4-FFF2-40B4-BE49-F238E27FC236}">
                <a16:creationId xmlns:a16="http://schemas.microsoft.com/office/drawing/2014/main" id="{036CFDCC-3309-4169-8D69-7D644E699D36}"/>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100888" y="3897941"/>
            <a:ext cx="307818" cy="388878"/>
          </a:xfrm>
          <a:prstGeom prst="rect">
            <a:avLst/>
          </a:prstGeom>
        </p:spPr>
      </p:pic>
      <p:graphicFrame>
        <p:nvGraphicFramePr>
          <p:cNvPr id="22" name="Table 21">
            <a:extLst>
              <a:ext uri="{FF2B5EF4-FFF2-40B4-BE49-F238E27FC236}">
                <a16:creationId xmlns:a16="http://schemas.microsoft.com/office/drawing/2014/main" id="{41046E93-7BEC-4AFC-9C6C-5A1C768D357C}"/>
              </a:ext>
            </a:extLst>
          </p:cNvPr>
          <p:cNvGraphicFramePr>
            <a:graphicFrameLocks noGrp="1"/>
          </p:cNvGraphicFramePr>
          <p:nvPr>
            <p:extLst>
              <p:ext uri="{D42A27DB-BD31-4B8C-83A1-F6EECF244321}">
                <p14:modId xmlns:p14="http://schemas.microsoft.com/office/powerpoint/2010/main" val="3595715803"/>
              </p:ext>
            </p:extLst>
          </p:nvPr>
        </p:nvGraphicFramePr>
        <p:xfrm>
          <a:off x="470779" y="339365"/>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Accident/Asphyxia</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4</a:t>
                      </a:r>
                      <a:r>
                        <a:rPr lang="en-US" sz="1800" baseline="0" dirty="0"/>
                        <a:t> Months</a:t>
                      </a:r>
                    </a:p>
                    <a:p>
                      <a:r>
                        <a:rPr lang="en-US" sz="1800" b="1" baseline="0" dirty="0"/>
                        <a:t>Sex: </a:t>
                      </a:r>
                      <a:r>
                        <a:rPr lang="en-US" sz="1800" b="0" baseline="0" dirty="0"/>
                        <a:t>Male</a:t>
                      </a:r>
                      <a:endParaRPr lang="en-US" sz="1800" baseline="0" dirty="0"/>
                    </a:p>
                    <a:p>
                      <a:r>
                        <a:rPr lang="en-US" sz="1800" b="1" baseline="0" dirty="0"/>
                        <a:t>Gestational Age: </a:t>
                      </a:r>
                      <a:r>
                        <a:rPr lang="en-US" sz="1800" b="0" baseline="0" dirty="0"/>
                        <a:t>40</a:t>
                      </a:r>
                      <a:r>
                        <a:rPr lang="en-US" sz="1800" baseline="0" dirty="0"/>
                        <a:t>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18.5 </a:t>
                      </a:r>
                      <a:r>
                        <a:rPr lang="en-US" sz="1800" baseline="0" dirty="0" err="1"/>
                        <a:t>lbs</a:t>
                      </a:r>
                      <a:r>
                        <a:rPr lang="en-US" sz="1800" b="0" baseline="0" dirty="0"/>
                        <a:t> </a:t>
                      </a:r>
                      <a:r>
                        <a:rPr lang="en-US" sz="1800" b="1" baseline="0" dirty="0"/>
                        <a:t>Weight at Birth: </a:t>
                      </a:r>
                      <a:r>
                        <a:rPr lang="en-US" sz="1800" baseline="0" dirty="0"/>
                        <a:t>8.6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Side</a:t>
                      </a:r>
                    </a:p>
                    <a:p>
                      <a:r>
                        <a:rPr lang="en-US" sz="1800" b="1" baseline="0" dirty="0"/>
                        <a:t>Position Found: </a:t>
                      </a:r>
                      <a:r>
                        <a:rPr lang="en-US" sz="1800" baseline="0" dirty="0"/>
                        <a:t>Side</a:t>
                      </a:r>
                    </a:p>
                    <a:p>
                      <a:r>
                        <a:rPr lang="en-US" sz="1800" b="1" baseline="0" dirty="0"/>
                        <a:t>Airway: </a:t>
                      </a:r>
                      <a:r>
                        <a:rPr lang="en-US" sz="1800" baseline="0" dirty="0"/>
                        <a:t>Fully Obstructed</a:t>
                      </a:r>
                    </a:p>
                    <a:p>
                      <a:r>
                        <a:rPr lang="en-US" sz="1800" b="1" baseline="0" dirty="0"/>
                        <a:t>Face/Neck Position: </a:t>
                      </a:r>
                      <a:r>
                        <a:rPr lang="en-US" sz="1800" baseline="0" dirty="0"/>
                        <a:t>Neutral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Mom had placed the infant on his side on an adult bed with a bottle (formula and cereal with expanded nipple) propped on a blanket. She had also placed a pillow behind the baby's head, possibly in an effort to protect the baby from a fall off the side of the bed. Found unresponsive on his side with his face under a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459390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83</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pic>
        <p:nvPicPr>
          <p:cNvPr id="13" name="Picture 12">
            <a:extLst>
              <a:ext uri="{FF2B5EF4-FFF2-40B4-BE49-F238E27FC236}">
                <a16:creationId xmlns:a16="http://schemas.microsoft.com/office/drawing/2014/main" id="{550C2B6D-1E5F-47A9-9446-CDFCDDCF0FB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5" name="Picture 14">
            <a:extLst>
              <a:ext uri="{FF2B5EF4-FFF2-40B4-BE49-F238E27FC236}">
                <a16:creationId xmlns:a16="http://schemas.microsoft.com/office/drawing/2014/main" id="{3865CA31-1111-4DAF-AD47-0E53FD33B4A3}"/>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72129"/>
            <a:ext cx="307818" cy="388878"/>
          </a:xfrm>
          <a:prstGeom prst="rect">
            <a:avLst/>
          </a:prstGeom>
        </p:spPr>
      </p:pic>
      <p:pic>
        <p:nvPicPr>
          <p:cNvPr id="16" name="Picture 15">
            <a:extLst>
              <a:ext uri="{FF2B5EF4-FFF2-40B4-BE49-F238E27FC236}">
                <a16:creationId xmlns:a16="http://schemas.microsoft.com/office/drawing/2014/main" id="{D390ECF1-48A9-4E17-83C6-1BE8F66548A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301981"/>
            <a:ext cx="307818" cy="388878"/>
          </a:xfrm>
          <a:prstGeom prst="rect">
            <a:avLst/>
          </a:prstGeom>
        </p:spPr>
      </p:pic>
      <p:pic>
        <p:nvPicPr>
          <p:cNvPr id="17" name="Picture 16">
            <a:extLst>
              <a:ext uri="{FF2B5EF4-FFF2-40B4-BE49-F238E27FC236}">
                <a16:creationId xmlns:a16="http://schemas.microsoft.com/office/drawing/2014/main" id="{B9E54848-4DB4-427A-8BC2-09C6EEA7543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44875"/>
            <a:ext cx="307818" cy="388878"/>
          </a:xfrm>
          <a:prstGeom prst="rect">
            <a:avLst/>
          </a:prstGeom>
        </p:spPr>
      </p:pic>
      <p:pic>
        <p:nvPicPr>
          <p:cNvPr id="18" name="Picture 17">
            <a:extLst>
              <a:ext uri="{FF2B5EF4-FFF2-40B4-BE49-F238E27FC236}">
                <a16:creationId xmlns:a16="http://schemas.microsoft.com/office/drawing/2014/main" id="{AC9BF3FF-E562-479A-BCEF-A29C14411B0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187769"/>
            <a:ext cx="307818" cy="388878"/>
          </a:xfrm>
          <a:prstGeom prst="rect">
            <a:avLst/>
          </a:prstGeom>
        </p:spPr>
      </p:pic>
      <p:pic>
        <p:nvPicPr>
          <p:cNvPr id="19" name="Picture 18">
            <a:extLst>
              <a:ext uri="{FF2B5EF4-FFF2-40B4-BE49-F238E27FC236}">
                <a16:creationId xmlns:a16="http://schemas.microsoft.com/office/drawing/2014/main" id="{1CDD838C-936C-4A73-87BA-EF967731555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630663"/>
            <a:ext cx="307818" cy="388878"/>
          </a:xfrm>
          <a:prstGeom prst="rect">
            <a:avLst/>
          </a:prstGeom>
        </p:spPr>
      </p:pic>
      <p:pic>
        <p:nvPicPr>
          <p:cNvPr id="20" name="Picture 19">
            <a:extLst>
              <a:ext uri="{FF2B5EF4-FFF2-40B4-BE49-F238E27FC236}">
                <a16:creationId xmlns:a16="http://schemas.microsoft.com/office/drawing/2014/main" id="{72499E29-740B-4CDE-B86A-3FBB4279F2D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96935" y="3429000"/>
            <a:ext cx="307818" cy="388878"/>
          </a:xfrm>
          <a:prstGeom prst="rect">
            <a:avLst/>
          </a:prstGeom>
        </p:spPr>
      </p:pic>
      <p:pic>
        <p:nvPicPr>
          <p:cNvPr id="21" name="Picture 20">
            <a:extLst>
              <a:ext uri="{FF2B5EF4-FFF2-40B4-BE49-F238E27FC236}">
                <a16:creationId xmlns:a16="http://schemas.microsoft.com/office/drawing/2014/main" id="{036CFDCC-3309-4169-8D69-7D644E699D36}"/>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100888" y="3897941"/>
            <a:ext cx="307818" cy="388878"/>
          </a:xfrm>
          <a:prstGeom prst="rect">
            <a:avLst/>
          </a:prstGeom>
        </p:spPr>
      </p:pic>
      <p:pic>
        <p:nvPicPr>
          <p:cNvPr id="22" name="Picture 21">
            <a:extLst>
              <a:ext uri="{FF2B5EF4-FFF2-40B4-BE49-F238E27FC236}">
                <a16:creationId xmlns:a16="http://schemas.microsoft.com/office/drawing/2014/main" id="{A9B1AF81-B096-4BC0-A37D-67DBC9BF23E0}"/>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96935" y="4340835"/>
            <a:ext cx="307818" cy="388878"/>
          </a:xfrm>
          <a:prstGeom prst="rect">
            <a:avLst/>
          </a:prstGeom>
        </p:spPr>
      </p:pic>
      <p:graphicFrame>
        <p:nvGraphicFramePr>
          <p:cNvPr id="23" name="Table 22">
            <a:extLst>
              <a:ext uri="{FF2B5EF4-FFF2-40B4-BE49-F238E27FC236}">
                <a16:creationId xmlns:a16="http://schemas.microsoft.com/office/drawing/2014/main" id="{27D47384-A76D-4133-A198-63B4E619FBBC}"/>
              </a:ext>
            </a:extLst>
          </p:cNvPr>
          <p:cNvGraphicFramePr>
            <a:graphicFrameLocks noGrp="1"/>
          </p:cNvGraphicFramePr>
          <p:nvPr>
            <p:extLst>
              <p:ext uri="{D42A27DB-BD31-4B8C-83A1-F6EECF244321}">
                <p14:modId xmlns:p14="http://schemas.microsoft.com/office/powerpoint/2010/main" val="3595715803"/>
              </p:ext>
            </p:extLst>
          </p:nvPr>
        </p:nvGraphicFramePr>
        <p:xfrm>
          <a:off x="470779" y="339365"/>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Accident/Asphyxia</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4</a:t>
                      </a:r>
                      <a:r>
                        <a:rPr lang="en-US" sz="1800" baseline="0" dirty="0"/>
                        <a:t> Months</a:t>
                      </a:r>
                    </a:p>
                    <a:p>
                      <a:r>
                        <a:rPr lang="en-US" sz="1800" b="1" baseline="0" dirty="0"/>
                        <a:t>Sex: </a:t>
                      </a:r>
                      <a:r>
                        <a:rPr lang="en-US" sz="1800" b="0" baseline="0" dirty="0"/>
                        <a:t>Male</a:t>
                      </a:r>
                      <a:endParaRPr lang="en-US" sz="1800" baseline="0" dirty="0"/>
                    </a:p>
                    <a:p>
                      <a:r>
                        <a:rPr lang="en-US" sz="1800" b="1" baseline="0" dirty="0"/>
                        <a:t>Gestational Age: </a:t>
                      </a:r>
                      <a:r>
                        <a:rPr lang="en-US" sz="1800" b="0" baseline="0" dirty="0"/>
                        <a:t>40</a:t>
                      </a:r>
                      <a:r>
                        <a:rPr lang="en-US" sz="1800" baseline="0" dirty="0"/>
                        <a:t>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18.5 </a:t>
                      </a:r>
                      <a:r>
                        <a:rPr lang="en-US" sz="1800" baseline="0" dirty="0" err="1"/>
                        <a:t>lbs</a:t>
                      </a:r>
                      <a:r>
                        <a:rPr lang="en-US" sz="1800" b="0" baseline="0" dirty="0"/>
                        <a:t> </a:t>
                      </a:r>
                      <a:r>
                        <a:rPr lang="en-US" sz="1800" b="1" baseline="0" dirty="0"/>
                        <a:t>Weight at Birth: </a:t>
                      </a:r>
                      <a:r>
                        <a:rPr lang="en-US" sz="1800" baseline="0" dirty="0"/>
                        <a:t>8.6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Side</a:t>
                      </a:r>
                    </a:p>
                    <a:p>
                      <a:r>
                        <a:rPr lang="en-US" sz="1800" b="1" baseline="0" dirty="0"/>
                        <a:t>Position Found: </a:t>
                      </a:r>
                      <a:r>
                        <a:rPr lang="en-US" sz="1800" baseline="0" dirty="0"/>
                        <a:t>Side</a:t>
                      </a:r>
                    </a:p>
                    <a:p>
                      <a:r>
                        <a:rPr lang="en-US" sz="1800" b="1" baseline="0" dirty="0"/>
                        <a:t>Airway: </a:t>
                      </a:r>
                      <a:r>
                        <a:rPr lang="en-US" sz="1800" baseline="0" dirty="0"/>
                        <a:t>Fully Obstructed</a:t>
                      </a:r>
                    </a:p>
                    <a:p>
                      <a:r>
                        <a:rPr lang="en-US" sz="1800" b="1" baseline="0" dirty="0"/>
                        <a:t>Face/Neck Position: </a:t>
                      </a:r>
                      <a:r>
                        <a:rPr lang="en-US" sz="1800" baseline="0" dirty="0"/>
                        <a:t>Neutral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Mom had placed the infant on his side on an adult bed with a bottle (formula and cereal with expanded nipple) propped on a blanket. She had also placed a pillow behind the baby's head, possibly in an effort to protect the baby from a fall off the side of the bed. Found unresponsive on his side with his face under a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006617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84</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pic>
        <p:nvPicPr>
          <p:cNvPr id="13" name="Picture 12">
            <a:extLst>
              <a:ext uri="{FF2B5EF4-FFF2-40B4-BE49-F238E27FC236}">
                <a16:creationId xmlns:a16="http://schemas.microsoft.com/office/drawing/2014/main" id="{550C2B6D-1E5F-47A9-9446-CDFCDDCF0FB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5" name="Picture 14">
            <a:extLst>
              <a:ext uri="{FF2B5EF4-FFF2-40B4-BE49-F238E27FC236}">
                <a16:creationId xmlns:a16="http://schemas.microsoft.com/office/drawing/2014/main" id="{3865CA31-1111-4DAF-AD47-0E53FD33B4A3}"/>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72129"/>
            <a:ext cx="307818" cy="388878"/>
          </a:xfrm>
          <a:prstGeom prst="rect">
            <a:avLst/>
          </a:prstGeom>
        </p:spPr>
      </p:pic>
      <p:pic>
        <p:nvPicPr>
          <p:cNvPr id="16" name="Picture 15">
            <a:extLst>
              <a:ext uri="{FF2B5EF4-FFF2-40B4-BE49-F238E27FC236}">
                <a16:creationId xmlns:a16="http://schemas.microsoft.com/office/drawing/2014/main" id="{D390ECF1-48A9-4E17-83C6-1BE8F66548A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301981"/>
            <a:ext cx="307818" cy="388878"/>
          </a:xfrm>
          <a:prstGeom prst="rect">
            <a:avLst/>
          </a:prstGeom>
        </p:spPr>
      </p:pic>
      <p:pic>
        <p:nvPicPr>
          <p:cNvPr id="17" name="Picture 16">
            <a:extLst>
              <a:ext uri="{FF2B5EF4-FFF2-40B4-BE49-F238E27FC236}">
                <a16:creationId xmlns:a16="http://schemas.microsoft.com/office/drawing/2014/main" id="{B9E54848-4DB4-427A-8BC2-09C6EEA7543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44875"/>
            <a:ext cx="307818" cy="388878"/>
          </a:xfrm>
          <a:prstGeom prst="rect">
            <a:avLst/>
          </a:prstGeom>
        </p:spPr>
      </p:pic>
      <p:pic>
        <p:nvPicPr>
          <p:cNvPr id="18" name="Picture 17">
            <a:extLst>
              <a:ext uri="{FF2B5EF4-FFF2-40B4-BE49-F238E27FC236}">
                <a16:creationId xmlns:a16="http://schemas.microsoft.com/office/drawing/2014/main" id="{AC9BF3FF-E562-479A-BCEF-A29C14411B0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187769"/>
            <a:ext cx="307818" cy="388878"/>
          </a:xfrm>
          <a:prstGeom prst="rect">
            <a:avLst/>
          </a:prstGeom>
        </p:spPr>
      </p:pic>
      <p:pic>
        <p:nvPicPr>
          <p:cNvPr id="19" name="Picture 18">
            <a:extLst>
              <a:ext uri="{FF2B5EF4-FFF2-40B4-BE49-F238E27FC236}">
                <a16:creationId xmlns:a16="http://schemas.microsoft.com/office/drawing/2014/main" id="{1CDD838C-936C-4A73-87BA-EF967731555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630663"/>
            <a:ext cx="307818" cy="388878"/>
          </a:xfrm>
          <a:prstGeom prst="rect">
            <a:avLst/>
          </a:prstGeom>
        </p:spPr>
      </p:pic>
      <p:pic>
        <p:nvPicPr>
          <p:cNvPr id="20" name="Picture 19">
            <a:extLst>
              <a:ext uri="{FF2B5EF4-FFF2-40B4-BE49-F238E27FC236}">
                <a16:creationId xmlns:a16="http://schemas.microsoft.com/office/drawing/2014/main" id="{72499E29-740B-4CDE-B86A-3FBB4279F2D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96935" y="3429000"/>
            <a:ext cx="307818" cy="388878"/>
          </a:xfrm>
          <a:prstGeom prst="rect">
            <a:avLst/>
          </a:prstGeom>
        </p:spPr>
      </p:pic>
      <p:pic>
        <p:nvPicPr>
          <p:cNvPr id="21" name="Picture 20">
            <a:extLst>
              <a:ext uri="{FF2B5EF4-FFF2-40B4-BE49-F238E27FC236}">
                <a16:creationId xmlns:a16="http://schemas.microsoft.com/office/drawing/2014/main" id="{036CFDCC-3309-4169-8D69-7D644E699D36}"/>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100888" y="3897941"/>
            <a:ext cx="307818" cy="388878"/>
          </a:xfrm>
          <a:prstGeom prst="rect">
            <a:avLst/>
          </a:prstGeom>
        </p:spPr>
      </p:pic>
      <p:pic>
        <p:nvPicPr>
          <p:cNvPr id="22" name="Picture 21">
            <a:extLst>
              <a:ext uri="{FF2B5EF4-FFF2-40B4-BE49-F238E27FC236}">
                <a16:creationId xmlns:a16="http://schemas.microsoft.com/office/drawing/2014/main" id="{A9B1AF81-B096-4BC0-A37D-67DBC9BF23E0}"/>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96935" y="4340835"/>
            <a:ext cx="307818" cy="388878"/>
          </a:xfrm>
          <a:prstGeom prst="rect">
            <a:avLst/>
          </a:prstGeom>
        </p:spPr>
      </p:pic>
      <p:pic>
        <p:nvPicPr>
          <p:cNvPr id="23" name="Picture 22">
            <a:extLst>
              <a:ext uri="{FF2B5EF4-FFF2-40B4-BE49-F238E27FC236}">
                <a16:creationId xmlns:a16="http://schemas.microsoft.com/office/drawing/2014/main" id="{433B6B3C-1434-4E71-AD18-2A6BDE8AE328}"/>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96000" y="5050544"/>
            <a:ext cx="307818" cy="388878"/>
          </a:xfrm>
          <a:prstGeom prst="rect">
            <a:avLst/>
          </a:prstGeom>
        </p:spPr>
      </p:pic>
      <p:graphicFrame>
        <p:nvGraphicFramePr>
          <p:cNvPr id="24" name="Table 23">
            <a:extLst>
              <a:ext uri="{FF2B5EF4-FFF2-40B4-BE49-F238E27FC236}">
                <a16:creationId xmlns:a16="http://schemas.microsoft.com/office/drawing/2014/main" id="{C0AE3D50-4F1E-4D49-BE90-756174C638D4}"/>
              </a:ext>
            </a:extLst>
          </p:cNvPr>
          <p:cNvGraphicFramePr>
            <a:graphicFrameLocks noGrp="1"/>
          </p:cNvGraphicFramePr>
          <p:nvPr>
            <p:extLst>
              <p:ext uri="{D42A27DB-BD31-4B8C-83A1-F6EECF244321}">
                <p14:modId xmlns:p14="http://schemas.microsoft.com/office/powerpoint/2010/main" val="3595715803"/>
              </p:ext>
            </p:extLst>
          </p:nvPr>
        </p:nvGraphicFramePr>
        <p:xfrm>
          <a:off x="470779" y="339365"/>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Accident/Asphyxia</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4</a:t>
                      </a:r>
                      <a:r>
                        <a:rPr lang="en-US" sz="1800" baseline="0" dirty="0"/>
                        <a:t> Months</a:t>
                      </a:r>
                    </a:p>
                    <a:p>
                      <a:r>
                        <a:rPr lang="en-US" sz="1800" b="1" baseline="0" dirty="0"/>
                        <a:t>Sex: </a:t>
                      </a:r>
                      <a:r>
                        <a:rPr lang="en-US" sz="1800" b="0" baseline="0" dirty="0"/>
                        <a:t>Male</a:t>
                      </a:r>
                      <a:endParaRPr lang="en-US" sz="1800" baseline="0" dirty="0"/>
                    </a:p>
                    <a:p>
                      <a:r>
                        <a:rPr lang="en-US" sz="1800" b="1" baseline="0" dirty="0"/>
                        <a:t>Gestational Age: </a:t>
                      </a:r>
                      <a:r>
                        <a:rPr lang="en-US" sz="1800" b="0" baseline="0" dirty="0"/>
                        <a:t>40</a:t>
                      </a:r>
                      <a:r>
                        <a:rPr lang="en-US" sz="1800" baseline="0" dirty="0"/>
                        <a:t>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18.5 </a:t>
                      </a:r>
                      <a:r>
                        <a:rPr lang="en-US" sz="1800" baseline="0" dirty="0" err="1"/>
                        <a:t>lbs</a:t>
                      </a:r>
                      <a:r>
                        <a:rPr lang="en-US" sz="1800" b="0" baseline="0" dirty="0"/>
                        <a:t> </a:t>
                      </a:r>
                      <a:r>
                        <a:rPr lang="en-US" sz="1800" b="1" baseline="0" dirty="0"/>
                        <a:t>Weight at Birth: </a:t>
                      </a:r>
                      <a:r>
                        <a:rPr lang="en-US" sz="1800" baseline="0" dirty="0"/>
                        <a:t>8.6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Side</a:t>
                      </a:r>
                    </a:p>
                    <a:p>
                      <a:r>
                        <a:rPr lang="en-US" sz="1800" b="1" baseline="0" dirty="0"/>
                        <a:t>Position Found: </a:t>
                      </a:r>
                      <a:r>
                        <a:rPr lang="en-US" sz="1800" baseline="0" dirty="0"/>
                        <a:t>Side</a:t>
                      </a:r>
                    </a:p>
                    <a:p>
                      <a:r>
                        <a:rPr lang="en-US" sz="1800" b="1" baseline="0" dirty="0"/>
                        <a:t>Airway: </a:t>
                      </a:r>
                      <a:r>
                        <a:rPr lang="en-US" sz="1800" baseline="0" dirty="0"/>
                        <a:t>Fully Obstructed</a:t>
                      </a:r>
                    </a:p>
                    <a:p>
                      <a:r>
                        <a:rPr lang="en-US" sz="1800" b="1" baseline="0" dirty="0"/>
                        <a:t>Face/Neck Position: </a:t>
                      </a:r>
                      <a:r>
                        <a:rPr lang="en-US" sz="1800" baseline="0" dirty="0"/>
                        <a:t>Neutral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Mom had placed the infant on his side on an adult bed with a bottle (formula and cereal with expanded nipple) propped on a blanket. She had also placed a pillow behind the baby's head, possibly in an effort to protect the baby from a fall off the side of the bed. Found unresponsive on his side with his face under a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109428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85</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pic>
        <p:nvPicPr>
          <p:cNvPr id="13" name="Picture 12">
            <a:extLst>
              <a:ext uri="{FF2B5EF4-FFF2-40B4-BE49-F238E27FC236}">
                <a16:creationId xmlns:a16="http://schemas.microsoft.com/office/drawing/2014/main" id="{550C2B6D-1E5F-47A9-9446-CDFCDDCF0FB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5" name="Picture 14">
            <a:extLst>
              <a:ext uri="{FF2B5EF4-FFF2-40B4-BE49-F238E27FC236}">
                <a16:creationId xmlns:a16="http://schemas.microsoft.com/office/drawing/2014/main" id="{3865CA31-1111-4DAF-AD47-0E53FD33B4A3}"/>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72129"/>
            <a:ext cx="307818" cy="388878"/>
          </a:xfrm>
          <a:prstGeom prst="rect">
            <a:avLst/>
          </a:prstGeom>
        </p:spPr>
      </p:pic>
      <p:pic>
        <p:nvPicPr>
          <p:cNvPr id="16" name="Picture 15">
            <a:extLst>
              <a:ext uri="{FF2B5EF4-FFF2-40B4-BE49-F238E27FC236}">
                <a16:creationId xmlns:a16="http://schemas.microsoft.com/office/drawing/2014/main" id="{D390ECF1-48A9-4E17-83C6-1BE8F66548A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301981"/>
            <a:ext cx="307818" cy="388878"/>
          </a:xfrm>
          <a:prstGeom prst="rect">
            <a:avLst/>
          </a:prstGeom>
        </p:spPr>
      </p:pic>
      <p:pic>
        <p:nvPicPr>
          <p:cNvPr id="17" name="Picture 16">
            <a:extLst>
              <a:ext uri="{FF2B5EF4-FFF2-40B4-BE49-F238E27FC236}">
                <a16:creationId xmlns:a16="http://schemas.microsoft.com/office/drawing/2014/main" id="{B9E54848-4DB4-427A-8BC2-09C6EEA7543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44875"/>
            <a:ext cx="307818" cy="388878"/>
          </a:xfrm>
          <a:prstGeom prst="rect">
            <a:avLst/>
          </a:prstGeom>
        </p:spPr>
      </p:pic>
      <p:pic>
        <p:nvPicPr>
          <p:cNvPr id="18" name="Picture 17">
            <a:extLst>
              <a:ext uri="{FF2B5EF4-FFF2-40B4-BE49-F238E27FC236}">
                <a16:creationId xmlns:a16="http://schemas.microsoft.com/office/drawing/2014/main" id="{AC9BF3FF-E562-479A-BCEF-A29C14411B0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187769"/>
            <a:ext cx="307818" cy="388878"/>
          </a:xfrm>
          <a:prstGeom prst="rect">
            <a:avLst/>
          </a:prstGeom>
        </p:spPr>
      </p:pic>
      <p:pic>
        <p:nvPicPr>
          <p:cNvPr id="19" name="Picture 18">
            <a:extLst>
              <a:ext uri="{FF2B5EF4-FFF2-40B4-BE49-F238E27FC236}">
                <a16:creationId xmlns:a16="http://schemas.microsoft.com/office/drawing/2014/main" id="{1CDD838C-936C-4A73-87BA-EF967731555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630663"/>
            <a:ext cx="307818" cy="388878"/>
          </a:xfrm>
          <a:prstGeom prst="rect">
            <a:avLst/>
          </a:prstGeom>
        </p:spPr>
      </p:pic>
      <p:pic>
        <p:nvPicPr>
          <p:cNvPr id="20" name="Picture 19">
            <a:extLst>
              <a:ext uri="{FF2B5EF4-FFF2-40B4-BE49-F238E27FC236}">
                <a16:creationId xmlns:a16="http://schemas.microsoft.com/office/drawing/2014/main" id="{72499E29-740B-4CDE-B86A-3FBB4279F2D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96935" y="3429000"/>
            <a:ext cx="307818" cy="388878"/>
          </a:xfrm>
          <a:prstGeom prst="rect">
            <a:avLst/>
          </a:prstGeom>
        </p:spPr>
      </p:pic>
      <p:pic>
        <p:nvPicPr>
          <p:cNvPr id="21" name="Picture 20">
            <a:extLst>
              <a:ext uri="{FF2B5EF4-FFF2-40B4-BE49-F238E27FC236}">
                <a16:creationId xmlns:a16="http://schemas.microsoft.com/office/drawing/2014/main" id="{036CFDCC-3309-4169-8D69-7D644E699D36}"/>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100888" y="3897941"/>
            <a:ext cx="307818" cy="388878"/>
          </a:xfrm>
          <a:prstGeom prst="rect">
            <a:avLst/>
          </a:prstGeom>
        </p:spPr>
      </p:pic>
      <p:pic>
        <p:nvPicPr>
          <p:cNvPr id="22" name="Picture 21">
            <a:extLst>
              <a:ext uri="{FF2B5EF4-FFF2-40B4-BE49-F238E27FC236}">
                <a16:creationId xmlns:a16="http://schemas.microsoft.com/office/drawing/2014/main" id="{A9B1AF81-B096-4BC0-A37D-67DBC9BF23E0}"/>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96935" y="4340835"/>
            <a:ext cx="307818" cy="388878"/>
          </a:xfrm>
          <a:prstGeom prst="rect">
            <a:avLst/>
          </a:prstGeom>
        </p:spPr>
      </p:pic>
      <p:pic>
        <p:nvPicPr>
          <p:cNvPr id="23" name="Picture 22">
            <a:extLst>
              <a:ext uri="{FF2B5EF4-FFF2-40B4-BE49-F238E27FC236}">
                <a16:creationId xmlns:a16="http://schemas.microsoft.com/office/drawing/2014/main" id="{433B6B3C-1434-4E71-AD18-2A6BDE8AE328}"/>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96000" y="5050544"/>
            <a:ext cx="307818" cy="388878"/>
          </a:xfrm>
          <a:prstGeom prst="rect">
            <a:avLst/>
          </a:prstGeom>
        </p:spPr>
      </p:pic>
      <p:pic>
        <p:nvPicPr>
          <p:cNvPr id="24" name="Picture 23">
            <a:extLst>
              <a:ext uri="{FF2B5EF4-FFF2-40B4-BE49-F238E27FC236}">
                <a16:creationId xmlns:a16="http://schemas.microsoft.com/office/drawing/2014/main" id="{A79518CB-AAE0-4FCD-AF33-0369350998B7}"/>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96000" y="5825102"/>
            <a:ext cx="307818" cy="388878"/>
          </a:xfrm>
          <a:prstGeom prst="rect">
            <a:avLst/>
          </a:prstGeom>
        </p:spPr>
      </p:pic>
      <p:graphicFrame>
        <p:nvGraphicFramePr>
          <p:cNvPr id="25" name="Table 24">
            <a:extLst>
              <a:ext uri="{FF2B5EF4-FFF2-40B4-BE49-F238E27FC236}">
                <a16:creationId xmlns:a16="http://schemas.microsoft.com/office/drawing/2014/main" id="{70FEA904-3DFF-4D25-8F53-E6437CD4C309}"/>
              </a:ext>
            </a:extLst>
          </p:cNvPr>
          <p:cNvGraphicFramePr>
            <a:graphicFrameLocks noGrp="1"/>
          </p:cNvGraphicFramePr>
          <p:nvPr>
            <p:extLst>
              <p:ext uri="{D42A27DB-BD31-4B8C-83A1-F6EECF244321}">
                <p14:modId xmlns:p14="http://schemas.microsoft.com/office/powerpoint/2010/main" val="3595715803"/>
              </p:ext>
            </p:extLst>
          </p:nvPr>
        </p:nvGraphicFramePr>
        <p:xfrm>
          <a:off x="470779" y="339365"/>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Accident/Asphyxia</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4</a:t>
                      </a:r>
                      <a:r>
                        <a:rPr lang="en-US" sz="1800" baseline="0" dirty="0"/>
                        <a:t> Months</a:t>
                      </a:r>
                    </a:p>
                    <a:p>
                      <a:r>
                        <a:rPr lang="en-US" sz="1800" b="1" baseline="0" dirty="0"/>
                        <a:t>Sex: </a:t>
                      </a:r>
                      <a:r>
                        <a:rPr lang="en-US" sz="1800" b="0" baseline="0" dirty="0"/>
                        <a:t>Male</a:t>
                      </a:r>
                      <a:endParaRPr lang="en-US" sz="1800" baseline="0" dirty="0"/>
                    </a:p>
                    <a:p>
                      <a:r>
                        <a:rPr lang="en-US" sz="1800" b="1" baseline="0" dirty="0"/>
                        <a:t>Gestational Age: </a:t>
                      </a:r>
                      <a:r>
                        <a:rPr lang="en-US" sz="1800" b="0" baseline="0" dirty="0"/>
                        <a:t>40</a:t>
                      </a:r>
                      <a:r>
                        <a:rPr lang="en-US" sz="1800" baseline="0" dirty="0"/>
                        <a:t>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18.5 </a:t>
                      </a:r>
                      <a:r>
                        <a:rPr lang="en-US" sz="1800" baseline="0" dirty="0" err="1"/>
                        <a:t>lbs</a:t>
                      </a:r>
                      <a:r>
                        <a:rPr lang="en-US" sz="1800" b="0" baseline="0" dirty="0"/>
                        <a:t> </a:t>
                      </a:r>
                      <a:r>
                        <a:rPr lang="en-US" sz="1800" b="1" baseline="0" dirty="0"/>
                        <a:t>Weight at Birth: </a:t>
                      </a:r>
                      <a:r>
                        <a:rPr lang="en-US" sz="1800" baseline="0" dirty="0"/>
                        <a:t>8.6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Side</a:t>
                      </a:r>
                    </a:p>
                    <a:p>
                      <a:r>
                        <a:rPr lang="en-US" sz="1800" b="1" baseline="0" dirty="0"/>
                        <a:t>Position Found: </a:t>
                      </a:r>
                      <a:r>
                        <a:rPr lang="en-US" sz="1800" baseline="0" dirty="0"/>
                        <a:t>Side</a:t>
                      </a:r>
                    </a:p>
                    <a:p>
                      <a:r>
                        <a:rPr lang="en-US" sz="1800" b="1" baseline="0" dirty="0"/>
                        <a:t>Airway: </a:t>
                      </a:r>
                      <a:r>
                        <a:rPr lang="en-US" sz="1800" baseline="0" dirty="0"/>
                        <a:t>Fully Obstructed</a:t>
                      </a:r>
                    </a:p>
                    <a:p>
                      <a:r>
                        <a:rPr lang="en-US" sz="1800" b="1" baseline="0" dirty="0"/>
                        <a:t>Face/Neck Position: </a:t>
                      </a:r>
                      <a:r>
                        <a:rPr lang="en-US" sz="1800" baseline="0" dirty="0"/>
                        <a:t>Neutral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Mom had placed the infant on his side on an adult bed with a bottle (formula and cereal with expanded nipple) propped on a blanket. She had also placed a pillow behind the baby's head, possibly in an effort to protect the baby from a fall off the side of the bed. Found unresponsive on his side with his face under a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57097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214010"/>
            <a:ext cx="11029616" cy="1013800"/>
          </a:xfrm>
        </p:spPr>
        <p:txBody>
          <a:bodyPr>
            <a:normAutofit/>
          </a:bodyPr>
          <a:lstStyle/>
          <a:p>
            <a:r>
              <a:rPr lang="en-US" dirty="0"/>
              <a:t>How would you categorize this case?</a:t>
            </a:r>
          </a:p>
        </p:txBody>
      </p:sp>
      <p:sp>
        <p:nvSpPr>
          <p:cNvPr id="4" name="Content Placeholder 3"/>
          <p:cNvSpPr>
            <a:spLocks noGrp="1"/>
          </p:cNvSpPr>
          <p:nvPr>
            <p:ph idx="1"/>
          </p:nvPr>
        </p:nvSpPr>
        <p:spPr>
          <a:xfrm>
            <a:off x="1477926" y="1347372"/>
            <a:ext cx="9875874" cy="4829591"/>
          </a:xfrm>
        </p:spPr>
        <p:txBody>
          <a:bodyPr>
            <a:normAutofit/>
          </a:bodyPr>
          <a:lstStyle/>
          <a:p>
            <a:pPr marL="514350" indent="-514350">
              <a:lnSpc>
                <a:spcPct val="150000"/>
              </a:lnSpc>
              <a:buFont typeface="+mj-lt"/>
              <a:buAutoNum type="alphaLcParenR"/>
            </a:pPr>
            <a:r>
              <a:rPr lang="en-US" sz="2400" b="1" dirty="0">
                <a:latin typeface="+mj-lt"/>
              </a:rPr>
              <a:t>Excluded</a:t>
            </a:r>
          </a:p>
          <a:p>
            <a:pPr marL="514350" indent="-514350">
              <a:lnSpc>
                <a:spcPct val="150000"/>
              </a:lnSpc>
              <a:buFont typeface="+mj-lt"/>
              <a:buAutoNum type="alphaLcParenR"/>
            </a:pPr>
            <a:r>
              <a:rPr lang="en-US" sz="2400" b="1" dirty="0">
                <a:latin typeface="+mj-lt"/>
              </a:rPr>
              <a:t>Unexplained; No autopsy or DSI</a:t>
            </a:r>
          </a:p>
          <a:p>
            <a:pPr marL="514350" indent="-514350">
              <a:lnSpc>
                <a:spcPct val="150000"/>
              </a:lnSpc>
              <a:buFont typeface="+mj-lt"/>
              <a:buAutoNum type="alphaLcParenR"/>
            </a:pPr>
            <a:r>
              <a:rPr lang="en-US" sz="2400" b="1" dirty="0">
                <a:latin typeface="+mj-lt"/>
              </a:rPr>
              <a:t>Unexplained; Incomplete Case Information</a:t>
            </a:r>
          </a:p>
          <a:p>
            <a:pPr marL="514350" indent="-514350">
              <a:lnSpc>
                <a:spcPct val="150000"/>
              </a:lnSpc>
              <a:buFont typeface="+mj-lt"/>
              <a:buAutoNum type="alphaLcParenR"/>
            </a:pPr>
            <a:r>
              <a:rPr lang="en-US" sz="2400" b="1" dirty="0">
                <a:latin typeface="+mj-lt"/>
              </a:rPr>
              <a:t>Unexplained; No Unsafe sleep factors</a:t>
            </a:r>
          </a:p>
          <a:p>
            <a:pPr marL="514350" indent="-514350">
              <a:lnSpc>
                <a:spcPct val="150000"/>
              </a:lnSpc>
              <a:buFont typeface="+mj-lt"/>
              <a:buAutoNum type="alphaLcParenR"/>
            </a:pPr>
            <a:r>
              <a:rPr lang="en-US" sz="2400" b="1" dirty="0">
                <a:latin typeface="+mj-lt"/>
              </a:rPr>
              <a:t>Unexplained; Unsafe Sleep Factors</a:t>
            </a:r>
          </a:p>
          <a:p>
            <a:pPr marL="514350" indent="-514350">
              <a:lnSpc>
                <a:spcPct val="150000"/>
              </a:lnSpc>
              <a:buFont typeface="+mj-lt"/>
              <a:buAutoNum type="alphaLcParenR"/>
            </a:pPr>
            <a:r>
              <a:rPr lang="en-US" sz="2400" b="1" dirty="0">
                <a:latin typeface="+mj-lt"/>
              </a:rPr>
              <a:t>Unexplained; Possible suffocation with unsafe sleep factors</a:t>
            </a:r>
          </a:p>
          <a:p>
            <a:pPr marL="514350" indent="-514350">
              <a:lnSpc>
                <a:spcPct val="150000"/>
              </a:lnSpc>
              <a:buFont typeface="+mj-lt"/>
              <a:buAutoNum type="alphaLcParenR"/>
            </a:pPr>
            <a:r>
              <a:rPr lang="en-US" sz="2400" b="1" dirty="0">
                <a:latin typeface="+mj-lt"/>
              </a:rPr>
              <a:t>Explained; Suffocation with unsafe sleep factors</a:t>
            </a:r>
          </a:p>
        </p:txBody>
      </p:sp>
    </p:spTree>
    <p:extLst>
      <p:ext uri="{BB962C8B-B14F-4D97-AF65-F5344CB8AC3E}">
        <p14:creationId xmlns:p14="http://schemas.microsoft.com/office/powerpoint/2010/main" val="19906698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87</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pic>
        <p:nvPicPr>
          <p:cNvPr id="13" name="Picture 12">
            <a:extLst>
              <a:ext uri="{FF2B5EF4-FFF2-40B4-BE49-F238E27FC236}">
                <a16:creationId xmlns:a16="http://schemas.microsoft.com/office/drawing/2014/main" id="{550C2B6D-1E5F-47A9-9446-CDFCDDCF0FB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5" name="Picture 14">
            <a:extLst>
              <a:ext uri="{FF2B5EF4-FFF2-40B4-BE49-F238E27FC236}">
                <a16:creationId xmlns:a16="http://schemas.microsoft.com/office/drawing/2014/main" id="{3865CA31-1111-4DAF-AD47-0E53FD33B4A3}"/>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72129"/>
            <a:ext cx="307818" cy="388878"/>
          </a:xfrm>
          <a:prstGeom prst="rect">
            <a:avLst/>
          </a:prstGeom>
        </p:spPr>
      </p:pic>
      <p:pic>
        <p:nvPicPr>
          <p:cNvPr id="16" name="Picture 15">
            <a:extLst>
              <a:ext uri="{FF2B5EF4-FFF2-40B4-BE49-F238E27FC236}">
                <a16:creationId xmlns:a16="http://schemas.microsoft.com/office/drawing/2014/main" id="{D390ECF1-48A9-4E17-83C6-1BE8F66548A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301981"/>
            <a:ext cx="307818" cy="388878"/>
          </a:xfrm>
          <a:prstGeom prst="rect">
            <a:avLst/>
          </a:prstGeom>
        </p:spPr>
      </p:pic>
      <p:pic>
        <p:nvPicPr>
          <p:cNvPr id="17" name="Picture 16">
            <a:extLst>
              <a:ext uri="{FF2B5EF4-FFF2-40B4-BE49-F238E27FC236}">
                <a16:creationId xmlns:a16="http://schemas.microsoft.com/office/drawing/2014/main" id="{B9E54848-4DB4-427A-8BC2-09C6EEA7543A}"/>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44875"/>
            <a:ext cx="307818" cy="388878"/>
          </a:xfrm>
          <a:prstGeom prst="rect">
            <a:avLst/>
          </a:prstGeom>
        </p:spPr>
      </p:pic>
      <p:pic>
        <p:nvPicPr>
          <p:cNvPr id="18" name="Picture 17">
            <a:extLst>
              <a:ext uri="{FF2B5EF4-FFF2-40B4-BE49-F238E27FC236}">
                <a16:creationId xmlns:a16="http://schemas.microsoft.com/office/drawing/2014/main" id="{AC9BF3FF-E562-479A-BCEF-A29C14411B01}"/>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187769"/>
            <a:ext cx="307818" cy="388878"/>
          </a:xfrm>
          <a:prstGeom prst="rect">
            <a:avLst/>
          </a:prstGeom>
        </p:spPr>
      </p:pic>
      <p:pic>
        <p:nvPicPr>
          <p:cNvPr id="19" name="Picture 18">
            <a:extLst>
              <a:ext uri="{FF2B5EF4-FFF2-40B4-BE49-F238E27FC236}">
                <a16:creationId xmlns:a16="http://schemas.microsoft.com/office/drawing/2014/main" id="{1CDD838C-936C-4A73-87BA-EF967731555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630663"/>
            <a:ext cx="307818" cy="388878"/>
          </a:xfrm>
          <a:prstGeom prst="rect">
            <a:avLst/>
          </a:prstGeom>
        </p:spPr>
      </p:pic>
      <p:pic>
        <p:nvPicPr>
          <p:cNvPr id="20" name="Picture 19">
            <a:extLst>
              <a:ext uri="{FF2B5EF4-FFF2-40B4-BE49-F238E27FC236}">
                <a16:creationId xmlns:a16="http://schemas.microsoft.com/office/drawing/2014/main" id="{72499E29-740B-4CDE-B86A-3FBB4279F2D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96935" y="3429000"/>
            <a:ext cx="307818" cy="388878"/>
          </a:xfrm>
          <a:prstGeom prst="rect">
            <a:avLst/>
          </a:prstGeom>
        </p:spPr>
      </p:pic>
      <p:pic>
        <p:nvPicPr>
          <p:cNvPr id="21" name="Picture 20">
            <a:extLst>
              <a:ext uri="{FF2B5EF4-FFF2-40B4-BE49-F238E27FC236}">
                <a16:creationId xmlns:a16="http://schemas.microsoft.com/office/drawing/2014/main" id="{036CFDCC-3309-4169-8D69-7D644E699D36}"/>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100888" y="3897941"/>
            <a:ext cx="307818" cy="388878"/>
          </a:xfrm>
          <a:prstGeom prst="rect">
            <a:avLst/>
          </a:prstGeom>
        </p:spPr>
      </p:pic>
      <p:pic>
        <p:nvPicPr>
          <p:cNvPr id="22" name="Picture 21">
            <a:extLst>
              <a:ext uri="{FF2B5EF4-FFF2-40B4-BE49-F238E27FC236}">
                <a16:creationId xmlns:a16="http://schemas.microsoft.com/office/drawing/2014/main" id="{A9B1AF81-B096-4BC0-A37D-67DBC9BF23E0}"/>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96935" y="4340835"/>
            <a:ext cx="307818" cy="388878"/>
          </a:xfrm>
          <a:prstGeom prst="rect">
            <a:avLst/>
          </a:prstGeom>
        </p:spPr>
      </p:pic>
      <p:pic>
        <p:nvPicPr>
          <p:cNvPr id="23" name="Picture 22">
            <a:extLst>
              <a:ext uri="{FF2B5EF4-FFF2-40B4-BE49-F238E27FC236}">
                <a16:creationId xmlns:a16="http://schemas.microsoft.com/office/drawing/2014/main" id="{433B6B3C-1434-4E71-AD18-2A6BDE8AE328}"/>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96000" y="5050544"/>
            <a:ext cx="307818" cy="388878"/>
          </a:xfrm>
          <a:prstGeom prst="rect">
            <a:avLst/>
          </a:prstGeom>
        </p:spPr>
      </p:pic>
      <p:pic>
        <p:nvPicPr>
          <p:cNvPr id="24" name="Picture 23">
            <a:extLst>
              <a:ext uri="{FF2B5EF4-FFF2-40B4-BE49-F238E27FC236}">
                <a16:creationId xmlns:a16="http://schemas.microsoft.com/office/drawing/2014/main" id="{A79518CB-AAE0-4FCD-AF33-0369350998B7}"/>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96000" y="5825102"/>
            <a:ext cx="307818" cy="388878"/>
          </a:xfrm>
          <a:prstGeom prst="rect">
            <a:avLst/>
          </a:prstGeom>
        </p:spPr>
      </p:pic>
      <p:graphicFrame>
        <p:nvGraphicFramePr>
          <p:cNvPr id="27" name="Table 26">
            <a:extLst>
              <a:ext uri="{FF2B5EF4-FFF2-40B4-BE49-F238E27FC236}">
                <a16:creationId xmlns:a16="http://schemas.microsoft.com/office/drawing/2014/main" id="{6599A255-26A9-46B2-A216-E818F50E14C1}"/>
              </a:ext>
            </a:extLst>
          </p:cNvPr>
          <p:cNvGraphicFramePr>
            <a:graphicFrameLocks noGrp="1"/>
          </p:cNvGraphicFramePr>
          <p:nvPr>
            <p:extLst>
              <p:ext uri="{D42A27DB-BD31-4B8C-83A1-F6EECF244321}">
                <p14:modId xmlns:p14="http://schemas.microsoft.com/office/powerpoint/2010/main" val="3595715803"/>
              </p:ext>
            </p:extLst>
          </p:nvPr>
        </p:nvGraphicFramePr>
        <p:xfrm>
          <a:off x="470779" y="339365"/>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Accident/Asphyxia</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4</a:t>
                      </a:r>
                      <a:r>
                        <a:rPr lang="en-US" sz="1800" baseline="0" dirty="0"/>
                        <a:t> Months</a:t>
                      </a:r>
                    </a:p>
                    <a:p>
                      <a:r>
                        <a:rPr lang="en-US" sz="1800" b="1" baseline="0" dirty="0"/>
                        <a:t>Sex: </a:t>
                      </a:r>
                      <a:r>
                        <a:rPr lang="en-US" sz="1800" b="0" baseline="0" dirty="0"/>
                        <a:t>Male</a:t>
                      </a:r>
                      <a:endParaRPr lang="en-US" sz="1800" baseline="0" dirty="0"/>
                    </a:p>
                    <a:p>
                      <a:r>
                        <a:rPr lang="en-US" sz="1800" b="1" baseline="0" dirty="0"/>
                        <a:t>Gestational Age: </a:t>
                      </a:r>
                      <a:r>
                        <a:rPr lang="en-US" sz="1800" b="0" baseline="0" dirty="0"/>
                        <a:t>40</a:t>
                      </a:r>
                      <a:r>
                        <a:rPr lang="en-US" sz="1800" baseline="0" dirty="0"/>
                        <a:t>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18.5 </a:t>
                      </a:r>
                      <a:r>
                        <a:rPr lang="en-US" sz="1800" baseline="0" dirty="0" err="1"/>
                        <a:t>lbs</a:t>
                      </a:r>
                      <a:r>
                        <a:rPr lang="en-US" sz="1800" b="0" baseline="0" dirty="0"/>
                        <a:t> </a:t>
                      </a:r>
                      <a:r>
                        <a:rPr lang="en-US" sz="1800" b="1" baseline="0" dirty="0"/>
                        <a:t>Weight at Birth: </a:t>
                      </a:r>
                      <a:r>
                        <a:rPr lang="en-US" sz="1800" baseline="0" dirty="0"/>
                        <a:t>8.6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Adult Bed</a:t>
                      </a:r>
                    </a:p>
                    <a:p>
                      <a:r>
                        <a:rPr lang="en-US" sz="1800" b="1" baseline="0" dirty="0"/>
                        <a:t>Position Placed: </a:t>
                      </a:r>
                      <a:r>
                        <a:rPr lang="en-US" sz="1800" baseline="0" dirty="0"/>
                        <a:t>Side</a:t>
                      </a:r>
                    </a:p>
                    <a:p>
                      <a:r>
                        <a:rPr lang="en-US" sz="1800" b="1" baseline="0" dirty="0"/>
                        <a:t>Position Found: </a:t>
                      </a:r>
                      <a:r>
                        <a:rPr lang="en-US" sz="1800" baseline="0" dirty="0"/>
                        <a:t>Side</a:t>
                      </a:r>
                    </a:p>
                    <a:p>
                      <a:r>
                        <a:rPr lang="en-US" sz="1800" b="1" baseline="0" dirty="0"/>
                        <a:t>Airway: </a:t>
                      </a:r>
                      <a:r>
                        <a:rPr lang="en-US" sz="1800" baseline="0" dirty="0"/>
                        <a:t>Fully Obstructed</a:t>
                      </a:r>
                    </a:p>
                    <a:p>
                      <a:r>
                        <a:rPr lang="en-US" sz="1800" b="1" baseline="0" dirty="0"/>
                        <a:t>Face/Neck Position: </a:t>
                      </a:r>
                      <a:r>
                        <a:rPr lang="en-US" sz="1800" baseline="0" dirty="0"/>
                        <a:t>Neutral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Mom had placed the infant on his side on an adult bed with a bottle (formula and cereal with expanded nipple) propped on a blanket. She had also placed a pillow behind the baby's head, possibly in an effort to protect the baby from a fall off the side of the bed. Found unresponsive on his side with his face under a pillow. </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5" name="Rectangle 24">
            <a:extLst>
              <a:ext uri="{FF2B5EF4-FFF2-40B4-BE49-F238E27FC236}">
                <a16:creationId xmlns:a16="http://schemas.microsoft.com/office/drawing/2014/main" id="{D48EF1EB-88A4-45C0-BF7E-D5A287296D92}"/>
              </a:ext>
            </a:extLst>
          </p:cNvPr>
          <p:cNvSpPr/>
          <p:nvPr/>
        </p:nvSpPr>
        <p:spPr>
          <a:xfrm>
            <a:off x="396105" y="304859"/>
            <a:ext cx="11376194" cy="5988567"/>
          </a:xfrm>
          <a:prstGeom prst="rect">
            <a:avLst/>
          </a:prstGeom>
          <a:solidFill>
            <a:srgbClr val="FFFFFF">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7B836D3-3315-453D-B00F-AD4E55908DC6}"/>
              </a:ext>
            </a:extLst>
          </p:cNvPr>
          <p:cNvSpPr txBox="1"/>
          <p:nvPr/>
        </p:nvSpPr>
        <p:spPr>
          <a:xfrm rot="20267803">
            <a:off x="913003" y="2575859"/>
            <a:ext cx="10342447" cy="1446550"/>
          </a:xfrm>
          <a:prstGeom prst="rect">
            <a:avLst/>
          </a:prstGeom>
          <a:noFill/>
        </p:spPr>
        <p:txBody>
          <a:bodyPr wrap="none" rtlCol="0">
            <a:spAutoFit/>
          </a:bodyPr>
          <a:lstStyle/>
          <a:p>
            <a:r>
              <a:rPr lang="en-US" sz="8800" b="1" dirty="0">
                <a:solidFill>
                  <a:srgbClr val="3E77AB"/>
                </a:solidFill>
              </a:rPr>
              <a:t>Explained Suffocation</a:t>
            </a:r>
          </a:p>
        </p:txBody>
      </p:sp>
    </p:spTree>
    <p:extLst>
      <p:ext uri="{BB962C8B-B14F-4D97-AF65-F5344CB8AC3E}">
        <p14:creationId xmlns:p14="http://schemas.microsoft.com/office/powerpoint/2010/main" val="854780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B323DC-3679-4AB8-92F6-CA18A45D5D0B}"/>
              </a:ext>
            </a:extLst>
          </p:cNvPr>
          <p:cNvSpPr>
            <a:spLocks noGrp="1"/>
          </p:cNvSpPr>
          <p:nvPr>
            <p:ph type="sldNum" sz="quarter" idx="12"/>
          </p:nvPr>
        </p:nvSpPr>
        <p:spPr/>
        <p:txBody>
          <a:bodyPr/>
          <a:lstStyle/>
          <a:p>
            <a:fld id="{FCF59094-0246-47C1-B514-A2B6669566CB}" type="slidenum">
              <a:rPr lang="en-US" smtClean="0"/>
              <a:t>88</a:t>
            </a:fld>
            <a:endParaRPr lang="en-US"/>
          </a:p>
        </p:txBody>
      </p:sp>
      <p:pic>
        <p:nvPicPr>
          <p:cNvPr id="5" name="Picture 4">
            <a:extLst>
              <a:ext uri="{FF2B5EF4-FFF2-40B4-BE49-F238E27FC236}">
                <a16:creationId xmlns:a16="http://schemas.microsoft.com/office/drawing/2014/main" id="{EB185E4C-8000-4609-A207-8AB73EA29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941" y="1361822"/>
            <a:ext cx="3671419" cy="2437823"/>
          </a:xfrm>
          <a:prstGeom prst="rect">
            <a:avLst/>
          </a:prstGeom>
        </p:spPr>
      </p:pic>
      <p:pic>
        <p:nvPicPr>
          <p:cNvPr id="6" name="Picture 5">
            <a:extLst>
              <a:ext uri="{FF2B5EF4-FFF2-40B4-BE49-F238E27FC236}">
                <a16:creationId xmlns:a16="http://schemas.microsoft.com/office/drawing/2014/main" id="{1A9D5E0E-907B-4FD8-B23A-3516A6312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714" y="1373086"/>
            <a:ext cx="3655269" cy="2426559"/>
          </a:xfrm>
          <a:prstGeom prst="rect">
            <a:avLst/>
          </a:prstGeom>
        </p:spPr>
      </p:pic>
      <p:pic>
        <p:nvPicPr>
          <p:cNvPr id="7" name="Picture 6">
            <a:extLst>
              <a:ext uri="{FF2B5EF4-FFF2-40B4-BE49-F238E27FC236}">
                <a16:creationId xmlns:a16="http://schemas.microsoft.com/office/drawing/2014/main" id="{4FCEBF9A-FBCE-4F81-9CFF-EB8C41EEF7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1168" y="3907219"/>
            <a:ext cx="3655268" cy="2426559"/>
          </a:xfrm>
          <a:prstGeom prst="rect">
            <a:avLst/>
          </a:prstGeom>
        </p:spPr>
      </p:pic>
      <p:sp>
        <p:nvSpPr>
          <p:cNvPr id="8" name="TextBox 7">
            <a:extLst>
              <a:ext uri="{FF2B5EF4-FFF2-40B4-BE49-F238E27FC236}">
                <a16:creationId xmlns:a16="http://schemas.microsoft.com/office/drawing/2014/main" id="{A663FC48-3751-4EAE-BB9B-AD82171AC89F}"/>
              </a:ext>
            </a:extLst>
          </p:cNvPr>
          <p:cNvSpPr txBox="1"/>
          <p:nvPr/>
        </p:nvSpPr>
        <p:spPr>
          <a:xfrm>
            <a:off x="6518787" y="4130095"/>
            <a:ext cx="1040413" cy="461665"/>
          </a:xfrm>
          <a:prstGeom prst="rect">
            <a:avLst/>
          </a:prstGeom>
          <a:noFill/>
        </p:spPr>
        <p:txBody>
          <a:bodyPr wrap="none" rtlCol="0">
            <a:spAutoFit/>
          </a:bodyPr>
          <a:lstStyle/>
          <a:p>
            <a:r>
              <a:rPr lang="en-US" sz="2400" dirty="0">
                <a:solidFill>
                  <a:schemeClr val="tx1">
                    <a:lumMod val="65000"/>
                    <a:lumOff val="35000"/>
                  </a:schemeClr>
                </a:solidFill>
                <a:latin typeface="+mj-lt"/>
              </a:rPr>
              <a:t>OTHER</a:t>
            </a:r>
          </a:p>
        </p:txBody>
      </p:sp>
      <p:sp>
        <p:nvSpPr>
          <p:cNvPr id="10" name="Title 1">
            <a:extLst>
              <a:ext uri="{FF2B5EF4-FFF2-40B4-BE49-F238E27FC236}">
                <a16:creationId xmlns:a16="http://schemas.microsoft.com/office/drawing/2014/main" id="{4E0430F8-4DB6-43EA-BAFE-A35C779553E3}"/>
              </a:ext>
            </a:extLst>
          </p:cNvPr>
          <p:cNvSpPr txBox="1">
            <a:spLocks/>
          </p:cNvSpPr>
          <p:nvPr/>
        </p:nvSpPr>
        <p:spPr>
          <a:xfrm>
            <a:off x="581192" y="311285"/>
            <a:ext cx="11029616" cy="768485"/>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4900" dirty="0">
                <a:latin typeface="Calibri Light" panose="020F0302020204030204" pitchFamily="34" charset="0"/>
                <a:cs typeface="Calibri Light" panose="020F0302020204030204" pitchFamily="34" charset="0"/>
              </a:rPr>
              <a:t>Which mechanism would you select? </a:t>
            </a:r>
            <a:br>
              <a:rPr lang="en-US" dirty="0">
                <a:latin typeface="Calibri Light" panose="020F0302020204030204" pitchFamily="34" charset="0"/>
                <a:cs typeface="Calibri Light" panose="020F0302020204030204" pitchFamily="34" charset="0"/>
              </a:rPr>
            </a:br>
            <a:r>
              <a:rPr lang="en-US" sz="2700" dirty="0">
                <a:latin typeface="Calibri Light" panose="020F0302020204030204" pitchFamily="34" charset="0"/>
                <a:cs typeface="Calibri Light" panose="020F0302020204030204" pitchFamily="34" charset="0"/>
              </a:rPr>
              <a:t>(select all that apply)</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519188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9D5E0E-907B-4FD8-B23A-3516A6312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4714" y="1373086"/>
            <a:ext cx="3655269" cy="2426559"/>
          </a:xfrm>
          <a:prstGeom prst="rect">
            <a:avLst/>
          </a:prstGeom>
        </p:spPr>
      </p:pic>
      <p:pic>
        <p:nvPicPr>
          <p:cNvPr id="7" name="Picture 6">
            <a:extLst>
              <a:ext uri="{FF2B5EF4-FFF2-40B4-BE49-F238E27FC236}">
                <a16:creationId xmlns:a16="http://schemas.microsoft.com/office/drawing/2014/main" id="{4FCEBF9A-FBCE-4F81-9CFF-EB8C41EEF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168" y="3907219"/>
            <a:ext cx="3655268" cy="2426559"/>
          </a:xfrm>
          <a:prstGeom prst="rect">
            <a:avLst/>
          </a:prstGeom>
        </p:spPr>
      </p:pic>
      <p:sp>
        <p:nvSpPr>
          <p:cNvPr id="8" name="TextBox 7">
            <a:extLst>
              <a:ext uri="{FF2B5EF4-FFF2-40B4-BE49-F238E27FC236}">
                <a16:creationId xmlns:a16="http://schemas.microsoft.com/office/drawing/2014/main" id="{A663FC48-3751-4EAE-BB9B-AD82171AC89F}"/>
              </a:ext>
            </a:extLst>
          </p:cNvPr>
          <p:cNvSpPr txBox="1"/>
          <p:nvPr/>
        </p:nvSpPr>
        <p:spPr>
          <a:xfrm>
            <a:off x="6518787" y="4130095"/>
            <a:ext cx="1031629" cy="461665"/>
          </a:xfrm>
          <a:prstGeom prst="rect">
            <a:avLst/>
          </a:prstGeom>
          <a:noFill/>
        </p:spPr>
        <p:txBody>
          <a:bodyPr wrap="none" rtlCol="0">
            <a:spAutoFit/>
          </a:bodyPr>
          <a:lstStyle/>
          <a:p>
            <a:r>
              <a:rPr lang="en-US" sz="2400" dirty="0">
                <a:solidFill>
                  <a:schemeClr val="tx1">
                    <a:lumMod val="65000"/>
                    <a:lumOff val="35000"/>
                  </a:schemeClr>
                </a:solidFill>
                <a:latin typeface="+mj-lt"/>
              </a:rPr>
              <a:t>OTHER</a:t>
            </a:r>
          </a:p>
        </p:txBody>
      </p:sp>
      <p:sp>
        <p:nvSpPr>
          <p:cNvPr id="4" name="Slide Number Placeholder 3">
            <a:extLst>
              <a:ext uri="{FF2B5EF4-FFF2-40B4-BE49-F238E27FC236}">
                <a16:creationId xmlns:a16="http://schemas.microsoft.com/office/drawing/2014/main" id="{7CB323DC-3679-4AB8-92F6-CA18A45D5D0B}"/>
              </a:ext>
            </a:extLst>
          </p:cNvPr>
          <p:cNvSpPr>
            <a:spLocks noGrp="1"/>
          </p:cNvSpPr>
          <p:nvPr>
            <p:ph type="sldNum" sz="quarter" idx="12"/>
          </p:nvPr>
        </p:nvSpPr>
        <p:spPr/>
        <p:txBody>
          <a:bodyPr/>
          <a:lstStyle/>
          <a:p>
            <a:fld id="{FCF59094-0246-47C1-B514-A2B6669566CB}" type="slidenum">
              <a:rPr lang="en-US" smtClean="0"/>
              <a:t>89</a:t>
            </a:fld>
            <a:endParaRPr lang="en-US"/>
          </a:p>
        </p:txBody>
      </p:sp>
      <p:sp>
        <p:nvSpPr>
          <p:cNvPr id="9" name="Rectangle 8">
            <a:extLst>
              <a:ext uri="{FF2B5EF4-FFF2-40B4-BE49-F238E27FC236}">
                <a16:creationId xmlns:a16="http://schemas.microsoft.com/office/drawing/2014/main" id="{F53A5988-C60D-48EA-8653-892B82EFA7C7}"/>
              </a:ext>
            </a:extLst>
          </p:cNvPr>
          <p:cNvSpPr/>
          <p:nvPr/>
        </p:nvSpPr>
        <p:spPr>
          <a:xfrm>
            <a:off x="2508708" y="1352830"/>
            <a:ext cx="7934633" cy="4960692"/>
          </a:xfrm>
          <a:prstGeom prst="rect">
            <a:avLst/>
          </a:prstGeom>
          <a:solidFill>
            <a:srgbClr val="FFFFFF">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185E4C-8000-4609-A207-8AB73EA291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9941" y="1361822"/>
            <a:ext cx="3671419" cy="2437823"/>
          </a:xfrm>
          <a:prstGeom prst="rect">
            <a:avLst/>
          </a:prstGeom>
        </p:spPr>
      </p:pic>
      <p:sp>
        <p:nvSpPr>
          <p:cNvPr id="12" name="Rectangle 11">
            <a:extLst>
              <a:ext uri="{FF2B5EF4-FFF2-40B4-BE49-F238E27FC236}">
                <a16:creationId xmlns:a16="http://schemas.microsoft.com/office/drawing/2014/main" id="{2C8AB6D2-60CD-4218-B9BC-F5955AAF8C48}"/>
              </a:ext>
            </a:extLst>
          </p:cNvPr>
          <p:cNvSpPr/>
          <p:nvPr/>
        </p:nvSpPr>
        <p:spPr>
          <a:xfrm>
            <a:off x="369651" y="311285"/>
            <a:ext cx="11537004" cy="942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7079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3F36788-113A-4C73-9DFB-D38E606C30E8}"/>
              </a:ext>
            </a:extLst>
          </p:cNvPr>
          <p:cNvPicPr>
            <a:picLocks noChangeAspect="1"/>
          </p:cNvPicPr>
          <p:nvPr/>
        </p:nvPicPr>
        <p:blipFill rotWithShape="1">
          <a:blip r:embed="rId3"/>
          <a:srcRect t="4317"/>
          <a:stretch/>
        </p:blipFill>
        <p:spPr>
          <a:xfrm>
            <a:off x="7754667" y="1326059"/>
            <a:ext cx="3997866" cy="5031773"/>
          </a:xfrm>
          <a:prstGeom prst="rect">
            <a:avLst/>
          </a:prstGeom>
        </p:spPr>
      </p:pic>
      <p:sp>
        <p:nvSpPr>
          <p:cNvPr id="2" name="Rectangle 1">
            <a:extLst>
              <a:ext uri="{FF2B5EF4-FFF2-40B4-BE49-F238E27FC236}">
                <a16:creationId xmlns:a16="http://schemas.microsoft.com/office/drawing/2014/main" id="{975970A6-8B70-423F-85E9-3F346BCECB17}"/>
              </a:ext>
            </a:extLst>
          </p:cNvPr>
          <p:cNvSpPr/>
          <p:nvPr/>
        </p:nvSpPr>
        <p:spPr>
          <a:xfrm>
            <a:off x="436192" y="174588"/>
            <a:ext cx="11370562" cy="10241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2BDEACE-DA7E-4852-A784-678734C84F5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83" b="93415" l="1576" r="99073">
                        <a14:foregroundMark x1="4727" y1="22927" x2="21223" y2="46829"/>
                        <a14:foregroundMark x1="28082" y1="30244" x2="87303" y2="49512"/>
                        <a14:foregroundMark x1="28823" y1="53171" x2="94532" y2="91463"/>
                        <a14:foregroundMark x1="2595" y1="23902" x2="13253" y2="64146"/>
                        <a14:foregroundMark x1="1576" y1="33902" x2="2966" y2="49512"/>
                        <a14:foregroundMark x1="20853" y1="2683" x2="25672" y2="8293"/>
                        <a14:foregroundMark x1="18072" y1="7317" x2="23633" y2="36585"/>
                        <a14:foregroundMark x1="15014" y1="50488" x2="24652" y2="79756"/>
                        <a14:foregroundMark x1="13253" y1="23902" x2="33920" y2="29268"/>
                        <a14:foregroundMark x1="27062" y1="33902" x2="45598" y2="51220"/>
                        <a14:foregroundMark x1="45598" y1="51220" x2="46710" y2="53171"/>
                        <a14:foregroundMark x1="25023" y1="57805" x2="50510" y2="93415"/>
                        <a14:foregroundMark x1="21223" y1="11951" x2="24282" y2="16585"/>
                        <a14:foregroundMark x1="97312" y1="81463" x2="99073" y2="83415"/>
                        <a14:foregroundMark x1="42910" y1="70488" x2="66172" y2="70732"/>
                        <a14:foregroundMark x1="66172" y1="70732" x2="79425" y2="68780"/>
                        <a14:foregroundMark x1="44300" y1="86098" x2="62465" y2="77561"/>
                        <a14:foregroundMark x1="62465" y1="77561" x2="67377" y2="78780"/>
                        <a14:foregroundMark x1="8434" y1="37561" x2="17794" y2="68780"/>
                        <a14:foregroundMark x1="4356" y1="47561" x2="35032" y2="66829"/>
                        <a14:foregroundMark x1="9824" y1="61463" x2="26321" y2="82195"/>
                        <a14:foregroundMark x1="26321" y1="82195" x2="21223" y2="54146"/>
                        <a14:foregroundMark x1="16775" y1="65854" x2="22984" y2="82439"/>
                        <a14:foregroundMark x1="19184" y1="8293" x2="30491" y2="23902"/>
                      </a14:backgroundRemoval>
                    </a14:imgEffect>
                  </a14:imgLayer>
                </a14:imgProps>
              </a:ext>
              <a:ext uri="{28A0092B-C50C-407E-A947-70E740481C1C}">
                <a14:useLocalDpi xmlns:a14="http://schemas.microsoft.com/office/drawing/2010/main" val="0"/>
              </a:ext>
            </a:extLst>
          </a:blip>
          <a:srcRect l="2" r="237" b="594"/>
          <a:stretch>
            <a:fillRect/>
          </a:stretch>
        </p:blipFill>
        <p:spPr bwMode="auto">
          <a:xfrm>
            <a:off x="48439" y="6048878"/>
            <a:ext cx="1243587" cy="466345"/>
          </a:xfrm>
          <a:prstGeom prst="rect">
            <a:avLst/>
          </a:prstGeom>
          <a:noFill/>
          <a:ln>
            <a:noFill/>
          </a:ln>
        </p:spPr>
      </p:pic>
      <p:sp>
        <p:nvSpPr>
          <p:cNvPr id="10" name="TextBox 9">
            <a:extLst>
              <a:ext uri="{FF2B5EF4-FFF2-40B4-BE49-F238E27FC236}">
                <a16:creationId xmlns:a16="http://schemas.microsoft.com/office/drawing/2014/main" id="{934944FA-E2DC-47FA-A963-1B820E166F1D}"/>
              </a:ext>
            </a:extLst>
          </p:cNvPr>
          <p:cNvSpPr txBox="1"/>
          <p:nvPr/>
        </p:nvSpPr>
        <p:spPr>
          <a:xfrm>
            <a:off x="600892" y="301931"/>
            <a:ext cx="10981508" cy="769441"/>
          </a:xfrm>
          <a:prstGeom prst="rect">
            <a:avLst/>
          </a:prstGeom>
          <a:noFill/>
        </p:spPr>
        <p:txBody>
          <a:bodyPr wrap="square" rtlCol="0">
            <a:spAutoFit/>
          </a:bodyPr>
          <a:lstStyle/>
          <a:p>
            <a:r>
              <a:rPr lang="en-US" sz="4400" dirty="0">
                <a:solidFill>
                  <a:schemeClr val="bg1"/>
                </a:solidFill>
              </a:rPr>
              <a:t>Does the death meet case criteria?</a:t>
            </a:r>
          </a:p>
        </p:txBody>
      </p:sp>
      <p:sp>
        <p:nvSpPr>
          <p:cNvPr id="11" name="Content Placeholder 4">
            <a:extLst>
              <a:ext uri="{FF2B5EF4-FFF2-40B4-BE49-F238E27FC236}">
                <a16:creationId xmlns:a16="http://schemas.microsoft.com/office/drawing/2014/main" id="{85D00AE0-0856-4CDE-8E39-876E9E43EBE6}"/>
              </a:ext>
            </a:extLst>
          </p:cNvPr>
          <p:cNvSpPr txBox="1">
            <a:spLocks/>
          </p:cNvSpPr>
          <p:nvPr/>
        </p:nvSpPr>
        <p:spPr>
          <a:xfrm>
            <a:off x="600891" y="1443612"/>
            <a:ext cx="11205863"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b="1" dirty="0"/>
          </a:p>
          <a:p>
            <a:endParaRPr lang="en-US" dirty="0"/>
          </a:p>
        </p:txBody>
      </p:sp>
      <p:grpSp>
        <p:nvGrpSpPr>
          <p:cNvPr id="16" name="Group 15">
            <a:extLst>
              <a:ext uri="{FF2B5EF4-FFF2-40B4-BE49-F238E27FC236}">
                <a16:creationId xmlns:a16="http://schemas.microsoft.com/office/drawing/2014/main" id="{8E2117D8-D868-4518-ABE2-52E7251A9B0C}"/>
              </a:ext>
            </a:extLst>
          </p:cNvPr>
          <p:cNvGrpSpPr/>
          <p:nvPr/>
        </p:nvGrpSpPr>
        <p:grpSpPr>
          <a:xfrm>
            <a:off x="436191" y="6556068"/>
            <a:ext cx="11370564" cy="92381"/>
            <a:chOff x="477012" y="5800725"/>
            <a:chExt cx="11185779" cy="209550"/>
          </a:xfrm>
        </p:grpSpPr>
        <p:sp>
          <p:nvSpPr>
            <p:cNvPr id="17" name="Rectangle 16">
              <a:extLst>
                <a:ext uri="{FF2B5EF4-FFF2-40B4-BE49-F238E27FC236}">
                  <a16:creationId xmlns:a16="http://schemas.microsoft.com/office/drawing/2014/main" id="{47B55382-26E5-4C4A-9D3B-8C5BDBA8B6AD}"/>
                </a:ext>
              </a:extLst>
            </p:cNvPr>
            <p:cNvSpPr/>
            <p:nvPr/>
          </p:nvSpPr>
          <p:spPr>
            <a:xfrm>
              <a:off x="477012" y="5800725"/>
              <a:ext cx="7476363" cy="209550"/>
            </a:xfrm>
            <a:prstGeom prst="rect">
              <a:avLst/>
            </a:prstGeom>
            <a:solidFill>
              <a:srgbClr val="3C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61D5AC-D42F-4B10-B77E-02648AE6924D}"/>
                </a:ext>
              </a:extLst>
            </p:cNvPr>
            <p:cNvSpPr/>
            <p:nvPr/>
          </p:nvSpPr>
          <p:spPr>
            <a:xfrm>
              <a:off x="7953375" y="5800725"/>
              <a:ext cx="914400" cy="209550"/>
            </a:xfrm>
            <a:prstGeom prst="rect">
              <a:avLst/>
            </a:prstGeom>
            <a:solidFill>
              <a:srgbClr val="DD3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C087EE-A039-41DD-90ED-C808492659B1}"/>
                </a:ext>
              </a:extLst>
            </p:cNvPr>
            <p:cNvSpPr/>
            <p:nvPr/>
          </p:nvSpPr>
          <p:spPr>
            <a:xfrm>
              <a:off x="8847963" y="5800725"/>
              <a:ext cx="1005840" cy="209550"/>
            </a:xfrm>
            <a:prstGeom prst="rect">
              <a:avLst/>
            </a:prstGeom>
            <a:solidFill>
              <a:srgbClr val="9E9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ED596-48AC-40F4-B50D-2EF74D63A629}"/>
                </a:ext>
              </a:extLst>
            </p:cNvPr>
            <p:cNvSpPr/>
            <p:nvPr/>
          </p:nvSpPr>
          <p:spPr>
            <a:xfrm>
              <a:off x="9833991" y="5800725"/>
              <a:ext cx="914400" cy="2095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1A262C-3DDA-4805-9D27-239BF6756939}"/>
                </a:ext>
              </a:extLst>
            </p:cNvPr>
            <p:cNvSpPr/>
            <p:nvPr/>
          </p:nvSpPr>
          <p:spPr>
            <a:xfrm>
              <a:off x="10748391" y="5800725"/>
              <a:ext cx="914400" cy="209550"/>
            </a:xfrm>
            <a:prstGeom prst="rect">
              <a:avLst/>
            </a:prstGeom>
            <a:solidFill>
              <a:srgbClr val="6C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3BFD38E0-D5DE-4F03-BDB5-00F31FEC9DEB}"/>
              </a:ext>
            </a:extLst>
          </p:cNvPr>
          <p:cNvSpPr/>
          <p:nvPr/>
        </p:nvSpPr>
        <p:spPr>
          <a:xfrm>
            <a:off x="8447190" y="1312357"/>
            <a:ext cx="2621404" cy="567309"/>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4">
            <a:extLst>
              <a:ext uri="{FF2B5EF4-FFF2-40B4-BE49-F238E27FC236}">
                <a16:creationId xmlns:a16="http://schemas.microsoft.com/office/drawing/2014/main" id="{99B0EF4E-7D64-430C-97F8-20AFAC8C04DA}"/>
              </a:ext>
            </a:extLst>
          </p:cNvPr>
          <p:cNvSpPr txBox="1">
            <a:spLocks/>
          </p:cNvSpPr>
          <p:nvPr/>
        </p:nvSpPr>
        <p:spPr>
          <a:xfrm>
            <a:off x="753292" y="1596012"/>
            <a:ext cx="7372416" cy="460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Cause of death (on the death certificate) is:</a:t>
            </a:r>
          </a:p>
          <a:p>
            <a:pPr lvl="1"/>
            <a:r>
              <a:rPr lang="en-US" sz="2000" dirty="0"/>
              <a:t>Unknown or undetermined</a:t>
            </a:r>
          </a:p>
          <a:p>
            <a:pPr lvl="1"/>
            <a:r>
              <a:rPr lang="en-US" sz="2000" dirty="0"/>
              <a:t>SIDS or SUID</a:t>
            </a:r>
          </a:p>
          <a:p>
            <a:pPr lvl="1"/>
            <a:r>
              <a:rPr lang="en-US" sz="2000" dirty="0"/>
              <a:t>Unintentional sleep-related asphyxia, suffocation, or strangulation</a:t>
            </a:r>
          </a:p>
          <a:p>
            <a:pPr lvl="1"/>
            <a:r>
              <a:rPr lang="en-US" sz="2000" dirty="0"/>
              <a:t>Unspecified suffocation</a:t>
            </a:r>
          </a:p>
          <a:p>
            <a:pPr lvl="1"/>
            <a:r>
              <a:rPr lang="en-US" sz="2000" dirty="0"/>
              <a:t>Cardiac or respiratory arrest without other well-defined causes</a:t>
            </a:r>
          </a:p>
          <a:p>
            <a:pPr lvl="1"/>
            <a:r>
              <a:rPr lang="en-US" sz="2000" dirty="0"/>
              <a:t>Ill-defined causes (e.g., unspecified injury, pneumonia) with potentially contributing unsafe sleep factors (e.g., soft bedding, prone sleeping)</a:t>
            </a:r>
          </a:p>
          <a:p>
            <a:r>
              <a:rPr lang="en-US" sz="2400" dirty="0"/>
              <a:t>Intentional homicides are excluded </a:t>
            </a:r>
          </a:p>
          <a:p>
            <a:pPr marL="457200" lvl="1" indent="0">
              <a:buNone/>
            </a:pPr>
            <a:endParaRPr lang="en-US" sz="1600" b="1" dirty="0"/>
          </a:p>
          <a:p>
            <a:endParaRPr lang="en-US" dirty="0"/>
          </a:p>
        </p:txBody>
      </p:sp>
    </p:spTree>
    <p:extLst>
      <p:ext uri="{BB962C8B-B14F-4D97-AF65-F5344CB8AC3E}">
        <p14:creationId xmlns:p14="http://schemas.microsoft.com/office/powerpoint/2010/main" val="31065531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5EB6C8-E98F-4F4D-B9D7-08DC5E0522AB}"/>
              </a:ext>
            </a:extLst>
          </p:cNvPr>
          <p:cNvSpPr>
            <a:spLocks noGrp="1"/>
          </p:cNvSpPr>
          <p:nvPr>
            <p:ph type="sldNum" sz="quarter" idx="12"/>
          </p:nvPr>
        </p:nvSpPr>
        <p:spPr/>
        <p:txBody>
          <a:bodyPr/>
          <a:lstStyle/>
          <a:p>
            <a:fld id="{FCF59094-0246-47C1-B514-A2B6669566CB}" type="slidenum">
              <a:rPr lang="en-US" smtClean="0"/>
              <a:t>90</a:t>
            </a:fld>
            <a:endParaRPr lang="en-US"/>
          </a:p>
        </p:txBody>
      </p:sp>
      <p:sp>
        <p:nvSpPr>
          <p:cNvPr id="5" name="Rectangle 4">
            <a:extLst>
              <a:ext uri="{FF2B5EF4-FFF2-40B4-BE49-F238E27FC236}">
                <a16:creationId xmlns:a16="http://schemas.microsoft.com/office/drawing/2014/main" id="{FEDF167F-6C2D-469E-AF0D-10C42D5ADB30}"/>
              </a:ext>
            </a:extLst>
          </p:cNvPr>
          <p:cNvSpPr/>
          <p:nvPr/>
        </p:nvSpPr>
        <p:spPr>
          <a:xfrm>
            <a:off x="984074" y="0"/>
            <a:ext cx="3396343" cy="3352800"/>
          </a:xfrm>
          <a:prstGeom prst="rect">
            <a:avLst/>
          </a:prstGeom>
          <a:solidFill>
            <a:srgbClr val="9E93BD"/>
          </a:solidFill>
          <a:ln>
            <a:solidFill>
              <a:srgbClr val="9E93B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BBD967-29EC-475E-836F-FE9C43AC081B}"/>
              </a:ext>
            </a:extLst>
          </p:cNvPr>
          <p:cNvSpPr>
            <a:spLocks noGrp="1"/>
          </p:cNvSpPr>
          <p:nvPr>
            <p:ph type="title"/>
          </p:nvPr>
        </p:nvSpPr>
        <p:spPr>
          <a:xfrm>
            <a:off x="1235711" y="731520"/>
            <a:ext cx="2970535" cy="1950720"/>
          </a:xfrm>
        </p:spPr>
        <p:txBody>
          <a:bodyPr>
            <a:normAutofit/>
          </a:bodyPr>
          <a:lstStyle/>
          <a:p>
            <a:pPr algn="ctr"/>
            <a:r>
              <a:rPr lang="en-US" sz="7200" dirty="0"/>
              <a:t>Case 6</a:t>
            </a:r>
          </a:p>
        </p:txBody>
      </p:sp>
    </p:spTree>
    <p:extLst>
      <p:ext uri="{BB962C8B-B14F-4D97-AF65-F5344CB8AC3E}">
        <p14:creationId xmlns:p14="http://schemas.microsoft.com/office/powerpoint/2010/main" val="1554742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91</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354B052C-E315-4EE9-A648-AE5A6C85A066}"/>
              </a:ext>
            </a:extLst>
          </p:cNvPr>
          <p:cNvGraphicFramePr>
            <a:graphicFrameLocks noGrp="1"/>
          </p:cNvGraphicFramePr>
          <p:nvPr>
            <p:extLst>
              <p:ext uri="{D42A27DB-BD31-4B8C-83A1-F6EECF244321}">
                <p14:modId xmlns:p14="http://schemas.microsoft.com/office/powerpoint/2010/main" val="3221414553"/>
              </p:ext>
            </p:extLst>
          </p:nvPr>
        </p:nvGraphicFramePr>
        <p:xfrm>
          <a:off x="473847" y="367669"/>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Undetermined while co-sleeping with adult</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0" baseline="0" dirty="0"/>
                        <a:t>4</a:t>
                      </a:r>
                      <a:r>
                        <a:rPr lang="en-US" sz="1800" baseline="0" dirty="0"/>
                        <a:t> Months </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31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10.5 </a:t>
                      </a:r>
                      <a:r>
                        <a:rPr lang="en-US" sz="1800" baseline="0" dirty="0" err="1"/>
                        <a:t>lbs</a:t>
                      </a:r>
                      <a:r>
                        <a:rPr lang="en-US" sz="1800" b="0" baseline="0" dirty="0"/>
                        <a:t> </a:t>
                      </a:r>
                      <a:r>
                        <a:rPr lang="en-US" sz="1800" b="1" baseline="0" dirty="0"/>
                        <a:t>Weight at Birth: </a:t>
                      </a:r>
                      <a:r>
                        <a:rPr lang="en-US" sz="1800" baseline="0" dirty="0"/>
                        <a:t>2.8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Couch</a:t>
                      </a:r>
                    </a:p>
                    <a:p>
                      <a:r>
                        <a:rPr lang="en-US" sz="1800" b="1" baseline="0" dirty="0"/>
                        <a:t>Position Placed: </a:t>
                      </a:r>
                      <a:r>
                        <a:rPr lang="en-US" sz="1800" baseline="0" dirty="0"/>
                        <a:t>Back</a:t>
                      </a:r>
                    </a:p>
                    <a:p>
                      <a:r>
                        <a:rPr lang="en-US" sz="1800" b="1" baseline="0" dirty="0"/>
                        <a:t>Position Found: </a:t>
                      </a:r>
                      <a:r>
                        <a:rPr lang="en-US" sz="1800" baseline="0" dirty="0"/>
                        <a:t>Back</a:t>
                      </a:r>
                    </a:p>
                    <a:p>
                      <a:r>
                        <a:rPr lang="en-US" sz="1800" b="1" baseline="0" dirty="0"/>
                        <a:t>Airway: </a:t>
                      </a:r>
                      <a:r>
                        <a:rPr lang="en-US" sz="1800" b="0" baseline="0" dirty="0"/>
                        <a:t>Unobstructed</a:t>
                      </a:r>
                      <a:endParaRPr lang="en-US" sz="1800" b="1" baseline="0" dirty="0"/>
                    </a:p>
                    <a:p>
                      <a:r>
                        <a:rPr lang="en-US" sz="1800" b="1" baseline="0" dirty="0"/>
                        <a:t>Face/Neck Position: </a:t>
                      </a:r>
                      <a:r>
                        <a:rPr lang="en-US" sz="1800" baseline="0" dirty="0"/>
                        <a:t>Up, </a:t>
                      </a:r>
                      <a:r>
                        <a:rPr lang="en-US" sz="1800" baseline="0" dirty="0" err="1"/>
                        <a:t>Hypoextended</a:t>
                      </a:r>
                      <a:r>
                        <a:rPr lang="en-US" sz="1800" baseline="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 Mother reported that she laid down on the couch with the baby to go to sleep. The baby was placed on the inside of the couch near the backrest. The mother was lying on the outside edge of the couch but was turned inward towards the baby. The infant was lying on his back with his head resting on the pillow. She and the infant were both sleeping directly on the couch cushion, and they were covered by two adult blankets. The infant was found in the same position. No airway obstruction was noted.</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spTree>
    <p:extLst>
      <p:ext uri="{BB962C8B-B14F-4D97-AF65-F5344CB8AC3E}">
        <p14:creationId xmlns:p14="http://schemas.microsoft.com/office/powerpoint/2010/main" val="17973655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92</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pic>
        <p:nvPicPr>
          <p:cNvPr id="13" name="Picture 12">
            <a:extLst>
              <a:ext uri="{FF2B5EF4-FFF2-40B4-BE49-F238E27FC236}">
                <a16:creationId xmlns:a16="http://schemas.microsoft.com/office/drawing/2014/main" id="{BB6612C2-59CB-455A-BA02-701DB417B38B}"/>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graphicFrame>
        <p:nvGraphicFramePr>
          <p:cNvPr id="15" name="Table 14">
            <a:extLst>
              <a:ext uri="{FF2B5EF4-FFF2-40B4-BE49-F238E27FC236}">
                <a16:creationId xmlns:a16="http://schemas.microsoft.com/office/drawing/2014/main" id="{47DFA933-15FE-43BB-B38F-D85B8595A6BC}"/>
              </a:ext>
            </a:extLst>
          </p:cNvPr>
          <p:cNvGraphicFramePr>
            <a:graphicFrameLocks noGrp="1"/>
          </p:cNvGraphicFramePr>
          <p:nvPr>
            <p:extLst>
              <p:ext uri="{D42A27DB-BD31-4B8C-83A1-F6EECF244321}">
                <p14:modId xmlns:p14="http://schemas.microsoft.com/office/powerpoint/2010/main" val="928809461"/>
              </p:ext>
            </p:extLst>
          </p:nvPr>
        </p:nvGraphicFramePr>
        <p:xfrm>
          <a:off x="473847" y="367669"/>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Undetermined while co-sleeping with adult</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0" baseline="0" dirty="0"/>
                        <a:t>4</a:t>
                      </a:r>
                      <a:r>
                        <a:rPr lang="en-US" sz="1800" baseline="0" dirty="0"/>
                        <a:t> Months </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31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10.5 </a:t>
                      </a:r>
                      <a:r>
                        <a:rPr lang="en-US" sz="1800" baseline="0" dirty="0" err="1"/>
                        <a:t>lbs</a:t>
                      </a:r>
                      <a:r>
                        <a:rPr lang="en-US" sz="1800" b="0" baseline="0" dirty="0"/>
                        <a:t> </a:t>
                      </a:r>
                      <a:r>
                        <a:rPr lang="en-US" sz="1800" b="1" baseline="0" dirty="0"/>
                        <a:t>Weight at Birth: </a:t>
                      </a:r>
                      <a:r>
                        <a:rPr lang="en-US" sz="1800" baseline="0" dirty="0"/>
                        <a:t>2.8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Couch</a:t>
                      </a:r>
                    </a:p>
                    <a:p>
                      <a:r>
                        <a:rPr lang="en-US" sz="1800" b="1" baseline="0" dirty="0"/>
                        <a:t>Position Placed: </a:t>
                      </a:r>
                      <a:r>
                        <a:rPr lang="en-US" sz="1800" baseline="0" dirty="0"/>
                        <a:t>Back</a:t>
                      </a:r>
                    </a:p>
                    <a:p>
                      <a:r>
                        <a:rPr lang="en-US" sz="1800" b="1" baseline="0" dirty="0"/>
                        <a:t>Position Found: </a:t>
                      </a:r>
                      <a:r>
                        <a:rPr lang="en-US" sz="1800" baseline="0" dirty="0"/>
                        <a:t>Back</a:t>
                      </a:r>
                    </a:p>
                    <a:p>
                      <a:r>
                        <a:rPr lang="en-US" sz="1800" b="1" baseline="0" dirty="0"/>
                        <a:t>Airway: </a:t>
                      </a:r>
                      <a:r>
                        <a:rPr lang="en-US" sz="1800" b="0" baseline="0" dirty="0"/>
                        <a:t>Unobstructed</a:t>
                      </a:r>
                      <a:endParaRPr lang="en-US" sz="1800" b="1" baseline="0" dirty="0"/>
                    </a:p>
                    <a:p>
                      <a:r>
                        <a:rPr lang="en-US" sz="1800" b="1" baseline="0" dirty="0"/>
                        <a:t>Face/Neck Position: </a:t>
                      </a:r>
                      <a:r>
                        <a:rPr lang="en-US" sz="1800" baseline="0" dirty="0"/>
                        <a:t>Up, </a:t>
                      </a:r>
                      <a:r>
                        <a:rPr lang="en-US" sz="1800" baseline="0" dirty="0" err="1"/>
                        <a:t>Hypoextended</a:t>
                      </a:r>
                      <a:r>
                        <a:rPr lang="en-US" sz="1800" baseline="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 Mother reported that she laid down on the couch with the baby to go to sleep. The baby was placed on the inside of the couch near the backrest. The mother was lying on the outside edge of the couch but was turned inward towards the baby. The infant was lying on his back with his head resting on the pillow. She and the infant were both sleeping directly on the couch cushion, and they were covered by two adult blankets. The infant was found in the same position. No airway obstruction was noted.</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066386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93</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pic>
        <p:nvPicPr>
          <p:cNvPr id="13" name="Picture 12">
            <a:extLst>
              <a:ext uri="{FF2B5EF4-FFF2-40B4-BE49-F238E27FC236}">
                <a16:creationId xmlns:a16="http://schemas.microsoft.com/office/drawing/2014/main" id="{BB6612C2-59CB-455A-BA02-701DB417B38B}"/>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5" name="Picture 14">
            <a:extLst>
              <a:ext uri="{FF2B5EF4-FFF2-40B4-BE49-F238E27FC236}">
                <a16:creationId xmlns:a16="http://schemas.microsoft.com/office/drawing/2014/main" id="{28B161F6-F7F2-4CB3-A247-66A9819E3B49}"/>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72129"/>
            <a:ext cx="307818" cy="388878"/>
          </a:xfrm>
          <a:prstGeom prst="rect">
            <a:avLst/>
          </a:prstGeom>
        </p:spPr>
      </p:pic>
      <p:graphicFrame>
        <p:nvGraphicFramePr>
          <p:cNvPr id="16" name="Table 15">
            <a:extLst>
              <a:ext uri="{FF2B5EF4-FFF2-40B4-BE49-F238E27FC236}">
                <a16:creationId xmlns:a16="http://schemas.microsoft.com/office/drawing/2014/main" id="{9FB4BA99-A995-40FF-A9C8-351C15BEE753}"/>
              </a:ext>
            </a:extLst>
          </p:cNvPr>
          <p:cNvGraphicFramePr>
            <a:graphicFrameLocks noGrp="1"/>
          </p:cNvGraphicFramePr>
          <p:nvPr>
            <p:extLst>
              <p:ext uri="{D42A27DB-BD31-4B8C-83A1-F6EECF244321}">
                <p14:modId xmlns:p14="http://schemas.microsoft.com/office/powerpoint/2010/main" val="928809461"/>
              </p:ext>
            </p:extLst>
          </p:nvPr>
        </p:nvGraphicFramePr>
        <p:xfrm>
          <a:off x="473847" y="367669"/>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Undetermined while co-sleeping with adult</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0" baseline="0" dirty="0"/>
                        <a:t>4</a:t>
                      </a:r>
                      <a:r>
                        <a:rPr lang="en-US" sz="1800" baseline="0" dirty="0"/>
                        <a:t> Months </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31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10.5 </a:t>
                      </a:r>
                      <a:r>
                        <a:rPr lang="en-US" sz="1800" baseline="0" dirty="0" err="1"/>
                        <a:t>lbs</a:t>
                      </a:r>
                      <a:r>
                        <a:rPr lang="en-US" sz="1800" b="0" baseline="0" dirty="0"/>
                        <a:t> </a:t>
                      </a:r>
                      <a:r>
                        <a:rPr lang="en-US" sz="1800" b="1" baseline="0" dirty="0"/>
                        <a:t>Weight at Birth: </a:t>
                      </a:r>
                      <a:r>
                        <a:rPr lang="en-US" sz="1800" baseline="0" dirty="0"/>
                        <a:t>2.8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Couch</a:t>
                      </a:r>
                    </a:p>
                    <a:p>
                      <a:r>
                        <a:rPr lang="en-US" sz="1800" b="1" baseline="0" dirty="0"/>
                        <a:t>Position Placed: </a:t>
                      </a:r>
                      <a:r>
                        <a:rPr lang="en-US" sz="1800" baseline="0" dirty="0"/>
                        <a:t>Back</a:t>
                      </a:r>
                    </a:p>
                    <a:p>
                      <a:r>
                        <a:rPr lang="en-US" sz="1800" b="1" baseline="0" dirty="0"/>
                        <a:t>Position Found: </a:t>
                      </a:r>
                      <a:r>
                        <a:rPr lang="en-US" sz="1800" baseline="0" dirty="0"/>
                        <a:t>Back</a:t>
                      </a:r>
                    </a:p>
                    <a:p>
                      <a:r>
                        <a:rPr lang="en-US" sz="1800" b="1" baseline="0" dirty="0"/>
                        <a:t>Airway: </a:t>
                      </a:r>
                      <a:r>
                        <a:rPr lang="en-US" sz="1800" b="0" baseline="0" dirty="0"/>
                        <a:t>Unobstructed</a:t>
                      </a:r>
                      <a:endParaRPr lang="en-US" sz="1800" b="1" baseline="0" dirty="0"/>
                    </a:p>
                    <a:p>
                      <a:r>
                        <a:rPr lang="en-US" sz="1800" b="1" baseline="0" dirty="0"/>
                        <a:t>Face/Neck Position: </a:t>
                      </a:r>
                      <a:r>
                        <a:rPr lang="en-US" sz="1800" baseline="0" dirty="0"/>
                        <a:t>Up, </a:t>
                      </a:r>
                      <a:r>
                        <a:rPr lang="en-US" sz="1800" baseline="0" dirty="0" err="1"/>
                        <a:t>Hypoextended</a:t>
                      </a:r>
                      <a:r>
                        <a:rPr lang="en-US" sz="1800" baseline="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 Mother reported that she laid down on the couch with the baby to go to sleep. The baby was placed on the inside of the couch near the backrest. The mother was lying on the outside edge of the couch but was turned inward towards the baby. The infant was lying on his back with his head resting on the pillow. She and the infant were both sleeping directly on the couch cushion, and they were covered by two adult blankets. The infant was found in the same position. No airway obstruction was noted.</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246820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94</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pic>
        <p:nvPicPr>
          <p:cNvPr id="13" name="Picture 12">
            <a:extLst>
              <a:ext uri="{FF2B5EF4-FFF2-40B4-BE49-F238E27FC236}">
                <a16:creationId xmlns:a16="http://schemas.microsoft.com/office/drawing/2014/main" id="{BB6612C2-59CB-455A-BA02-701DB417B38B}"/>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5" name="Picture 14">
            <a:extLst>
              <a:ext uri="{FF2B5EF4-FFF2-40B4-BE49-F238E27FC236}">
                <a16:creationId xmlns:a16="http://schemas.microsoft.com/office/drawing/2014/main" id="{28B161F6-F7F2-4CB3-A247-66A9819E3B49}"/>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72129"/>
            <a:ext cx="307818" cy="388878"/>
          </a:xfrm>
          <a:prstGeom prst="rect">
            <a:avLst/>
          </a:prstGeom>
        </p:spPr>
      </p:pic>
      <p:pic>
        <p:nvPicPr>
          <p:cNvPr id="16" name="Picture 15">
            <a:extLst>
              <a:ext uri="{FF2B5EF4-FFF2-40B4-BE49-F238E27FC236}">
                <a16:creationId xmlns:a16="http://schemas.microsoft.com/office/drawing/2014/main" id="{450218BF-8BA9-410A-B9E9-958FC86E2D33}"/>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315023"/>
            <a:ext cx="307818" cy="388878"/>
          </a:xfrm>
          <a:prstGeom prst="rect">
            <a:avLst/>
          </a:prstGeom>
        </p:spPr>
      </p:pic>
      <p:graphicFrame>
        <p:nvGraphicFramePr>
          <p:cNvPr id="17" name="Table 16">
            <a:extLst>
              <a:ext uri="{FF2B5EF4-FFF2-40B4-BE49-F238E27FC236}">
                <a16:creationId xmlns:a16="http://schemas.microsoft.com/office/drawing/2014/main" id="{99C3E093-F9B7-47FD-86B5-7212880200A5}"/>
              </a:ext>
            </a:extLst>
          </p:cNvPr>
          <p:cNvGraphicFramePr>
            <a:graphicFrameLocks noGrp="1"/>
          </p:cNvGraphicFramePr>
          <p:nvPr>
            <p:extLst>
              <p:ext uri="{D42A27DB-BD31-4B8C-83A1-F6EECF244321}">
                <p14:modId xmlns:p14="http://schemas.microsoft.com/office/powerpoint/2010/main" val="928809461"/>
              </p:ext>
            </p:extLst>
          </p:nvPr>
        </p:nvGraphicFramePr>
        <p:xfrm>
          <a:off x="473847" y="367669"/>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Undetermined while co-sleeping with adult</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0" baseline="0" dirty="0"/>
                        <a:t>4</a:t>
                      </a:r>
                      <a:r>
                        <a:rPr lang="en-US" sz="1800" baseline="0" dirty="0"/>
                        <a:t> Months </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31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10.5 </a:t>
                      </a:r>
                      <a:r>
                        <a:rPr lang="en-US" sz="1800" baseline="0" dirty="0" err="1"/>
                        <a:t>lbs</a:t>
                      </a:r>
                      <a:r>
                        <a:rPr lang="en-US" sz="1800" b="0" baseline="0" dirty="0"/>
                        <a:t> </a:t>
                      </a:r>
                      <a:r>
                        <a:rPr lang="en-US" sz="1800" b="1" baseline="0" dirty="0"/>
                        <a:t>Weight at Birth: </a:t>
                      </a:r>
                      <a:r>
                        <a:rPr lang="en-US" sz="1800" baseline="0" dirty="0"/>
                        <a:t>2.8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Couch</a:t>
                      </a:r>
                    </a:p>
                    <a:p>
                      <a:r>
                        <a:rPr lang="en-US" sz="1800" b="1" baseline="0" dirty="0"/>
                        <a:t>Position Placed: </a:t>
                      </a:r>
                      <a:r>
                        <a:rPr lang="en-US" sz="1800" baseline="0" dirty="0"/>
                        <a:t>Back</a:t>
                      </a:r>
                    </a:p>
                    <a:p>
                      <a:r>
                        <a:rPr lang="en-US" sz="1800" b="1" baseline="0" dirty="0"/>
                        <a:t>Position Found: </a:t>
                      </a:r>
                      <a:r>
                        <a:rPr lang="en-US" sz="1800" baseline="0" dirty="0"/>
                        <a:t>Back</a:t>
                      </a:r>
                    </a:p>
                    <a:p>
                      <a:r>
                        <a:rPr lang="en-US" sz="1800" b="1" baseline="0" dirty="0"/>
                        <a:t>Airway: </a:t>
                      </a:r>
                      <a:r>
                        <a:rPr lang="en-US" sz="1800" b="0" baseline="0" dirty="0"/>
                        <a:t>Unobstructed</a:t>
                      </a:r>
                      <a:endParaRPr lang="en-US" sz="1800" b="1" baseline="0" dirty="0"/>
                    </a:p>
                    <a:p>
                      <a:r>
                        <a:rPr lang="en-US" sz="1800" b="1" baseline="0" dirty="0"/>
                        <a:t>Face/Neck Position: </a:t>
                      </a:r>
                      <a:r>
                        <a:rPr lang="en-US" sz="1800" baseline="0" dirty="0"/>
                        <a:t>Up, </a:t>
                      </a:r>
                      <a:r>
                        <a:rPr lang="en-US" sz="1800" baseline="0" dirty="0" err="1"/>
                        <a:t>Hypoextended</a:t>
                      </a:r>
                      <a:r>
                        <a:rPr lang="en-US" sz="1800" baseline="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 Mother reported that she laid down on the couch with the baby to go to sleep. The baby was placed on the inside of the couch near the backrest. The mother was lying on the outside edge of the couch but was turned inward towards the baby. The infant was lying on his back with his head resting on the pillow. She and the infant were both sleeping directly on the couch cushion, and they were covered by two adult blankets. The infant was found in the same position. No airway obstruction was noted.</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582474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95</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pic>
        <p:nvPicPr>
          <p:cNvPr id="13" name="Picture 12">
            <a:extLst>
              <a:ext uri="{FF2B5EF4-FFF2-40B4-BE49-F238E27FC236}">
                <a16:creationId xmlns:a16="http://schemas.microsoft.com/office/drawing/2014/main" id="{BB6612C2-59CB-455A-BA02-701DB417B38B}"/>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5" name="Picture 14">
            <a:extLst>
              <a:ext uri="{FF2B5EF4-FFF2-40B4-BE49-F238E27FC236}">
                <a16:creationId xmlns:a16="http://schemas.microsoft.com/office/drawing/2014/main" id="{28B161F6-F7F2-4CB3-A247-66A9819E3B49}"/>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72129"/>
            <a:ext cx="307818" cy="388878"/>
          </a:xfrm>
          <a:prstGeom prst="rect">
            <a:avLst/>
          </a:prstGeom>
        </p:spPr>
      </p:pic>
      <p:pic>
        <p:nvPicPr>
          <p:cNvPr id="16" name="Picture 15">
            <a:extLst>
              <a:ext uri="{FF2B5EF4-FFF2-40B4-BE49-F238E27FC236}">
                <a16:creationId xmlns:a16="http://schemas.microsoft.com/office/drawing/2014/main" id="{450218BF-8BA9-410A-B9E9-958FC86E2D33}"/>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315023"/>
            <a:ext cx="307818" cy="388878"/>
          </a:xfrm>
          <a:prstGeom prst="rect">
            <a:avLst/>
          </a:prstGeom>
        </p:spPr>
      </p:pic>
      <p:pic>
        <p:nvPicPr>
          <p:cNvPr id="17" name="Picture 16">
            <a:extLst>
              <a:ext uri="{FF2B5EF4-FFF2-40B4-BE49-F238E27FC236}">
                <a16:creationId xmlns:a16="http://schemas.microsoft.com/office/drawing/2014/main" id="{E3C41F2E-AA85-464D-9AF3-E0B04AF8E3E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57917"/>
            <a:ext cx="307818" cy="388878"/>
          </a:xfrm>
          <a:prstGeom prst="rect">
            <a:avLst/>
          </a:prstGeom>
        </p:spPr>
      </p:pic>
      <p:graphicFrame>
        <p:nvGraphicFramePr>
          <p:cNvPr id="18" name="Table 17">
            <a:extLst>
              <a:ext uri="{FF2B5EF4-FFF2-40B4-BE49-F238E27FC236}">
                <a16:creationId xmlns:a16="http://schemas.microsoft.com/office/drawing/2014/main" id="{94BDDFD4-F93A-4C70-9B30-C3EDE8276603}"/>
              </a:ext>
            </a:extLst>
          </p:cNvPr>
          <p:cNvGraphicFramePr>
            <a:graphicFrameLocks noGrp="1"/>
          </p:cNvGraphicFramePr>
          <p:nvPr>
            <p:extLst>
              <p:ext uri="{D42A27DB-BD31-4B8C-83A1-F6EECF244321}">
                <p14:modId xmlns:p14="http://schemas.microsoft.com/office/powerpoint/2010/main" val="928809461"/>
              </p:ext>
            </p:extLst>
          </p:nvPr>
        </p:nvGraphicFramePr>
        <p:xfrm>
          <a:off x="473847" y="367669"/>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Undetermined while co-sleeping with adult</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0" baseline="0" dirty="0"/>
                        <a:t>4</a:t>
                      </a:r>
                      <a:r>
                        <a:rPr lang="en-US" sz="1800" baseline="0" dirty="0"/>
                        <a:t> Months </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31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10.5 </a:t>
                      </a:r>
                      <a:r>
                        <a:rPr lang="en-US" sz="1800" baseline="0" dirty="0" err="1"/>
                        <a:t>lbs</a:t>
                      </a:r>
                      <a:r>
                        <a:rPr lang="en-US" sz="1800" b="0" baseline="0" dirty="0"/>
                        <a:t> </a:t>
                      </a:r>
                      <a:r>
                        <a:rPr lang="en-US" sz="1800" b="1" baseline="0" dirty="0"/>
                        <a:t>Weight at Birth: </a:t>
                      </a:r>
                      <a:r>
                        <a:rPr lang="en-US" sz="1800" baseline="0" dirty="0"/>
                        <a:t>2.8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Couch</a:t>
                      </a:r>
                    </a:p>
                    <a:p>
                      <a:r>
                        <a:rPr lang="en-US" sz="1800" b="1" baseline="0" dirty="0"/>
                        <a:t>Position Placed: </a:t>
                      </a:r>
                      <a:r>
                        <a:rPr lang="en-US" sz="1800" baseline="0" dirty="0"/>
                        <a:t>Back</a:t>
                      </a:r>
                    </a:p>
                    <a:p>
                      <a:r>
                        <a:rPr lang="en-US" sz="1800" b="1" baseline="0" dirty="0"/>
                        <a:t>Position Found: </a:t>
                      </a:r>
                      <a:r>
                        <a:rPr lang="en-US" sz="1800" baseline="0" dirty="0"/>
                        <a:t>Back</a:t>
                      </a:r>
                    </a:p>
                    <a:p>
                      <a:r>
                        <a:rPr lang="en-US" sz="1800" b="1" baseline="0" dirty="0"/>
                        <a:t>Airway: </a:t>
                      </a:r>
                      <a:r>
                        <a:rPr lang="en-US" sz="1800" b="0" baseline="0" dirty="0"/>
                        <a:t>Unobstructed</a:t>
                      </a:r>
                      <a:endParaRPr lang="en-US" sz="1800" b="1" baseline="0" dirty="0"/>
                    </a:p>
                    <a:p>
                      <a:r>
                        <a:rPr lang="en-US" sz="1800" b="1" baseline="0" dirty="0"/>
                        <a:t>Face/Neck Position: </a:t>
                      </a:r>
                      <a:r>
                        <a:rPr lang="en-US" sz="1800" baseline="0" dirty="0"/>
                        <a:t>Up, </a:t>
                      </a:r>
                      <a:r>
                        <a:rPr lang="en-US" sz="1800" baseline="0" dirty="0" err="1"/>
                        <a:t>Hypoextended</a:t>
                      </a:r>
                      <a:r>
                        <a:rPr lang="en-US" sz="1800" baseline="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 Mother reported that she laid down on the couch with the baby to go to sleep. The baby was placed on the inside of the couch near the backrest. The mother was lying on the outside edge of the couch but was turned inward towards the baby. The infant was lying on his back with his head resting on the pillow. She and the infant were both sleeping directly on the couch cushion, and they were covered by two adult blankets. The infant was found in the same position. No airway obstruction was noted.</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628063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96</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pic>
        <p:nvPicPr>
          <p:cNvPr id="13" name="Picture 12">
            <a:extLst>
              <a:ext uri="{FF2B5EF4-FFF2-40B4-BE49-F238E27FC236}">
                <a16:creationId xmlns:a16="http://schemas.microsoft.com/office/drawing/2014/main" id="{BB6612C2-59CB-455A-BA02-701DB417B38B}"/>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5" name="Picture 14">
            <a:extLst>
              <a:ext uri="{FF2B5EF4-FFF2-40B4-BE49-F238E27FC236}">
                <a16:creationId xmlns:a16="http://schemas.microsoft.com/office/drawing/2014/main" id="{28B161F6-F7F2-4CB3-A247-66A9819E3B49}"/>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72129"/>
            <a:ext cx="307818" cy="388878"/>
          </a:xfrm>
          <a:prstGeom prst="rect">
            <a:avLst/>
          </a:prstGeom>
        </p:spPr>
      </p:pic>
      <p:pic>
        <p:nvPicPr>
          <p:cNvPr id="16" name="Picture 15">
            <a:extLst>
              <a:ext uri="{FF2B5EF4-FFF2-40B4-BE49-F238E27FC236}">
                <a16:creationId xmlns:a16="http://schemas.microsoft.com/office/drawing/2014/main" id="{450218BF-8BA9-410A-B9E9-958FC86E2D33}"/>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315023"/>
            <a:ext cx="307818" cy="388878"/>
          </a:xfrm>
          <a:prstGeom prst="rect">
            <a:avLst/>
          </a:prstGeom>
        </p:spPr>
      </p:pic>
      <p:pic>
        <p:nvPicPr>
          <p:cNvPr id="17" name="Picture 16">
            <a:extLst>
              <a:ext uri="{FF2B5EF4-FFF2-40B4-BE49-F238E27FC236}">
                <a16:creationId xmlns:a16="http://schemas.microsoft.com/office/drawing/2014/main" id="{E3C41F2E-AA85-464D-9AF3-E0B04AF8E3E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57917"/>
            <a:ext cx="307818" cy="388878"/>
          </a:xfrm>
          <a:prstGeom prst="rect">
            <a:avLst/>
          </a:prstGeom>
        </p:spPr>
      </p:pic>
      <p:pic>
        <p:nvPicPr>
          <p:cNvPr id="18" name="Picture 17">
            <a:extLst>
              <a:ext uri="{FF2B5EF4-FFF2-40B4-BE49-F238E27FC236}">
                <a16:creationId xmlns:a16="http://schemas.microsoft.com/office/drawing/2014/main" id="{33DA74C3-E866-4055-B65E-AC1B87D66FAD}"/>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187334"/>
            <a:ext cx="307818" cy="388878"/>
          </a:xfrm>
          <a:prstGeom prst="rect">
            <a:avLst/>
          </a:prstGeom>
        </p:spPr>
      </p:pic>
      <p:graphicFrame>
        <p:nvGraphicFramePr>
          <p:cNvPr id="19" name="Table 18">
            <a:extLst>
              <a:ext uri="{FF2B5EF4-FFF2-40B4-BE49-F238E27FC236}">
                <a16:creationId xmlns:a16="http://schemas.microsoft.com/office/drawing/2014/main" id="{AF6620CB-9404-4F7E-A9DA-0D99CF418D1C}"/>
              </a:ext>
            </a:extLst>
          </p:cNvPr>
          <p:cNvGraphicFramePr>
            <a:graphicFrameLocks noGrp="1"/>
          </p:cNvGraphicFramePr>
          <p:nvPr>
            <p:extLst>
              <p:ext uri="{D42A27DB-BD31-4B8C-83A1-F6EECF244321}">
                <p14:modId xmlns:p14="http://schemas.microsoft.com/office/powerpoint/2010/main" val="928809461"/>
              </p:ext>
            </p:extLst>
          </p:nvPr>
        </p:nvGraphicFramePr>
        <p:xfrm>
          <a:off x="473847" y="367669"/>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Undetermined while co-sleeping with adult</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0" baseline="0" dirty="0"/>
                        <a:t>4</a:t>
                      </a:r>
                      <a:r>
                        <a:rPr lang="en-US" sz="1800" baseline="0" dirty="0"/>
                        <a:t> Months </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31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10.5 </a:t>
                      </a:r>
                      <a:r>
                        <a:rPr lang="en-US" sz="1800" baseline="0" dirty="0" err="1"/>
                        <a:t>lbs</a:t>
                      </a:r>
                      <a:r>
                        <a:rPr lang="en-US" sz="1800" b="0" baseline="0" dirty="0"/>
                        <a:t> </a:t>
                      </a:r>
                      <a:r>
                        <a:rPr lang="en-US" sz="1800" b="1" baseline="0" dirty="0"/>
                        <a:t>Weight at Birth: </a:t>
                      </a:r>
                      <a:r>
                        <a:rPr lang="en-US" sz="1800" baseline="0" dirty="0"/>
                        <a:t>2.8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Couch</a:t>
                      </a:r>
                    </a:p>
                    <a:p>
                      <a:r>
                        <a:rPr lang="en-US" sz="1800" b="1" baseline="0" dirty="0"/>
                        <a:t>Position Placed: </a:t>
                      </a:r>
                      <a:r>
                        <a:rPr lang="en-US" sz="1800" baseline="0" dirty="0"/>
                        <a:t>Back</a:t>
                      </a:r>
                    </a:p>
                    <a:p>
                      <a:r>
                        <a:rPr lang="en-US" sz="1800" b="1" baseline="0" dirty="0"/>
                        <a:t>Position Found: </a:t>
                      </a:r>
                      <a:r>
                        <a:rPr lang="en-US" sz="1800" baseline="0" dirty="0"/>
                        <a:t>Back</a:t>
                      </a:r>
                    </a:p>
                    <a:p>
                      <a:r>
                        <a:rPr lang="en-US" sz="1800" b="1" baseline="0" dirty="0"/>
                        <a:t>Airway: </a:t>
                      </a:r>
                      <a:r>
                        <a:rPr lang="en-US" sz="1800" b="0" baseline="0" dirty="0"/>
                        <a:t>Unobstructed</a:t>
                      </a:r>
                      <a:endParaRPr lang="en-US" sz="1800" b="1" baseline="0" dirty="0"/>
                    </a:p>
                    <a:p>
                      <a:r>
                        <a:rPr lang="en-US" sz="1800" b="1" baseline="0" dirty="0"/>
                        <a:t>Face/Neck Position: </a:t>
                      </a:r>
                      <a:r>
                        <a:rPr lang="en-US" sz="1800" baseline="0" dirty="0"/>
                        <a:t>Up, </a:t>
                      </a:r>
                      <a:r>
                        <a:rPr lang="en-US" sz="1800" baseline="0" dirty="0" err="1"/>
                        <a:t>Hypoextended</a:t>
                      </a:r>
                      <a:r>
                        <a:rPr lang="en-US" sz="1800" baseline="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 Mother reported that she laid down on the couch with the baby to go to sleep. The baby was placed on the inside of the couch near the backrest. The mother was lying on the outside edge of the couch but was turned inward towards the baby. The infant was lying on his back with his head resting on the pillow. She and the infant were both sleeping directly on the couch cushion, and they were covered by two adult blankets. The infant was found in the same position. No airway obstruction was noted.</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714855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97</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pic>
        <p:nvPicPr>
          <p:cNvPr id="13" name="Picture 12">
            <a:extLst>
              <a:ext uri="{FF2B5EF4-FFF2-40B4-BE49-F238E27FC236}">
                <a16:creationId xmlns:a16="http://schemas.microsoft.com/office/drawing/2014/main" id="{BB6612C2-59CB-455A-BA02-701DB417B38B}"/>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5" name="Picture 14">
            <a:extLst>
              <a:ext uri="{FF2B5EF4-FFF2-40B4-BE49-F238E27FC236}">
                <a16:creationId xmlns:a16="http://schemas.microsoft.com/office/drawing/2014/main" id="{28B161F6-F7F2-4CB3-A247-66A9819E3B49}"/>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72129"/>
            <a:ext cx="307818" cy="388878"/>
          </a:xfrm>
          <a:prstGeom prst="rect">
            <a:avLst/>
          </a:prstGeom>
        </p:spPr>
      </p:pic>
      <p:pic>
        <p:nvPicPr>
          <p:cNvPr id="16" name="Picture 15">
            <a:extLst>
              <a:ext uri="{FF2B5EF4-FFF2-40B4-BE49-F238E27FC236}">
                <a16:creationId xmlns:a16="http://schemas.microsoft.com/office/drawing/2014/main" id="{450218BF-8BA9-410A-B9E9-958FC86E2D33}"/>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315023"/>
            <a:ext cx="307818" cy="388878"/>
          </a:xfrm>
          <a:prstGeom prst="rect">
            <a:avLst/>
          </a:prstGeom>
        </p:spPr>
      </p:pic>
      <p:pic>
        <p:nvPicPr>
          <p:cNvPr id="17" name="Picture 16">
            <a:extLst>
              <a:ext uri="{FF2B5EF4-FFF2-40B4-BE49-F238E27FC236}">
                <a16:creationId xmlns:a16="http://schemas.microsoft.com/office/drawing/2014/main" id="{E3C41F2E-AA85-464D-9AF3-E0B04AF8E3E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57917"/>
            <a:ext cx="307818" cy="388878"/>
          </a:xfrm>
          <a:prstGeom prst="rect">
            <a:avLst/>
          </a:prstGeom>
        </p:spPr>
      </p:pic>
      <p:pic>
        <p:nvPicPr>
          <p:cNvPr id="18" name="Picture 17">
            <a:extLst>
              <a:ext uri="{FF2B5EF4-FFF2-40B4-BE49-F238E27FC236}">
                <a16:creationId xmlns:a16="http://schemas.microsoft.com/office/drawing/2014/main" id="{33DA74C3-E866-4055-B65E-AC1B87D66FAD}"/>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187334"/>
            <a:ext cx="307818" cy="388878"/>
          </a:xfrm>
          <a:prstGeom prst="rect">
            <a:avLst/>
          </a:prstGeom>
        </p:spPr>
      </p:pic>
      <p:sp>
        <p:nvSpPr>
          <p:cNvPr id="19" name="TextBox 18">
            <a:extLst>
              <a:ext uri="{FF2B5EF4-FFF2-40B4-BE49-F238E27FC236}">
                <a16:creationId xmlns:a16="http://schemas.microsoft.com/office/drawing/2014/main" id="{B5BEB4FC-F263-4E74-A86C-E80AD4A4F5E5}"/>
              </a:ext>
            </a:extLst>
          </p:cNvPr>
          <p:cNvSpPr txBox="1"/>
          <p:nvPr/>
        </p:nvSpPr>
        <p:spPr>
          <a:xfrm>
            <a:off x="2948682" y="5675850"/>
            <a:ext cx="2116478" cy="461665"/>
          </a:xfrm>
          <a:prstGeom prst="rect">
            <a:avLst/>
          </a:prstGeom>
          <a:noFill/>
        </p:spPr>
        <p:txBody>
          <a:bodyPr wrap="square" rtlCol="0">
            <a:spAutoFit/>
          </a:bodyPr>
          <a:lstStyle/>
          <a:p>
            <a:r>
              <a:rPr lang="en-US" sz="2400" b="1" dirty="0">
                <a:solidFill>
                  <a:srgbClr val="3E77AB"/>
                </a:solidFill>
              </a:rPr>
              <a:t>No</a:t>
            </a:r>
            <a:endParaRPr lang="en-US" sz="2000" b="1" dirty="0">
              <a:solidFill>
                <a:srgbClr val="3E77AB"/>
              </a:solidFill>
            </a:endParaRPr>
          </a:p>
        </p:txBody>
      </p:sp>
      <p:graphicFrame>
        <p:nvGraphicFramePr>
          <p:cNvPr id="20" name="Table 19">
            <a:extLst>
              <a:ext uri="{FF2B5EF4-FFF2-40B4-BE49-F238E27FC236}">
                <a16:creationId xmlns:a16="http://schemas.microsoft.com/office/drawing/2014/main" id="{DF35ED21-0122-45D3-A9C5-A317AA2D86E2}"/>
              </a:ext>
            </a:extLst>
          </p:cNvPr>
          <p:cNvGraphicFramePr>
            <a:graphicFrameLocks noGrp="1"/>
          </p:cNvGraphicFramePr>
          <p:nvPr>
            <p:extLst>
              <p:ext uri="{D42A27DB-BD31-4B8C-83A1-F6EECF244321}">
                <p14:modId xmlns:p14="http://schemas.microsoft.com/office/powerpoint/2010/main" val="928809461"/>
              </p:ext>
            </p:extLst>
          </p:nvPr>
        </p:nvGraphicFramePr>
        <p:xfrm>
          <a:off x="473847" y="367669"/>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Undetermined while co-sleeping with adult</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0" baseline="0" dirty="0"/>
                        <a:t>4</a:t>
                      </a:r>
                      <a:r>
                        <a:rPr lang="en-US" sz="1800" baseline="0" dirty="0"/>
                        <a:t> Months </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31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10.5 </a:t>
                      </a:r>
                      <a:r>
                        <a:rPr lang="en-US" sz="1800" baseline="0" dirty="0" err="1"/>
                        <a:t>lbs</a:t>
                      </a:r>
                      <a:r>
                        <a:rPr lang="en-US" sz="1800" b="0" baseline="0" dirty="0"/>
                        <a:t> </a:t>
                      </a:r>
                      <a:r>
                        <a:rPr lang="en-US" sz="1800" b="1" baseline="0" dirty="0"/>
                        <a:t>Weight at Birth: </a:t>
                      </a:r>
                      <a:r>
                        <a:rPr lang="en-US" sz="1800" baseline="0" dirty="0"/>
                        <a:t>2.8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Couch</a:t>
                      </a:r>
                    </a:p>
                    <a:p>
                      <a:r>
                        <a:rPr lang="en-US" sz="1800" b="1" baseline="0" dirty="0"/>
                        <a:t>Position Placed: </a:t>
                      </a:r>
                      <a:r>
                        <a:rPr lang="en-US" sz="1800" baseline="0" dirty="0"/>
                        <a:t>Back</a:t>
                      </a:r>
                    </a:p>
                    <a:p>
                      <a:r>
                        <a:rPr lang="en-US" sz="1800" b="1" baseline="0" dirty="0"/>
                        <a:t>Position Found: </a:t>
                      </a:r>
                      <a:r>
                        <a:rPr lang="en-US" sz="1800" baseline="0" dirty="0"/>
                        <a:t>Back</a:t>
                      </a:r>
                    </a:p>
                    <a:p>
                      <a:r>
                        <a:rPr lang="en-US" sz="1800" b="1" baseline="0" dirty="0"/>
                        <a:t>Airway: </a:t>
                      </a:r>
                      <a:r>
                        <a:rPr lang="en-US" sz="1800" b="0" baseline="0" dirty="0"/>
                        <a:t>Unobstructed</a:t>
                      </a:r>
                      <a:endParaRPr lang="en-US" sz="1800" b="1" baseline="0" dirty="0"/>
                    </a:p>
                    <a:p>
                      <a:r>
                        <a:rPr lang="en-US" sz="1800" b="1" baseline="0" dirty="0"/>
                        <a:t>Face/Neck Position: </a:t>
                      </a:r>
                      <a:r>
                        <a:rPr lang="en-US" sz="1800" baseline="0" dirty="0"/>
                        <a:t>Up, </a:t>
                      </a:r>
                      <a:r>
                        <a:rPr lang="en-US" sz="1800" baseline="0" dirty="0" err="1"/>
                        <a:t>Hypoextended</a:t>
                      </a:r>
                      <a:r>
                        <a:rPr lang="en-US" sz="1800" baseline="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 Mother reported that she laid down on the couch with the baby to go to sleep. The baby was placed on the inside of the couch near the backrest. The mother was lying on the outside edge of the couch but was turned inward towards the baby. The infant was lying on his back with his head resting on the pillow. She and the infant were both sleeping directly on the couch cushion, and they were covered by two adult blankets. The infant was found in the same position. No airway obstruction was noted.</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861095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214010"/>
            <a:ext cx="11029616" cy="1013800"/>
          </a:xfrm>
        </p:spPr>
        <p:txBody>
          <a:bodyPr>
            <a:normAutofit/>
          </a:bodyPr>
          <a:lstStyle/>
          <a:p>
            <a:r>
              <a:rPr lang="en-US" dirty="0"/>
              <a:t>How would you categorize this case?</a:t>
            </a:r>
          </a:p>
        </p:txBody>
      </p:sp>
      <p:sp>
        <p:nvSpPr>
          <p:cNvPr id="4" name="Content Placeholder 3"/>
          <p:cNvSpPr>
            <a:spLocks noGrp="1"/>
          </p:cNvSpPr>
          <p:nvPr>
            <p:ph idx="1"/>
          </p:nvPr>
        </p:nvSpPr>
        <p:spPr>
          <a:xfrm>
            <a:off x="1477926" y="1347372"/>
            <a:ext cx="9875874" cy="4829591"/>
          </a:xfrm>
        </p:spPr>
        <p:txBody>
          <a:bodyPr>
            <a:normAutofit/>
          </a:bodyPr>
          <a:lstStyle/>
          <a:p>
            <a:pPr marL="514350" indent="-514350">
              <a:lnSpc>
                <a:spcPct val="150000"/>
              </a:lnSpc>
              <a:buFont typeface="+mj-lt"/>
              <a:buAutoNum type="alphaLcParenR"/>
            </a:pPr>
            <a:r>
              <a:rPr lang="en-US" sz="2400" b="1" dirty="0">
                <a:latin typeface="+mj-lt"/>
              </a:rPr>
              <a:t>Excluded</a:t>
            </a:r>
          </a:p>
          <a:p>
            <a:pPr marL="514350" indent="-514350">
              <a:lnSpc>
                <a:spcPct val="150000"/>
              </a:lnSpc>
              <a:buFont typeface="+mj-lt"/>
              <a:buAutoNum type="alphaLcParenR"/>
            </a:pPr>
            <a:r>
              <a:rPr lang="en-US" sz="2400" b="1" dirty="0">
                <a:latin typeface="+mj-lt"/>
              </a:rPr>
              <a:t>Unexplained; No autopsy or DSI</a:t>
            </a:r>
          </a:p>
          <a:p>
            <a:pPr marL="514350" indent="-514350">
              <a:lnSpc>
                <a:spcPct val="150000"/>
              </a:lnSpc>
              <a:buFont typeface="+mj-lt"/>
              <a:buAutoNum type="alphaLcParenR"/>
            </a:pPr>
            <a:r>
              <a:rPr lang="en-US" sz="2400" b="1" dirty="0">
                <a:latin typeface="+mj-lt"/>
              </a:rPr>
              <a:t>Unexplained; Incomplete Case Information</a:t>
            </a:r>
          </a:p>
          <a:p>
            <a:pPr marL="514350" indent="-514350">
              <a:lnSpc>
                <a:spcPct val="150000"/>
              </a:lnSpc>
              <a:buFont typeface="+mj-lt"/>
              <a:buAutoNum type="alphaLcParenR"/>
            </a:pPr>
            <a:r>
              <a:rPr lang="en-US" sz="2400" b="1" dirty="0">
                <a:latin typeface="+mj-lt"/>
              </a:rPr>
              <a:t>Unexplained; No Unsafe sleep factors</a:t>
            </a:r>
          </a:p>
          <a:p>
            <a:pPr marL="514350" indent="-514350">
              <a:lnSpc>
                <a:spcPct val="150000"/>
              </a:lnSpc>
              <a:buFont typeface="+mj-lt"/>
              <a:buAutoNum type="alphaLcParenR"/>
            </a:pPr>
            <a:r>
              <a:rPr lang="en-US" sz="2400" b="1" dirty="0">
                <a:latin typeface="+mj-lt"/>
              </a:rPr>
              <a:t>Unexplained; Unsafe Sleep Factors</a:t>
            </a:r>
          </a:p>
          <a:p>
            <a:pPr marL="514350" indent="-514350">
              <a:lnSpc>
                <a:spcPct val="150000"/>
              </a:lnSpc>
              <a:buFont typeface="+mj-lt"/>
              <a:buAutoNum type="alphaLcParenR"/>
            </a:pPr>
            <a:r>
              <a:rPr lang="en-US" sz="2400" b="1" dirty="0">
                <a:latin typeface="+mj-lt"/>
              </a:rPr>
              <a:t>Unexplained; Possible suffocation with unsafe sleep factors</a:t>
            </a:r>
          </a:p>
          <a:p>
            <a:pPr marL="514350" indent="-514350">
              <a:lnSpc>
                <a:spcPct val="150000"/>
              </a:lnSpc>
              <a:buFont typeface="+mj-lt"/>
              <a:buAutoNum type="alphaLcParenR"/>
            </a:pPr>
            <a:r>
              <a:rPr lang="en-US" sz="2400" b="1" dirty="0">
                <a:latin typeface="+mj-lt"/>
              </a:rPr>
              <a:t>Explained; Suffocation with unsafe sleep factors</a:t>
            </a:r>
          </a:p>
        </p:txBody>
      </p:sp>
    </p:spTree>
    <p:extLst>
      <p:ext uri="{BB962C8B-B14F-4D97-AF65-F5344CB8AC3E}">
        <p14:creationId xmlns:p14="http://schemas.microsoft.com/office/powerpoint/2010/main" val="3575601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C46F-360D-44E4-B8D9-31C99B5217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33E66B4-A075-47D0-A5E7-DA996C5A51CB}"/>
              </a:ext>
            </a:extLst>
          </p:cNvPr>
          <p:cNvSpPr>
            <a:spLocks noGrp="1"/>
          </p:cNvSpPr>
          <p:nvPr>
            <p:ph type="sldNum" sz="quarter" idx="12"/>
          </p:nvPr>
        </p:nvSpPr>
        <p:spPr/>
        <p:txBody>
          <a:bodyPr/>
          <a:lstStyle/>
          <a:p>
            <a:fld id="{FCF59094-0246-47C1-B514-A2B6669566CB}" type="slidenum">
              <a:rPr lang="en-US" smtClean="0"/>
              <a:t>99</a:t>
            </a:fld>
            <a:endParaRPr lang="en-US"/>
          </a:p>
        </p:txBody>
      </p:sp>
      <p:sp>
        <p:nvSpPr>
          <p:cNvPr id="5" name="Rectangle 4">
            <a:extLst>
              <a:ext uri="{FF2B5EF4-FFF2-40B4-BE49-F238E27FC236}">
                <a16:creationId xmlns:a16="http://schemas.microsoft.com/office/drawing/2014/main" id="{5C66BC38-0E39-42CD-ABCB-5975B98C1F6F}"/>
              </a:ext>
            </a:extLst>
          </p:cNvPr>
          <p:cNvSpPr/>
          <p:nvPr/>
        </p:nvSpPr>
        <p:spPr>
          <a:xfrm>
            <a:off x="296091" y="288408"/>
            <a:ext cx="11704320" cy="126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A9D4B128-2AFA-4F47-BE45-D21D3B8990C0}"/>
              </a:ext>
            </a:extLst>
          </p:cNvPr>
          <p:cNvSpPr txBox="1">
            <a:spLocks/>
          </p:cNvSpPr>
          <p:nvPr/>
        </p:nvSpPr>
        <p:spPr>
          <a:xfrm>
            <a:off x="566476" y="3511220"/>
            <a:ext cx="11121921" cy="3041965"/>
          </a:xfrm>
          <a:prstGeom prst="rect">
            <a:avLst/>
          </a:prstGeom>
        </p:spPr>
        <p:txBody>
          <a:bodyPr numCol="2">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SzPct val="100000"/>
              <a:buFont typeface="+mj-lt"/>
              <a:buAutoNum type="arabicPeriod"/>
            </a:pPr>
            <a:r>
              <a:rPr lang="en-US" sz="2000" dirty="0"/>
              <a:t>Meets case criteria?</a:t>
            </a:r>
          </a:p>
          <a:p>
            <a:pPr>
              <a:buSzPct val="100000"/>
              <a:buFont typeface="+mj-lt"/>
              <a:buAutoNum type="arabicPeriod"/>
            </a:pPr>
            <a:r>
              <a:rPr lang="en-US" sz="2000" dirty="0"/>
              <a:t>Autopsy and death investigation done?</a:t>
            </a:r>
          </a:p>
          <a:p>
            <a:pPr>
              <a:buSzPct val="100000"/>
              <a:buFont typeface="+mj-lt"/>
              <a:buAutoNum type="arabicPeriod"/>
            </a:pPr>
            <a:r>
              <a:rPr lang="en-US" sz="2000" dirty="0" err="1"/>
              <a:t>Tox</a:t>
            </a:r>
            <a:r>
              <a:rPr lang="en-US" sz="2000" dirty="0"/>
              <a:t>, imaging and path completed?</a:t>
            </a:r>
          </a:p>
          <a:p>
            <a:pPr>
              <a:buSzPct val="100000"/>
              <a:buFont typeface="+mj-lt"/>
              <a:buAutoNum type="arabicPeriod"/>
            </a:pPr>
            <a:r>
              <a:rPr lang="en-US" sz="2000" dirty="0"/>
              <a:t>Known found location and position?</a:t>
            </a:r>
          </a:p>
          <a:p>
            <a:pPr>
              <a:buSzPct val="100000"/>
              <a:buFont typeface="+mj-lt"/>
              <a:buAutoNum type="arabicPeriod"/>
            </a:pPr>
            <a:r>
              <a:rPr lang="en-US" sz="2000" dirty="0"/>
              <a:t>Unsafe sleep factors present?</a:t>
            </a:r>
          </a:p>
          <a:p>
            <a:pPr>
              <a:buSzPct val="100000"/>
              <a:buFont typeface="+mj-lt"/>
              <a:buAutoNum type="arabicPeriod"/>
            </a:pPr>
            <a:r>
              <a:rPr lang="en-US" sz="2000" dirty="0"/>
              <a:t>Airway obstructed?</a:t>
            </a:r>
          </a:p>
          <a:p>
            <a:pPr>
              <a:buSzPct val="100000"/>
              <a:buFont typeface="+mj-lt"/>
              <a:buAutoNum type="arabicPeriod"/>
            </a:pPr>
            <a:endParaRPr lang="en-US" sz="2000" dirty="0"/>
          </a:p>
          <a:p>
            <a:pPr>
              <a:buSzPct val="100000"/>
              <a:buFont typeface="+mj-lt"/>
              <a:buAutoNum type="arabicPeriod"/>
            </a:pPr>
            <a:endParaRPr lang="en-US" sz="2000" dirty="0"/>
          </a:p>
          <a:p>
            <a:pPr marL="461963" indent="-461963">
              <a:buSzPct val="100000"/>
              <a:buFont typeface="+mj-lt"/>
              <a:buAutoNum type="arabicPeriod"/>
            </a:pPr>
            <a:r>
              <a:rPr lang="en-US" sz="2000" dirty="0"/>
              <a:t>Evidence of what obstructed the airway?</a:t>
            </a:r>
          </a:p>
          <a:p>
            <a:pPr marL="461963" indent="-461963">
              <a:buSzPct val="100000"/>
              <a:buFont typeface="+mj-lt"/>
              <a:buAutoNum type="arabicPeriod"/>
            </a:pPr>
            <a:r>
              <a:rPr lang="en-US" sz="2000" dirty="0"/>
              <a:t>Non-conflicting, reliable witness account?</a:t>
            </a:r>
          </a:p>
          <a:p>
            <a:pPr marL="461963" indent="-461963">
              <a:buSzPct val="100000"/>
              <a:buFont typeface="+mj-lt"/>
              <a:buAutoNum type="arabicPeriod"/>
            </a:pPr>
            <a:r>
              <a:rPr lang="en-US" sz="2000" dirty="0"/>
              <a:t>No other potentially fatal findings or concerning conditions?</a:t>
            </a:r>
          </a:p>
          <a:p>
            <a:pPr marL="461963" indent="-461963">
              <a:buFont typeface="+mj-lt"/>
              <a:buAutoNum type="arabicPeriod"/>
            </a:pPr>
            <a:r>
              <a:rPr lang="en-US" sz="2000" dirty="0"/>
              <a:t>Suffocation feasible at age/stage of development?</a:t>
            </a:r>
          </a:p>
          <a:p>
            <a:pPr marL="461963" indent="-461963">
              <a:buFont typeface="+mj-lt"/>
              <a:buAutoNum type="arabicPeriod"/>
            </a:pPr>
            <a:r>
              <a:rPr lang="en-US" sz="2000" dirty="0"/>
              <a:t>Strong evidence of full external obstruction?</a:t>
            </a:r>
          </a:p>
          <a:p>
            <a:pPr marL="0" indent="0">
              <a:buSzPct val="100000"/>
              <a:buFont typeface="Arial"/>
              <a:buNone/>
            </a:pPr>
            <a:endParaRPr lang="en-US" sz="3200" dirty="0"/>
          </a:p>
        </p:txBody>
      </p:sp>
      <p:pic>
        <p:nvPicPr>
          <p:cNvPr id="3" name="Picture 2">
            <a:extLst>
              <a:ext uri="{FF2B5EF4-FFF2-40B4-BE49-F238E27FC236}">
                <a16:creationId xmlns:a16="http://schemas.microsoft.com/office/drawing/2014/main" id="{0A2C0AC1-2ECC-4034-8E98-EA2F9D3A0AAA}"/>
              </a:ext>
            </a:extLst>
          </p:cNvPr>
          <p:cNvPicPr>
            <a:picLocks noChangeAspect="1"/>
          </p:cNvPicPr>
          <p:nvPr/>
        </p:nvPicPr>
        <p:blipFill>
          <a:blip r:embed="rId3"/>
          <a:stretch>
            <a:fillRect/>
          </a:stretch>
        </p:blipFill>
        <p:spPr>
          <a:xfrm>
            <a:off x="6729730" y="772272"/>
            <a:ext cx="225871" cy="220040"/>
          </a:xfrm>
          <a:prstGeom prst="rect">
            <a:avLst/>
          </a:prstGeom>
        </p:spPr>
      </p:pic>
      <p:pic>
        <p:nvPicPr>
          <p:cNvPr id="9" name="Picture 8">
            <a:extLst>
              <a:ext uri="{FF2B5EF4-FFF2-40B4-BE49-F238E27FC236}">
                <a16:creationId xmlns:a16="http://schemas.microsoft.com/office/drawing/2014/main" id="{1134C729-FC43-4B15-846D-F8BAFFA26050}"/>
              </a:ext>
            </a:extLst>
          </p:cNvPr>
          <p:cNvPicPr>
            <a:picLocks noChangeAspect="1"/>
          </p:cNvPicPr>
          <p:nvPr/>
        </p:nvPicPr>
        <p:blipFill>
          <a:blip r:embed="rId3"/>
          <a:stretch>
            <a:fillRect/>
          </a:stretch>
        </p:blipFill>
        <p:spPr>
          <a:xfrm>
            <a:off x="6729730" y="1032343"/>
            <a:ext cx="225871" cy="220040"/>
          </a:xfrm>
          <a:prstGeom prst="rect">
            <a:avLst/>
          </a:prstGeom>
        </p:spPr>
      </p:pic>
      <p:pic>
        <p:nvPicPr>
          <p:cNvPr id="11" name="Picture 10">
            <a:extLst>
              <a:ext uri="{FF2B5EF4-FFF2-40B4-BE49-F238E27FC236}">
                <a16:creationId xmlns:a16="http://schemas.microsoft.com/office/drawing/2014/main" id="{422CA6AD-4CDE-404D-9C88-06B3FCE1D7D2}"/>
              </a:ext>
            </a:extLst>
          </p:cNvPr>
          <p:cNvPicPr>
            <a:picLocks noChangeAspect="1"/>
          </p:cNvPicPr>
          <p:nvPr/>
        </p:nvPicPr>
        <p:blipFill>
          <a:blip r:embed="rId3"/>
          <a:stretch>
            <a:fillRect/>
          </a:stretch>
        </p:blipFill>
        <p:spPr>
          <a:xfrm>
            <a:off x="9204092" y="1047015"/>
            <a:ext cx="225871" cy="220040"/>
          </a:xfrm>
          <a:prstGeom prst="rect">
            <a:avLst/>
          </a:prstGeom>
        </p:spPr>
      </p:pic>
      <p:pic>
        <p:nvPicPr>
          <p:cNvPr id="12" name="Picture 11">
            <a:extLst>
              <a:ext uri="{FF2B5EF4-FFF2-40B4-BE49-F238E27FC236}">
                <a16:creationId xmlns:a16="http://schemas.microsoft.com/office/drawing/2014/main" id="{4761DF25-3133-4A7C-883E-B963A6EEC4C6}"/>
              </a:ext>
            </a:extLst>
          </p:cNvPr>
          <p:cNvPicPr>
            <a:picLocks noChangeAspect="1"/>
          </p:cNvPicPr>
          <p:nvPr/>
        </p:nvPicPr>
        <p:blipFill>
          <a:blip r:embed="rId3"/>
          <a:stretch>
            <a:fillRect/>
          </a:stretch>
        </p:blipFill>
        <p:spPr>
          <a:xfrm>
            <a:off x="9204092" y="1303724"/>
            <a:ext cx="225871" cy="220040"/>
          </a:xfrm>
          <a:prstGeom prst="rect">
            <a:avLst/>
          </a:prstGeom>
        </p:spPr>
      </p:pic>
      <p:pic>
        <p:nvPicPr>
          <p:cNvPr id="14" name="Picture 13">
            <a:extLst>
              <a:ext uri="{FF2B5EF4-FFF2-40B4-BE49-F238E27FC236}">
                <a16:creationId xmlns:a16="http://schemas.microsoft.com/office/drawing/2014/main" id="{F5A15F1B-A6D1-47F8-BC00-830F00D06138}"/>
              </a:ext>
            </a:extLst>
          </p:cNvPr>
          <p:cNvPicPr>
            <a:picLocks noChangeAspect="1"/>
          </p:cNvPicPr>
          <p:nvPr/>
        </p:nvPicPr>
        <p:blipFill>
          <a:blip r:embed="rId3"/>
          <a:stretch>
            <a:fillRect/>
          </a:stretch>
        </p:blipFill>
        <p:spPr>
          <a:xfrm>
            <a:off x="9212653" y="789212"/>
            <a:ext cx="225871" cy="220040"/>
          </a:xfrm>
          <a:prstGeom prst="rect">
            <a:avLst/>
          </a:prstGeom>
        </p:spPr>
      </p:pic>
      <p:pic>
        <p:nvPicPr>
          <p:cNvPr id="13" name="Picture 12">
            <a:extLst>
              <a:ext uri="{FF2B5EF4-FFF2-40B4-BE49-F238E27FC236}">
                <a16:creationId xmlns:a16="http://schemas.microsoft.com/office/drawing/2014/main" id="{BB6612C2-59CB-455A-BA02-701DB417B38B}"/>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457204"/>
            <a:ext cx="307818" cy="388878"/>
          </a:xfrm>
          <a:prstGeom prst="rect">
            <a:avLst/>
          </a:prstGeom>
        </p:spPr>
      </p:pic>
      <p:pic>
        <p:nvPicPr>
          <p:cNvPr id="15" name="Picture 14">
            <a:extLst>
              <a:ext uri="{FF2B5EF4-FFF2-40B4-BE49-F238E27FC236}">
                <a16:creationId xmlns:a16="http://schemas.microsoft.com/office/drawing/2014/main" id="{28B161F6-F7F2-4CB3-A247-66A9819E3B49}"/>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3872129"/>
            <a:ext cx="307818" cy="388878"/>
          </a:xfrm>
          <a:prstGeom prst="rect">
            <a:avLst/>
          </a:prstGeom>
        </p:spPr>
      </p:pic>
      <p:pic>
        <p:nvPicPr>
          <p:cNvPr id="16" name="Picture 15">
            <a:extLst>
              <a:ext uri="{FF2B5EF4-FFF2-40B4-BE49-F238E27FC236}">
                <a16:creationId xmlns:a16="http://schemas.microsoft.com/office/drawing/2014/main" id="{450218BF-8BA9-410A-B9E9-958FC86E2D33}"/>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315023"/>
            <a:ext cx="307818" cy="388878"/>
          </a:xfrm>
          <a:prstGeom prst="rect">
            <a:avLst/>
          </a:prstGeom>
        </p:spPr>
      </p:pic>
      <p:pic>
        <p:nvPicPr>
          <p:cNvPr id="17" name="Picture 16">
            <a:extLst>
              <a:ext uri="{FF2B5EF4-FFF2-40B4-BE49-F238E27FC236}">
                <a16:creationId xmlns:a16="http://schemas.microsoft.com/office/drawing/2014/main" id="{E3C41F2E-AA85-464D-9AF3-E0B04AF8E3E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4757917"/>
            <a:ext cx="307818" cy="388878"/>
          </a:xfrm>
          <a:prstGeom prst="rect">
            <a:avLst/>
          </a:prstGeom>
        </p:spPr>
      </p:pic>
      <p:pic>
        <p:nvPicPr>
          <p:cNvPr id="18" name="Picture 17">
            <a:extLst>
              <a:ext uri="{FF2B5EF4-FFF2-40B4-BE49-F238E27FC236}">
                <a16:creationId xmlns:a16="http://schemas.microsoft.com/office/drawing/2014/main" id="{33DA74C3-E866-4055-B65E-AC1B87D66FAD}"/>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97243" y="5187334"/>
            <a:ext cx="307818" cy="388878"/>
          </a:xfrm>
          <a:prstGeom prst="rect">
            <a:avLst/>
          </a:prstGeom>
        </p:spPr>
      </p:pic>
      <p:sp>
        <p:nvSpPr>
          <p:cNvPr id="19" name="TextBox 18">
            <a:extLst>
              <a:ext uri="{FF2B5EF4-FFF2-40B4-BE49-F238E27FC236}">
                <a16:creationId xmlns:a16="http://schemas.microsoft.com/office/drawing/2014/main" id="{B5BEB4FC-F263-4E74-A86C-E80AD4A4F5E5}"/>
              </a:ext>
            </a:extLst>
          </p:cNvPr>
          <p:cNvSpPr txBox="1"/>
          <p:nvPr/>
        </p:nvSpPr>
        <p:spPr>
          <a:xfrm>
            <a:off x="2948682" y="5675850"/>
            <a:ext cx="2116478" cy="461665"/>
          </a:xfrm>
          <a:prstGeom prst="rect">
            <a:avLst/>
          </a:prstGeom>
          <a:noFill/>
        </p:spPr>
        <p:txBody>
          <a:bodyPr wrap="square" rtlCol="0">
            <a:spAutoFit/>
          </a:bodyPr>
          <a:lstStyle/>
          <a:p>
            <a:r>
              <a:rPr lang="en-US" sz="2400" b="1" dirty="0">
                <a:solidFill>
                  <a:srgbClr val="3E77AB"/>
                </a:solidFill>
              </a:rPr>
              <a:t>No/Unknown</a:t>
            </a:r>
            <a:endParaRPr lang="en-US" sz="2000" b="1" dirty="0">
              <a:solidFill>
                <a:srgbClr val="3E77AB"/>
              </a:solidFill>
            </a:endParaRPr>
          </a:p>
        </p:txBody>
      </p:sp>
      <p:graphicFrame>
        <p:nvGraphicFramePr>
          <p:cNvPr id="22" name="Table 21">
            <a:extLst>
              <a:ext uri="{FF2B5EF4-FFF2-40B4-BE49-F238E27FC236}">
                <a16:creationId xmlns:a16="http://schemas.microsoft.com/office/drawing/2014/main" id="{D6E8FD3F-417A-4433-8882-6E6F6CA26841}"/>
              </a:ext>
            </a:extLst>
          </p:cNvPr>
          <p:cNvGraphicFramePr>
            <a:graphicFrameLocks noGrp="1"/>
          </p:cNvGraphicFramePr>
          <p:nvPr>
            <p:extLst>
              <p:ext uri="{D42A27DB-BD31-4B8C-83A1-F6EECF244321}">
                <p14:modId xmlns:p14="http://schemas.microsoft.com/office/powerpoint/2010/main" val="928809461"/>
              </p:ext>
            </p:extLst>
          </p:nvPr>
        </p:nvGraphicFramePr>
        <p:xfrm>
          <a:off x="473847" y="367669"/>
          <a:ext cx="11313317" cy="3091792"/>
        </p:xfrm>
        <a:graphic>
          <a:graphicData uri="http://schemas.openxmlformats.org/drawingml/2006/table">
            <a:tbl>
              <a:tblPr bandRow="1">
                <a:tableStyleId>{2D5ABB26-0587-4C30-8999-92F81FD0307C}</a:tableStyleId>
              </a:tblPr>
              <a:tblGrid>
                <a:gridCol w="3032709">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508561">
                  <a:extLst>
                    <a:ext uri="{9D8B030D-6E8A-4147-A177-3AD203B41FA5}">
                      <a16:colId xmlns:a16="http://schemas.microsoft.com/office/drawing/2014/main" val="2400803261"/>
                    </a:ext>
                  </a:extLst>
                </a:gridCol>
                <a:gridCol w="2617881">
                  <a:extLst>
                    <a:ext uri="{9D8B030D-6E8A-4147-A177-3AD203B41FA5}">
                      <a16:colId xmlns:a16="http://schemas.microsoft.com/office/drawing/2014/main" val="2904614850"/>
                    </a:ext>
                  </a:extLst>
                </a:gridCol>
              </a:tblGrid>
              <a:tr h="351524">
                <a:tc gridSpan="4">
                  <a:txBody>
                    <a:bodyPr/>
                    <a:lstStyle/>
                    <a:p>
                      <a:r>
                        <a:rPr lang="en-US" sz="1800" b="1" dirty="0"/>
                        <a:t>Manner</a:t>
                      </a:r>
                      <a:r>
                        <a:rPr lang="en-US" sz="1800" b="1" baseline="0" dirty="0"/>
                        <a:t> and Cause from DC: </a:t>
                      </a:r>
                      <a:r>
                        <a:rPr lang="en-US" sz="1800" b="0" baseline="0" dirty="0"/>
                        <a:t>Undetermined while co-sleeping with adult</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8809">
                <a:tc>
                  <a:txBody>
                    <a:bodyPr/>
                    <a:lstStyle/>
                    <a:p>
                      <a:r>
                        <a:rPr lang="en-US" sz="1800" b="1" baseline="0" dirty="0"/>
                        <a:t>Age: </a:t>
                      </a:r>
                      <a:r>
                        <a:rPr lang="en-US" sz="1800" b="0" baseline="0" dirty="0"/>
                        <a:t>4</a:t>
                      </a:r>
                      <a:r>
                        <a:rPr lang="en-US" sz="1800" baseline="0" dirty="0"/>
                        <a:t> Months </a:t>
                      </a:r>
                    </a:p>
                    <a:p>
                      <a:r>
                        <a:rPr lang="en-US" sz="1800" b="1" baseline="0" dirty="0"/>
                        <a:t>Sex: </a:t>
                      </a:r>
                      <a:r>
                        <a:rPr lang="en-US" sz="1800" b="0" baseline="0" dirty="0"/>
                        <a:t>Male</a:t>
                      </a:r>
                      <a:endParaRPr lang="en-US" sz="1800" baseline="0" dirty="0"/>
                    </a:p>
                    <a:p>
                      <a:r>
                        <a:rPr lang="en-US" sz="1800" b="1" baseline="0" dirty="0"/>
                        <a:t>Gestational Age: </a:t>
                      </a:r>
                      <a:r>
                        <a:rPr lang="en-US" sz="1800" baseline="0" dirty="0"/>
                        <a:t>31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a:t>Weight at Death: </a:t>
                      </a:r>
                      <a:r>
                        <a:rPr lang="en-US" sz="1800" baseline="0" dirty="0"/>
                        <a:t>10.5 </a:t>
                      </a:r>
                      <a:r>
                        <a:rPr lang="en-US" sz="1800" baseline="0" dirty="0" err="1"/>
                        <a:t>lbs</a:t>
                      </a:r>
                      <a:r>
                        <a:rPr lang="en-US" sz="1800" b="0" baseline="0" dirty="0"/>
                        <a:t> </a:t>
                      </a:r>
                      <a:r>
                        <a:rPr lang="en-US" sz="1800" b="1" baseline="0" dirty="0"/>
                        <a:t>Weight at Birth: </a:t>
                      </a:r>
                      <a:r>
                        <a:rPr lang="en-US" sz="1800" baseline="0" dirty="0"/>
                        <a:t>2.8 </a:t>
                      </a:r>
                      <a:r>
                        <a:rPr lang="en-US" sz="1800" baseline="0" dirty="0" err="1"/>
                        <a:t>lbs</a:t>
                      </a:r>
                      <a:endParaRPr lang="en-US" sz="1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Autopsy</a:t>
                      </a:r>
                    </a:p>
                    <a:p>
                      <a:pPr marL="0" indent="0">
                        <a:buFont typeface="Wingdings 2" panose="05020102010507070707" pitchFamily="18" charset="2"/>
                        <a:buNone/>
                      </a:pPr>
                      <a:r>
                        <a:rPr lang="en-US" sz="1800" b="1" dirty="0"/>
                        <a:t>    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2" panose="05020102010507070707" pitchFamily="18" charset="2"/>
                        <a:buNone/>
                      </a:pPr>
                      <a:r>
                        <a:rPr lang="en-US" sz="1800" b="1" dirty="0"/>
                        <a:t>    </a:t>
                      </a:r>
                      <a:r>
                        <a:rPr lang="en-US" sz="1800" b="1" baseline="0" dirty="0"/>
                        <a:t>Toxicology</a:t>
                      </a:r>
                    </a:p>
                    <a:p>
                      <a:pPr marL="0" indent="0">
                        <a:buFont typeface="Wingdings 2" panose="05020102010507070707" pitchFamily="18" charset="2"/>
                        <a:buNone/>
                      </a:pPr>
                      <a:r>
                        <a:rPr lang="en-US" sz="1800" b="1" dirty="0"/>
                        <a:t>    </a:t>
                      </a:r>
                      <a:r>
                        <a:rPr lang="en-US" sz="1800" b="1" baseline="0" dirty="0"/>
                        <a:t>X-Ray</a:t>
                      </a:r>
                    </a:p>
                    <a:p>
                      <a:pPr marL="0" indent="0">
                        <a:buFont typeface="Wingdings 2" panose="05020102010507070707" pitchFamily="18" charset="2"/>
                        <a:buNone/>
                      </a:pPr>
                      <a:r>
                        <a:rPr lang="en-US" sz="1800" b="1" baseline="0" dirty="0"/>
                        <a:t>    Pathology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679532"/>
                  </a:ext>
                </a:extLst>
              </a:tr>
              <a:tr h="1811632">
                <a:tc>
                  <a:txBody>
                    <a:bodyPr/>
                    <a:lstStyle/>
                    <a:p>
                      <a:r>
                        <a:rPr lang="en-US" sz="1800" b="1" baseline="0" dirty="0"/>
                        <a:t>Location: </a:t>
                      </a:r>
                      <a:r>
                        <a:rPr lang="en-US" sz="1800" baseline="0" dirty="0"/>
                        <a:t>Couch</a:t>
                      </a:r>
                    </a:p>
                    <a:p>
                      <a:r>
                        <a:rPr lang="en-US" sz="1800" b="1" baseline="0" dirty="0"/>
                        <a:t>Position Placed: </a:t>
                      </a:r>
                      <a:r>
                        <a:rPr lang="en-US" sz="1800" baseline="0" dirty="0"/>
                        <a:t>Back</a:t>
                      </a:r>
                    </a:p>
                    <a:p>
                      <a:r>
                        <a:rPr lang="en-US" sz="1800" b="1" baseline="0" dirty="0"/>
                        <a:t>Position Found: </a:t>
                      </a:r>
                      <a:r>
                        <a:rPr lang="en-US" sz="1800" baseline="0" dirty="0"/>
                        <a:t>Back</a:t>
                      </a:r>
                    </a:p>
                    <a:p>
                      <a:r>
                        <a:rPr lang="en-US" sz="1800" b="1" baseline="0" dirty="0"/>
                        <a:t>Airway: </a:t>
                      </a:r>
                      <a:r>
                        <a:rPr lang="en-US" sz="1800" b="0" baseline="0" dirty="0"/>
                        <a:t>Unobstructed</a:t>
                      </a:r>
                      <a:endParaRPr lang="en-US" sz="1800" b="1" baseline="0" dirty="0"/>
                    </a:p>
                    <a:p>
                      <a:r>
                        <a:rPr lang="en-US" sz="1800" b="1" baseline="0" dirty="0"/>
                        <a:t>Face/Neck Position: </a:t>
                      </a:r>
                      <a:r>
                        <a:rPr lang="en-US" sz="1800" baseline="0" dirty="0"/>
                        <a:t>Up, </a:t>
                      </a:r>
                      <a:r>
                        <a:rPr lang="en-US" sz="1800" baseline="0" dirty="0" err="1"/>
                        <a:t>Hypoextended</a:t>
                      </a:r>
                      <a:r>
                        <a:rPr lang="en-US" sz="1800" baseline="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Narrative: </a:t>
                      </a:r>
                      <a:r>
                        <a:rPr lang="en-US" sz="1800" b="0" kern="1200" dirty="0">
                          <a:solidFill>
                            <a:schemeClr val="tx1"/>
                          </a:solidFill>
                          <a:effectLst/>
                          <a:latin typeface="+mn-lt"/>
                          <a:ea typeface="+mn-ea"/>
                          <a:cs typeface="+mn-cs"/>
                        </a:rPr>
                        <a:t> Mother reported that she laid down on the couch with the baby to go to sleep. The baby was placed on the inside of the couch near the backrest. The mother was lying on the outside edge of the couch but was turned inward towards the baby. The infant was lying on his back with his head resting on the pillow. She and the infant were both sleeping directly on the couch cushion, and they were covered by two adult blankets. The infant was found in the same position. No airway obstruction was noted.</a:t>
                      </a: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0" name="Rectangle 19">
            <a:extLst>
              <a:ext uri="{FF2B5EF4-FFF2-40B4-BE49-F238E27FC236}">
                <a16:creationId xmlns:a16="http://schemas.microsoft.com/office/drawing/2014/main" id="{E513D27A-D473-4A6F-AA0F-30162020BE49}"/>
              </a:ext>
            </a:extLst>
          </p:cNvPr>
          <p:cNvSpPr/>
          <p:nvPr/>
        </p:nvSpPr>
        <p:spPr>
          <a:xfrm>
            <a:off x="407903" y="346506"/>
            <a:ext cx="11376194" cy="5988567"/>
          </a:xfrm>
          <a:prstGeom prst="rect">
            <a:avLst/>
          </a:prstGeom>
          <a:solidFill>
            <a:srgbClr val="FFFFFF">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AD02052-246E-49D8-A9D3-940769BCB567}"/>
              </a:ext>
            </a:extLst>
          </p:cNvPr>
          <p:cNvSpPr txBox="1"/>
          <p:nvPr/>
        </p:nvSpPr>
        <p:spPr>
          <a:xfrm rot="20267803">
            <a:off x="1165161" y="2575859"/>
            <a:ext cx="9838142" cy="1446550"/>
          </a:xfrm>
          <a:prstGeom prst="rect">
            <a:avLst/>
          </a:prstGeom>
          <a:noFill/>
        </p:spPr>
        <p:txBody>
          <a:bodyPr wrap="none" rtlCol="0">
            <a:spAutoFit/>
          </a:bodyPr>
          <a:lstStyle/>
          <a:p>
            <a:r>
              <a:rPr lang="en-US" sz="8800" b="1" dirty="0">
                <a:solidFill>
                  <a:srgbClr val="3E77AB"/>
                </a:solidFill>
              </a:rPr>
              <a:t>Unsafe Sleep Factors</a:t>
            </a:r>
          </a:p>
        </p:txBody>
      </p:sp>
    </p:spTree>
    <p:extLst>
      <p:ext uri="{BB962C8B-B14F-4D97-AF65-F5344CB8AC3E}">
        <p14:creationId xmlns:p14="http://schemas.microsoft.com/office/powerpoint/2010/main" val="4182678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1_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2149</TotalTime>
  <Words>15605</Words>
  <Application>Microsoft Office PowerPoint</Application>
  <PresentationFormat>Widescreen</PresentationFormat>
  <Paragraphs>2277</Paragraphs>
  <Slides>106</Slides>
  <Notes>93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106</vt:i4>
      </vt:variant>
    </vt:vector>
  </HeadingPairs>
  <TitlesOfParts>
    <vt:vector size="114" baseType="lpstr">
      <vt:lpstr>Arial</vt:lpstr>
      <vt:lpstr>Calibri</vt:lpstr>
      <vt:lpstr>Calibri Light</vt:lpstr>
      <vt:lpstr>Gill Sans MT</vt:lpstr>
      <vt:lpstr>Wingdings 2</vt:lpstr>
      <vt:lpstr>Office Theme</vt:lpstr>
      <vt:lpstr>Dividend</vt:lpstr>
      <vt:lpstr>1_Dividend</vt:lpstr>
      <vt:lpstr>SUID Categorization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Categorization Process</vt:lpstr>
      <vt:lpstr>Exercise Structure  </vt:lpstr>
      <vt:lpstr>PowerPoint Presentation</vt:lpstr>
      <vt:lpstr>Categorization Questions</vt:lpstr>
      <vt:lpstr>Case 1</vt:lpstr>
      <vt:lpstr>PowerPoint Presentation</vt:lpstr>
      <vt:lpstr>PowerPoint Presentation</vt:lpstr>
      <vt:lpstr>PowerPoint Presentation</vt:lpstr>
      <vt:lpstr>PowerPoint Presentation</vt:lpstr>
      <vt:lpstr>PowerPoint Presentation</vt:lpstr>
      <vt:lpstr>How would you categorize this case?</vt:lpstr>
      <vt:lpstr>PowerPoint Presentation</vt:lpstr>
      <vt:lpstr>Case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would you categorize this case?</vt:lpstr>
      <vt:lpstr>PowerPoint Presentation</vt:lpstr>
      <vt:lpstr>PowerPoint Presentation</vt:lpstr>
      <vt:lpstr>PowerPoint Presentation</vt:lpstr>
      <vt:lpstr>Case 3</vt:lpstr>
      <vt:lpstr>PowerPoint Presentation</vt:lpstr>
      <vt:lpstr>PowerPoint Presentation</vt:lpstr>
      <vt:lpstr>PowerPoint Presentation</vt:lpstr>
      <vt:lpstr>PowerPoint Presentation</vt:lpstr>
      <vt:lpstr>PowerPoint Presentation</vt:lpstr>
      <vt:lpstr>PowerPoint Presentation</vt:lpstr>
      <vt:lpstr>How would you categorize this case?</vt:lpstr>
      <vt:lpstr>PowerPoint Presentation</vt:lpstr>
      <vt:lpstr>Case 4</vt:lpstr>
      <vt:lpstr>PowerPoint Presentation</vt:lpstr>
      <vt:lpstr>PowerPoint Presentation</vt:lpstr>
      <vt:lpstr>How would you categorize this case?</vt:lpstr>
      <vt:lpstr>PowerPoint Presentation</vt:lpstr>
      <vt:lpstr>Case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would you categorize this case?</vt:lpstr>
      <vt:lpstr>PowerPoint Presentation</vt:lpstr>
      <vt:lpstr>PowerPoint Presentation</vt:lpstr>
      <vt:lpstr>PowerPoint Presentation</vt:lpstr>
      <vt:lpstr>Case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would you categorize this case?</vt:lpstr>
      <vt:lpstr>PowerPoint Presentation</vt:lpstr>
      <vt:lpstr>Case 7</vt:lpstr>
      <vt:lpstr>PowerPoint Presentation</vt:lpstr>
      <vt:lpstr>PowerPoint Presentation</vt:lpstr>
      <vt:lpstr>PowerPoint Presentation</vt:lpstr>
      <vt:lpstr>How would you categorize this case?</vt:lpstr>
      <vt:lpstr>PowerPoint Presentation</vt:lpstr>
      <vt:lpstr>Thank You---Any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SUID Categorization</dc:title>
  <dc:creator>Erck, Alexa (CDC/DDNID/NCCDPHP/DRH) (CTR)</dc:creator>
  <cp:lastModifiedBy>Erck, Alexa (CDC/DDNID/NCCDPHP/DRH) (CTR)</cp:lastModifiedBy>
  <cp:revision>383</cp:revision>
  <dcterms:created xsi:type="dcterms:W3CDTF">2019-11-05T14:43:03Z</dcterms:created>
  <dcterms:modified xsi:type="dcterms:W3CDTF">2020-05-21T17:52:30Z</dcterms:modified>
</cp:coreProperties>
</file>