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7" r:id="rId3"/>
    <p:sldId id="300" r:id="rId4"/>
    <p:sldId id="333" r:id="rId5"/>
    <p:sldId id="335" r:id="rId6"/>
    <p:sldId id="337" r:id="rId7"/>
    <p:sldId id="258" r:id="rId8"/>
    <p:sldId id="262" r:id="rId9"/>
    <p:sldId id="342" r:id="rId10"/>
    <p:sldId id="338" r:id="rId11"/>
    <p:sldId id="339" r:id="rId12"/>
    <p:sldId id="341" r:id="rId13"/>
    <p:sldId id="325" r:id="rId14"/>
    <p:sldId id="340" r:id="rId15"/>
    <p:sldId id="320" r:id="rId16"/>
    <p:sldId id="321" r:id="rId17"/>
    <p:sldId id="322" r:id="rId18"/>
    <p:sldId id="285" r:id="rId19"/>
    <p:sldId id="288" r:id="rId20"/>
    <p:sldId id="301" r:id="rId21"/>
    <p:sldId id="276" r:id="rId22"/>
    <p:sldId id="329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met, Jennifer" initials="KJ" lastIdx="14" clrIdx="0"/>
  <p:cmAuthor id="1" name="Spence, Leilani" initials="SL" lastIdx="6" clrIdx="1"/>
  <p:cmAuthor id="2" name="Rumana.Siddique" initials="R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75" autoAdjust="0"/>
  </p:normalViewPr>
  <p:slideViewPr>
    <p:cSldViewPr>
      <p:cViewPr varScale="1">
        <p:scale>
          <a:sx n="64" d="100"/>
          <a:sy n="64" d="100"/>
        </p:scale>
        <p:origin x="148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US" altLang="en-US" sz="32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Tahoma" panose="020B0604030504040204" pitchFamily="34" charset="0"/>
                <a:cs typeface="Adobe Devanagari" panose="02040503050201020203" pitchFamily="18" charset="0"/>
              </a:defRPr>
            </a:pPr>
            <a:r>
              <a:rPr lang="en-US" altLang="en-US" sz="24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Tahoma" panose="020B0604030504040204" pitchFamily="34" charset="0"/>
                <a:cs typeface="Adobe Devanagari" panose="02040503050201020203" pitchFamily="18" charset="0"/>
              </a:rPr>
              <a:t>Infant Mortality Rate by Race/Ethnicity, </a:t>
            </a:r>
          </a:p>
          <a:p>
            <a:pPr algn="ctr">
              <a:defRPr lang="en-US" altLang="en-US" sz="32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Tahoma" panose="020B0604030504040204" pitchFamily="34" charset="0"/>
                <a:cs typeface="Adobe Devanagari" panose="02040503050201020203" pitchFamily="18" charset="0"/>
              </a:defRPr>
            </a:pPr>
            <a:r>
              <a:rPr lang="en-US" altLang="en-US" sz="24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Tahoma" panose="020B0604030504040204" pitchFamily="34" charset="0"/>
                <a:cs typeface="Adobe Devanagari" panose="02040503050201020203" pitchFamily="18" charset="0"/>
              </a:rPr>
              <a:t>3-Year Rolling, Shelby County, TN, 2005-2016</a:t>
            </a:r>
          </a:p>
        </c:rich>
      </c:tx>
      <c:layout>
        <c:manualLayout>
          <c:xMode val="edge"/>
          <c:yMode val="edge"/>
          <c:x val="0.1065039370078740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97500312460943"/>
          <c:y val="0.26469214785651796"/>
          <c:w val="0.83580014998125229"/>
          <c:h val="0.55432360017497817"/>
        </c:manualLayout>
      </c:layout>
      <c:lineChart>
        <c:grouping val="standard"/>
        <c:varyColors val="0"/>
        <c:ser>
          <c:idx val="0"/>
          <c:order val="0"/>
          <c:tx>
            <c:strRef>
              <c:f>InfantMortality!$K$20</c:f>
              <c:strCache>
                <c:ptCount val="1"/>
                <c:pt idx="0">
                  <c:v>Shelby Total 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9"/>
              <c:layout>
                <c:manualLayout>
                  <c:x val="-3.4841894763153443E-3"/>
                  <c:y val="-3.4549066783318753E-3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DD-4FB5-95EF-AE8D86CFB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InfantMortality!$L$19:$U$19</c:f>
              <c:strCache>
                <c:ptCount val="10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  <c:pt idx="8">
                  <c:v>2013-2015</c:v>
                </c:pt>
                <c:pt idx="9">
                  <c:v>2014-2016</c:v>
                </c:pt>
              </c:strCache>
            </c:strRef>
          </c:cat>
          <c:val>
            <c:numRef>
              <c:f>InfantMortality!$L$20:$U$20</c:f>
              <c:numCache>
                <c:formatCode>0.0</c:formatCode>
                <c:ptCount val="10"/>
                <c:pt idx="0">
                  <c:v>12.675711198734657</c:v>
                </c:pt>
                <c:pt idx="1">
                  <c:v>12.912734552013902</c:v>
                </c:pt>
                <c:pt idx="2">
                  <c:v>12.640669396156342</c:v>
                </c:pt>
                <c:pt idx="3">
                  <c:v>11.886866631206495</c:v>
                </c:pt>
                <c:pt idx="4">
                  <c:v>10.975985586610721</c:v>
                </c:pt>
                <c:pt idx="5">
                  <c:v>10.174697638702245</c:v>
                </c:pt>
                <c:pt idx="6">
                  <c:v>9.8196922042688044</c:v>
                </c:pt>
                <c:pt idx="7">
                  <c:v>9.8313253012048207</c:v>
                </c:pt>
                <c:pt idx="8">
                  <c:v>9.029014861270408</c:v>
                </c:pt>
                <c:pt idx="9">
                  <c:v>9.0508927246649193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DD-4FB5-95EF-AE8D86CFB93B}"/>
            </c:ext>
          </c:extLst>
        </c:ser>
        <c:ser>
          <c:idx val="1"/>
          <c:order val="1"/>
          <c:tx>
            <c:strRef>
              <c:f>InfantMortality!$K$21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squar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9"/>
              <c:layout>
                <c:manualLayout>
                  <c:x val="6.0396200474941795E-3"/>
                  <c:y val="-1.5063611840186644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D-4FB5-95EF-AE8D86CFB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InfantMortality!$L$19:$U$19</c:f>
              <c:strCache>
                <c:ptCount val="10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  <c:pt idx="8">
                  <c:v>2013-2015</c:v>
                </c:pt>
                <c:pt idx="9">
                  <c:v>2014-2016</c:v>
                </c:pt>
              </c:strCache>
            </c:strRef>
          </c:cat>
          <c:val>
            <c:numRef>
              <c:f>InfantMortality!$L$21:$U$21</c:f>
              <c:numCache>
                <c:formatCode>0.0</c:formatCode>
                <c:ptCount val="10"/>
                <c:pt idx="0">
                  <c:v>5.419634561783834</c:v>
                </c:pt>
                <c:pt idx="1">
                  <c:v>5.4226475279106854</c:v>
                </c:pt>
                <c:pt idx="2">
                  <c:v>4.7915265635507733</c:v>
                </c:pt>
                <c:pt idx="3">
                  <c:v>4.7673700008828463</c:v>
                </c:pt>
                <c:pt idx="4">
                  <c:v>4.4295787380220579</c:v>
                </c:pt>
                <c:pt idx="5">
                  <c:v>4.8619392716264569</c:v>
                </c:pt>
                <c:pt idx="6">
                  <c:v>4.4004400440043998</c:v>
                </c:pt>
                <c:pt idx="7">
                  <c:v>4.8938134810710991</c:v>
                </c:pt>
                <c:pt idx="8">
                  <c:v>4.4859813084112146</c:v>
                </c:pt>
                <c:pt idx="9">
                  <c:v>4.7705371624844952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DD-4FB5-95EF-AE8D86CFB93B}"/>
            </c:ext>
          </c:extLst>
        </c:ser>
        <c:ser>
          <c:idx val="2"/>
          <c:order val="2"/>
          <c:tx>
            <c:strRef>
              <c:f>InfantMortality!$K$22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triang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9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4DD-4FB5-95EF-AE8D86CFB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InfantMortality!$L$19:$U$19</c:f>
              <c:strCache>
                <c:ptCount val="10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  <c:pt idx="8">
                  <c:v>2013-2015</c:v>
                </c:pt>
                <c:pt idx="9">
                  <c:v>2014-2016</c:v>
                </c:pt>
              </c:strCache>
            </c:strRef>
          </c:cat>
          <c:val>
            <c:numRef>
              <c:f>InfantMortality!$L$22:$U$22</c:f>
              <c:numCache>
                <c:formatCode>0.0</c:formatCode>
                <c:ptCount val="10"/>
                <c:pt idx="0">
                  <c:v>17.485526521671101</c:v>
                </c:pt>
                <c:pt idx="1">
                  <c:v>18.159024427306917</c:v>
                </c:pt>
                <c:pt idx="2">
                  <c:v>17.994662600076246</c:v>
                </c:pt>
                <c:pt idx="3">
                  <c:v>16.595247370471366</c:v>
                </c:pt>
                <c:pt idx="4">
                  <c:v>15.03910166432725</c:v>
                </c:pt>
                <c:pt idx="5">
                  <c:v>13.544656936077306</c:v>
                </c:pt>
                <c:pt idx="6">
                  <c:v>13.201320132013201</c:v>
                </c:pt>
                <c:pt idx="7">
                  <c:v>13.008846015290397</c:v>
                </c:pt>
                <c:pt idx="8">
                  <c:v>11.842478809263088</c:v>
                </c:pt>
                <c:pt idx="9">
                  <c:v>11.817576564580559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DD-4FB5-95EF-AE8D86CFB93B}"/>
            </c:ext>
          </c:extLst>
        </c:ser>
        <c:ser>
          <c:idx val="3"/>
          <c:order val="3"/>
          <c:tx>
            <c:strRef>
              <c:f>InfantMortality!$K$23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prstDash val="sysDot"/>
            </a:ln>
          </c:spPr>
          <c:marker>
            <c:symbol val="circle"/>
            <c:size val="5"/>
            <c:spPr>
              <a:solidFill>
                <a:srgbClr val="7030A0"/>
              </a:solidFill>
              <a:ln>
                <a:solidFill>
                  <a:schemeClr val="accent4">
                    <a:shade val="95000"/>
                    <a:satMod val="105000"/>
                  </a:schemeClr>
                </a:solidFill>
              </a:ln>
            </c:spPr>
          </c:marker>
          <c:dLbls>
            <c:dLbl>
              <c:idx val="9"/>
              <c:layout>
                <c:manualLayout>
                  <c:x val="7.6269216347957672E-3"/>
                  <c:y val="1.9693241469816273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DD-4FB5-95EF-AE8D86CFB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InfantMortality!$L$19:$U$19</c:f>
              <c:strCache>
                <c:ptCount val="10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  <c:pt idx="8">
                  <c:v>2013-2015</c:v>
                </c:pt>
                <c:pt idx="9">
                  <c:v>2014-2016</c:v>
                </c:pt>
              </c:strCache>
            </c:strRef>
          </c:cat>
          <c:val>
            <c:numRef>
              <c:f>InfantMortality!$L$23:$U$23</c:f>
              <c:numCache>
                <c:formatCode>0.0</c:formatCode>
                <c:ptCount val="10"/>
                <c:pt idx="0">
                  <c:v>7.5249135651820209</c:v>
                </c:pt>
                <c:pt idx="1">
                  <c:v>6.4986215045293427</c:v>
                </c:pt>
                <c:pt idx="2">
                  <c:v>5.8081313839375124</c:v>
                </c:pt>
                <c:pt idx="3">
                  <c:v>5.5567428937807222</c:v>
                </c:pt>
                <c:pt idx="4">
                  <c:v>6.369426751592357</c:v>
                </c:pt>
                <c:pt idx="5">
                  <c:v>5.4397098821396188</c:v>
                </c:pt>
                <c:pt idx="6">
                  <c:v>4.5861041045631739</c:v>
                </c:pt>
                <c:pt idx="7">
                  <c:v>3.5369016741334591</c:v>
                </c:pt>
                <c:pt idx="8">
                  <c:v>3.7638202775817455</c:v>
                </c:pt>
                <c:pt idx="9">
                  <c:v>3.9035591274397246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DD-4FB5-95EF-AE8D86CFB93B}"/>
            </c:ext>
          </c:extLst>
        </c:ser>
        <c:ser>
          <c:idx val="4"/>
          <c:order val="4"/>
          <c:tx>
            <c:strRef>
              <c:f>InfantMortality!$K$24</c:f>
              <c:strCache>
                <c:ptCount val="1"/>
                <c:pt idx="0">
                  <c:v>IMRI Target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InfantMortality!$L$19:$U$19</c:f>
              <c:strCache>
                <c:ptCount val="10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  <c:pt idx="4">
                  <c:v>2009-2011</c:v>
                </c:pt>
                <c:pt idx="5">
                  <c:v>2010-2012</c:v>
                </c:pt>
                <c:pt idx="6">
                  <c:v>2011-2013</c:v>
                </c:pt>
                <c:pt idx="7">
                  <c:v>2012-2014</c:v>
                </c:pt>
                <c:pt idx="8">
                  <c:v>2013-2015</c:v>
                </c:pt>
                <c:pt idx="9">
                  <c:v>2014-2016</c:v>
                </c:pt>
              </c:strCache>
            </c:strRef>
          </c:cat>
          <c:val>
            <c:numRef>
              <c:f>InfantMortality!$L$24:$U$24</c:f>
              <c:numCache>
                <c:formatCode>0.0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4DD-4FB5-95EF-AE8D86CFB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29280"/>
        <c:axId val="40547456"/>
      </c:lineChart>
      <c:catAx>
        <c:axId val="4052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680000"/>
          <a:lstStyle/>
          <a:p>
            <a:pPr>
              <a:defRPr/>
            </a:pPr>
            <a:endParaRPr lang="en-US"/>
          </a:p>
        </c:txPr>
        <c:crossAx val="40547456"/>
        <c:crosses val="autoZero"/>
        <c:auto val="1"/>
        <c:lblAlgn val="ctr"/>
        <c:lblOffset val="100"/>
        <c:noMultiLvlLbl val="0"/>
      </c:catAx>
      <c:valAx>
        <c:axId val="405474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Rate Per 1,000 Live Birth</a:t>
                </a:r>
              </a:p>
            </c:rich>
          </c:tx>
          <c:layout>
            <c:manualLayout>
              <c:xMode val="edge"/>
              <c:yMode val="edge"/>
              <c:x val="3.6171978502687163E-2"/>
              <c:y val="0.4194349664625255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4052928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2.7603549556305462E-2"/>
          <c:y val="0.9194206974128234"/>
          <c:w val="0.89999990722807699"/>
          <c:h val="7.528832216868412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9DE7F-B872-4618-B1D8-6F74DC8B38EC}" type="doc">
      <dgm:prSet loTypeId="urn:microsoft.com/office/officeart/2009/layout/CircleArrowProcess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C40066-88DB-4272-8143-E7D76A69A9AA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Healthy</a:t>
          </a:r>
          <a:r>
            <a: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en-US" sz="2400" b="1" dirty="0">
              <a:latin typeface="Calibri" panose="020F0502020204030204" pitchFamily="34" charset="0"/>
              <a:cs typeface="Adobe Devanagari" panose="02040503050201020203" pitchFamily="18" charset="0"/>
            </a:rPr>
            <a:t>Pregnancies</a:t>
          </a:r>
        </a:p>
      </dgm:t>
    </dgm:pt>
    <dgm:pt modelId="{CD80B0F8-B5EA-4F7F-BC14-DFA721D63030}" type="parTrans" cxnId="{FC8DA845-32E5-4B16-AE04-02269843E0B8}">
      <dgm:prSet/>
      <dgm:spPr/>
      <dgm:t>
        <a:bodyPr/>
        <a:lstStyle/>
        <a:p>
          <a:endParaRPr lang="en-US"/>
        </a:p>
      </dgm:t>
    </dgm:pt>
    <dgm:pt modelId="{E4D26203-5410-49C1-B69E-CA51B0712C0C}" type="sibTrans" cxnId="{FC8DA845-32E5-4B16-AE04-02269843E0B8}">
      <dgm:prSet/>
      <dgm:spPr/>
      <dgm:t>
        <a:bodyPr/>
        <a:lstStyle/>
        <a:p>
          <a:endParaRPr lang="en-US"/>
        </a:p>
      </dgm:t>
    </dgm:pt>
    <dgm:pt modelId="{E822C5E7-8927-472A-8653-7A8EB32C5D1F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Healthy Babies/Reduction in  Infant Mortality</a:t>
          </a:r>
        </a:p>
      </dgm:t>
    </dgm:pt>
    <dgm:pt modelId="{41499DE3-A1AE-4E73-BBAC-78399CDEFF5D}" type="parTrans" cxnId="{2F001432-BBF1-4661-9FEF-0F6394BA33BB}">
      <dgm:prSet/>
      <dgm:spPr/>
      <dgm:t>
        <a:bodyPr/>
        <a:lstStyle/>
        <a:p>
          <a:endParaRPr lang="en-US"/>
        </a:p>
      </dgm:t>
    </dgm:pt>
    <dgm:pt modelId="{73529CE8-51E9-4147-99DE-40695B438E7E}" type="sibTrans" cxnId="{2F001432-BBF1-4661-9FEF-0F6394BA33BB}">
      <dgm:prSet/>
      <dgm:spPr/>
      <dgm:t>
        <a:bodyPr/>
        <a:lstStyle/>
        <a:p>
          <a:endParaRPr lang="en-US"/>
        </a:p>
      </dgm:t>
    </dgm:pt>
    <dgm:pt modelId="{4D937FC7-D855-4DE2-A4E6-D8D7CA33B621}">
      <dgm:prSet phldrT="[Text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Healthy Communities</a:t>
          </a:r>
        </a:p>
      </dgm:t>
    </dgm:pt>
    <dgm:pt modelId="{659D8640-8C19-4481-88FC-8899DE78E511}" type="parTrans" cxnId="{2E2EB5E9-067E-41CA-A691-8367DE158CD3}">
      <dgm:prSet/>
      <dgm:spPr/>
      <dgm:t>
        <a:bodyPr/>
        <a:lstStyle/>
        <a:p>
          <a:endParaRPr lang="en-US"/>
        </a:p>
      </dgm:t>
    </dgm:pt>
    <dgm:pt modelId="{BBB554FD-AE1C-4EF7-97B8-7F9FFE34B57A}" type="sibTrans" cxnId="{2E2EB5E9-067E-41CA-A691-8367DE158CD3}">
      <dgm:prSet/>
      <dgm:spPr/>
      <dgm:t>
        <a:bodyPr/>
        <a:lstStyle/>
        <a:p>
          <a:endParaRPr lang="en-US"/>
        </a:p>
      </dgm:t>
    </dgm:pt>
    <dgm:pt modelId="{EFF73CB9-F535-4770-824A-2B0D1D5542B7}" type="pres">
      <dgm:prSet presAssocID="{E439DE7F-B872-4618-B1D8-6F74DC8B38E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187B66A-97BF-4DEC-B97F-106356BD755F}" type="pres">
      <dgm:prSet presAssocID="{9DC40066-88DB-4272-8143-E7D76A69A9AA}" presName="Accent1" presStyleCnt="0"/>
      <dgm:spPr/>
    </dgm:pt>
    <dgm:pt modelId="{4184E510-056A-4306-8051-D4CFEC2CF5F1}" type="pres">
      <dgm:prSet presAssocID="{9DC40066-88DB-4272-8143-E7D76A69A9AA}" presName="Accent" presStyleLbl="node1" presStyleIdx="0" presStyleCnt="3" custScaleX="221537" custLinFactNeighborX="-616"/>
      <dgm:spPr/>
    </dgm:pt>
    <dgm:pt modelId="{56532782-BB3E-41F7-8592-3FF4C5AAD18B}" type="pres">
      <dgm:prSet presAssocID="{9DC40066-88DB-4272-8143-E7D76A69A9AA}" presName="Parent1" presStyleLbl="revTx" presStyleIdx="0" presStyleCnt="3" custScaleX="227883" custLinFactNeighborX="2416" custLinFactNeighborY="-15899">
        <dgm:presLayoutVars>
          <dgm:chMax val="1"/>
          <dgm:chPref val="1"/>
          <dgm:bulletEnabled val="1"/>
        </dgm:presLayoutVars>
      </dgm:prSet>
      <dgm:spPr/>
    </dgm:pt>
    <dgm:pt modelId="{2BFBED55-809E-423D-B17E-E06AA318A240}" type="pres">
      <dgm:prSet presAssocID="{E822C5E7-8927-472A-8653-7A8EB32C5D1F}" presName="Accent2" presStyleCnt="0"/>
      <dgm:spPr/>
    </dgm:pt>
    <dgm:pt modelId="{4CD59A1A-AA58-47B0-A46C-892DCFF395ED}" type="pres">
      <dgm:prSet presAssocID="{E822C5E7-8927-472A-8653-7A8EB32C5D1F}" presName="Accent" presStyleLbl="node1" presStyleIdx="1" presStyleCnt="3" custScaleX="217134"/>
      <dgm:spPr/>
    </dgm:pt>
    <dgm:pt modelId="{98312F3D-EDAB-4870-83F6-1F98AF8496D6}" type="pres">
      <dgm:prSet presAssocID="{E822C5E7-8927-472A-8653-7A8EB32C5D1F}" presName="Parent2" presStyleLbl="revTx" presStyleIdx="1" presStyleCnt="3" custScaleX="390439" custLinFactNeighborX="38419" custLinFactNeighborY="16886">
        <dgm:presLayoutVars>
          <dgm:chMax val="1"/>
          <dgm:chPref val="1"/>
          <dgm:bulletEnabled val="1"/>
        </dgm:presLayoutVars>
      </dgm:prSet>
      <dgm:spPr/>
    </dgm:pt>
    <dgm:pt modelId="{F9BD4382-C047-4964-B9D6-88CE98D21F8B}" type="pres">
      <dgm:prSet presAssocID="{4D937FC7-D855-4DE2-A4E6-D8D7CA33B621}" presName="Accent3" presStyleCnt="0"/>
      <dgm:spPr/>
    </dgm:pt>
    <dgm:pt modelId="{166CEE59-147D-460F-AF5F-667CE9737058}" type="pres">
      <dgm:prSet presAssocID="{4D937FC7-D855-4DE2-A4E6-D8D7CA33B621}" presName="Accent" presStyleLbl="node1" presStyleIdx="2" presStyleCnt="3" custScaleX="238085" custLinFactNeighborX="-105" custLinFactNeighborY="8672"/>
      <dgm:spPr/>
    </dgm:pt>
    <dgm:pt modelId="{0143B2D6-B662-47F5-930B-EDBD2CDAEE52}" type="pres">
      <dgm:prSet presAssocID="{4D937FC7-D855-4DE2-A4E6-D8D7CA33B621}" presName="Parent3" presStyleLbl="revTx" presStyleIdx="2" presStyleCnt="3" custScaleX="270418" custLinFactNeighborX="-1901" custLinFactNeighborY="36695">
        <dgm:presLayoutVars>
          <dgm:chMax val="1"/>
          <dgm:chPref val="1"/>
          <dgm:bulletEnabled val="1"/>
        </dgm:presLayoutVars>
      </dgm:prSet>
      <dgm:spPr/>
    </dgm:pt>
  </dgm:ptLst>
  <dgm:cxnLst>
    <dgm:cxn modelId="{2F001432-BBF1-4661-9FEF-0F6394BA33BB}" srcId="{E439DE7F-B872-4618-B1D8-6F74DC8B38EC}" destId="{E822C5E7-8927-472A-8653-7A8EB32C5D1F}" srcOrd="1" destOrd="0" parTransId="{41499DE3-A1AE-4E73-BBAC-78399CDEFF5D}" sibTransId="{73529CE8-51E9-4147-99DE-40695B438E7E}"/>
    <dgm:cxn modelId="{FC8DA845-32E5-4B16-AE04-02269843E0B8}" srcId="{E439DE7F-B872-4618-B1D8-6F74DC8B38EC}" destId="{9DC40066-88DB-4272-8143-E7D76A69A9AA}" srcOrd="0" destOrd="0" parTransId="{CD80B0F8-B5EA-4F7F-BC14-DFA721D63030}" sibTransId="{E4D26203-5410-49C1-B69E-CA51B0712C0C}"/>
    <dgm:cxn modelId="{D9E19B4F-A0EE-4C5C-8826-C78822C43DF8}" type="presOf" srcId="{4D937FC7-D855-4DE2-A4E6-D8D7CA33B621}" destId="{0143B2D6-B662-47F5-930B-EDBD2CDAEE52}" srcOrd="0" destOrd="0" presId="urn:microsoft.com/office/officeart/2009/layout/CircleArrowProcess"/>
    <dgm:cxn modelId="{A540D06F-EA2E-4E9F-AC8E-AAA4BCA3B730}" type="presOf" srcId="{9DC40066-88DB-4272-8143-E7D76A69A9AA}" destId="{56532782-BB3E-41F7-8592-3FF4C5AAD18B}" srcOrd="0" destOrd="0" presId="urn:microsoft.com/office/officeart/2009/layout/CircleArrowProcess"/>
    <dgm:cxn modelId="{5146D959-7913-4B51-9F69-5EF1C893E218}" type="presOf" srcId="{E822C5E7-8927-472A-8653-7A8EB32C5D1F}" destId="{98312F3D-EDAB-4870-83F6-1F98AF8496D6}" srcOrd="0" destOrd="0" presId="urn:microsoft.com/office/officeart/2009/layout/CircleArrowProcess"/>
    <dgm:cxn modelId="{1AF2507A-1423-409F-B53F-F992E8B0F4EA}" type="presOf" srcId="{E439DE7F-B872-4618-B1D8-6F74DC8B38EC}" destId="{EFF73CB9-F535-4770-824A-2B0D1D5542B7}" srcOrd="0" destOrd="0" presId="urn:microsoft.com/office/officeart/2009/layout/CircleArrowProcess"/>
    <dgm:cxn modelId="{2E2EB5E9-067E-41CA-A691-8367DE158CD3}" srcId="{E439DE7F-B872-4618-B1D8-6F74DC8B38EC}" destId="{4D937FC7-D855-4DE2-A4E6-D8D7CA33B621}" srcOrd="2" destOrd="0" parTransId="{659D8640-8C19-4481-88FC-8899DE78E511}" sibTransId="{BBB554FD-AE1C-4EF7-97B8-7F9FFE34B57A}"/>
    <dgm:cxn modelId="{DE6DF57D-185D-4531-A406-C66ACDF9C110}" type="presParOf" srcId="{EFF73CB9-F535-4770-824A-2B0D1D5542B7}" destId="{5187B66A-97BF-4DEC-B97F-106356BD755F}" srcOrd="0" destOrd="0" presId="urn:microsoft.com/office/officeart/2009/layout/CircleArrowProcess"/>
    <dgm:cxn modelId="{932F19FF-333C-460F-B01B-615F7C93A3D3}" type="presParOf" srcId="{5187B66A-97BF-4DEC-B97F-106356BD755F}" destId="{4184E510-056A-4306-8051-D4CFEC2CF5F1}" srcOrd="0" destOrd="0" presId="urn:microsoft.com/office/officeart/2009/layout/CircleArrowProcess"/>
    <dgm:cxn modelId="{3FE98029-8D2D-45B7-9555-8A33C37DB017}" type="presParOf" srcId="{EFF73CB9-F535-4770-824A-2B0D1D5542B7}" destId="{56532782-BB3E-41F7-8592-3FF4C5AAD18B}" srcOrd="1" destOrd="0" presId="urn:microsoft.com/office/officeart/2009/layout/CircleArrowProcess"/>
    <dgm:cxn modelId="{28BF17FB-67A8-477D-B60F-C9E6897F946E}" type="presParOf" srcId="{EFF73CB9-F535-4770-824A-2B0D1D5542B7}" destId="{2BFBED55-809E-423D-B17E-E06AA318A240}" srcOrd="2" destOrd="0" presId="urn:microsoft.com/office/officeart/2009/layout/CircleArrowProcess"/>
    <dgm:cxn modelId="{DFC11C63-CBFA-4556-BB07-10A6C8B3878E}" type="presParOf" srcId="{2BFBED55-809E-423D-B17E-E06AA318A240}" destId="{4CD59A1A-AA58-47B0-A46C-892DCFF395ED}" srcOrd="0" destOrd="0" presId="urn:microsoft.com/office/officeart/2009/layout/CircleArrowProcess"/>
    <dgm:cxn modelId="{91E152EA-B39F-4AF6-8CAD-85A3AAF9D681}" type="presParOf" srcId="{EFF73CB9-F535-4770-824A-2B0D1D5542B7}" destId="{98312F3D-EDAB-4870-83F6-1F98AF8496D6}" srcOrd="3" destOrd="0" presId="urn:microsoft.com/office/officeart/2009/layout/CircleArrowProcess"/>
    <dgm:cxn modelId="{1DBE8B21-47E4-4D82-876A-D7429C7C92A7}" type="presParOf" srcId="{EFF73CB9-F535-4770-824A-2B0D1D5542B7}" destId="{F9BD4382-C047-4964-B9D6-88CE98D21F8B}" srcOrd="4" destOrd="0" presId="urn:microsoft.com/office/officeart/2009/layout/CircleArrowProcess"/>
    <dgm:cxn modelId="{93D5EEFB-4310-4B25-A108-291FAD3F43F4}" type="presParOf" srcId="{F9BD4382-C047-4964-B9D6-88CE98D21F8B}" destId="{166CEE59-147D-460F-AF5F-667CE9737058}" srcOrd="0" destOrd="0" presId="urn:microsoft.com/office/officeart/2009/layout/CircleArrowProcess"/>
    <dgm:cxn modelId="{4BBC60F2-BDDF-47EF-9888-D045A56430A8}" type="presParOf" srcId="{EFF73CB9-F535-4770-824A-2B0D1D5542B7}" destId="{0143B2D6-B662-47F5-930B-EDBD2CDAEE5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4E510-056A-4306-8051-D4CFEC2CF5F1}">
      <dsp:nvSpPr>
        <dsp:cNvPr id="0" name=""/>
        <dsp:cNvSpPr/>
      </dsp:nvSpPr>
      <dsp:spPr>
        <a:xfrm>
          <a:off x="1295391" y="0"/>
          <a:ext cx="4793947" cy="21642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32782-BB3E-41F7-8592-3FF4C5AAD18B}">
      <dsp:nvSpPr>
        <dsp:cNvPr id="0" name=""/>
        <dsp:cNvSpPr/>
      </dsp:nvSpPr>
      <dsp:spPr>
        <a:xfrm>
          <a:off x="2362201" y="685802"/>
          <a:ext cx="2740212" cy="6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Healthy</a:t>
          </a:r>
          <a:r>
            <a:rPr lang="en-US" sz="2400" b="1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en-US" sz="2400" b="1" kern="1200" dirty="0">
              <a:latin typeface="Calibri" panose="020F0502020204030204" pitchFamily="34" charset="0"/>
              <a:cs typeface="Adobe Devanagari" panose="02040503050201020203" pitchFamily="18" charset="0"/>
            </a:rPr>
            <a:t>Pregnancies</a:t>
          </a:r>
        </a:p>
      </dsp:txBody>
      <dsp:txXfrm>
        <a:off x="2362201" y="685802"/>
        <a:ext cx="2740212" cy="601088"/>
      </dsp:txXfrm>
    </dsp:sp>
    <dsp:sp modelId="{4CD59A1A-AA58-47B0-A46C-892DCFF395ED}">
      <dsp:nvSpPr>
        <dsp:cNvPr id="0" name=""/>
        <dsp:cNvSpPr/>
      </dsp:nvSpPr>
      <dsp:spPr>
        <a:xfrm>
          <a:off x="755331" y="1243538"/>
          <a:ext cx="4698668" cy="21642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12F3D-EDAB-4870-83F6-1F98AF8496D6}">
      <dsp:nvSpPr>
        <dsp:cNvPr id="0" name=""/>
        <dsp:cNvSpPr/>
      </dsp:nvSpPr>
      <dsp:spPr>
        <a:xfrm>
          <a:off x="1219195" y="2133601"/>
          <a:ext cx="4694891" cy="6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Healthy Babies/Reduction in  Infant Mortality</a:t>
          </a:r>
        </a:p>
      </dsp:txBody>
      <dsp:txXfrm>
        <a:off x="1219195" y="2133601"/>
        <a:ext cx="4694891" cy="601088"/>
      </dsp:txXfrm>
    </dsp:sp>
    <dsp:sp modelId="{166CEE59-147D-460F-AF5F-667CE9737058}">
      <dsp:nvSpPr>
        <dsp:cNvPr id="0" name=""/>
        <dsp:cNvSpPr/>
      </dsp:nvSpPr>
      <dsp:spPr>
        <a:xfrm>
          <a:off x="1492169" y="2797179"/>
          <a:ext cx="4426398" cy="18599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3B2D6-B662-47F5-930B-EDBD2CDAEE52}">
      <dsp:nvSpPr>
        <dsp:cNvPr id="0" name=""/>
        <dsp:cNvSpPr/>
      </dsp:nvSpPr>
      <dsp:spPr>
        <a:xfrm>
          <a:off x="2057401" y="3505200"/>
          <a:ext cx="3251680" cy="60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Healthy Communities</a:t>
          </a:r>
        </a:p>
      </dsp:txBody>
      <dsp:txXfrm>
        <a:off x="2057401" y="3505200"/>
        <a:ext cx="3251680" cy="60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249301-A621-4E1D-8BAA-28FF3339194A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238D6-F61C-4771-94FF-DF6625F82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5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1649" y="6016752"/>
            <a:ext cx="1183341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20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19800"/>
            <a:ext cx="9144000" cy="92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762E627-8BF3-4F1F-8F7F-53334DABE8F7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9FC72-DF9C-43D4-BF92-23A363C6EB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94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 spc="-150" noProof="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025CE30-930A-414A-81B6-D42FFEB2C4C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EC4C6-ECBF-4B34-AE78-AFC9C52F00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658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b="1" kern="1200" spc="-150" noProof="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5AD5C9E-96FB-4EA7-909C-6778B5990F7D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093DD-C7AA-4299-980D-6C95EE58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796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E80B-FFDF-489D-AE1B-B90652E56CB2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0020F-51C1-4DD5-B453-B0291E2263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75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1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CE558A1-C8A3-44EF-9C97-5ACC7A25B36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6C03-8E16-4317-A606-D855CB1DBC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9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B20C73CE-9F11-4AF6-A769-169ECC557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A9A68-87A9-4777-857F-CCD6E4A7FCC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7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A87EED6-6345-4521-B5CC-6B8ACF2838E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A9A68-87A9-4777-857F-CCD6E4A7FC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69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8CAB5A5-3748-4030-A93E-D35C1D87D8BE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978DA4-2B7E-4837-80E6-7346723AA0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7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F0136C9-13C1-47D4-80EE-855EB25BD32D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E826B-990F-4259-95E5-77D2552221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77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2D4D90D-A6E6-43F6-BDE9-125641E20EA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034BD-5445-4EFE-9BA6-98A512616A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639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EB685B7-293F-43BE-B0A5-5A779650F60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E6A0D-C250-43A5-A6B4-3E35491B5A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33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>
            <a:lvl1pPr>
              <a:defRPr lang="en-US" sz="40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34CFEAE-5251-498E-A365-94E1E3ED05D6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pc="-15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EFF85-D8DE-4B91-A326-217223CC61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1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EC50-551C-4A2C-9AFE-8A63E5C6DC4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C930C-6551-4E59-8164-6293F0EA31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75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200" b="1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193BF4F-F263-4FF0-B864-A62601FC6076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8A9856-3F0F-4860-87B5-FE4A2163A0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05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2A4F94A-A458-446C-BCF7-976D0FAC527B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BCAD021-ABF0-4231-AF6E-C6E995AB57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 descr="HD 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41649" y="6016752"/>
            <a:ext cx="1183341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5867400"/>
            <a:ext cx="9144000" cy="920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92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5" r:id="rId13"/>
    <p:sldLayoutId id="2147483866" r:id="rId1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altLang="en-US" sz="4400" b="1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87BA7-1630-4967-98FC-B502F338522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133600"/>
          </a:xfrm>
        </p:spPr>
        <p:txBody>
          <a:bodyPr/>
          <a:lstStyle/>
          <a:p>
            <a:r>
              <a:rPr lang="en-US" dirty="0"/>
              <a:t>FATHERS ENGAGE, FATHERS SUPPORT, FATHERS MATTER FOR EQUITY, ENGAGEMENT AND INCLUSION </a:t>
            </a:r>
          </a:p>
        </p:txBody>
      </p:sp>
      <p:pic>
        <p:nvPicPr>
          <p:cNvPr id="1028" name="Picture 4" descr="Image result for Hispanic Dad with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44890"/>
            <a:ext cx="1981200" cy="215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982990"/>
            <a:ext cx="2495550" cy="197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433081"/>
            <a:ext cx="2929863" cy="195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4953000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            Association of Maternal &amp; Child Health Programs</a:t>
            </a:r>
          </a:p>
          <a:p>
            <a:pPr algn="ctr"/>
            <a:r>
              <a:rPr lang="en-US" sz="1400" dirty="0"/>
              <a:t>May 28, 2020</a:t>
            </a:r>
          </a:p>
          <a:p>
            <a:pPr algn="ctr"/>
            <a:r>
              <a:rPr lang="en-US" sz="1400" dirty="0"/>
              <a:t>Memphis, TN </a:t>
            </a:r>
          </a:p>
          <a:p>
            <a:pPr algn="ctr"/>
            <a:r>
              <a:rPr lang="en-US" sz="1400" dirty="0"/>
              <a:t>10:35 a.m. – 10:55 a.m.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8"/>
    </mc:Choice>
    <mc:Fallback xmlns="">
      <p:transition spd="slow" advTm="441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RECRUITING AND RETAINING MALES/FATHERS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 to Male</a:t>
            </a:r>
          </a:p>
          <a:p>
            <a:r>
              <a:rPr lang="en-US" dirty="0"/>
              <a:t>Be Reliable</a:t>
            </a:r>
          </a:p>
          <a:p>
            <a:r>
              <a:rPr lang="en-US" dirty="0"/>
              <a:t>Non- Judgmental Communication Zones</a:t>
            </a:r>
          </a:p>
          <a:p>
            <a:r>
              <a:rPr lang="en-US" dirty="0"/>
              <a:t>Offer Incentives</a:t>
            </a:r>
          </a:p>
          <a:p>
            <a:r>
              <a:rPr lang="en-US" dirty="0"/>
              <a:t>Meet/Recruit  at Non- Traditional Times and Off-Site Work Locations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EED6-6345-4521-B5CC-6B8ACF2838E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21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EFFECTIVELY WITH MALES/FATHERS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Male to Male Education</a:t>
            </a:r>
          </a:p>
          <a:p>
            <a:r>
              <a:rPr lang="en-US" sz="3600" dirty="0"/>
              <a:t>Be Reliable and Consistent</a:t>
            </a:r>
          </a:p>
          <a:p>
            <a:r>
              <a:rPr lang="en-US" sz="3600" dirty="0"/>
              <a:t>Be Non-Judgmental</a:t>
            </a:r>
          </a:p>
          <a:p>
            <a:r>
              <a:rPr lang="en-US" sz="3600" dirty="0"/>
              <a:t>Be Compassionate and Caring</a:t>
            </a:r>
          </a:p>
          <a:p>
            <a:r>
              <a:rPr lang="en-US" sz="3600" dirty="0"/>
              <a:t>Know </a:t>
            </a:r>
            <a:r>
              <a:rPr lang="en-US" sz="3600" dirty="0">
                <a:solidFill>
                  <a:srgbClr val="C00000"/>
                </a:solidFill>
              </a:rPr>
              <a:t>YOUR</a:t>
            </a:r>
            <a:r>
              <a:rPr lang="en-US" sz="3600" dirty="0"/>
              <a:t> community</a:t>
            </a:r>
          </a:p>
          <a:p>
            <a:r>
              <a:rPr lang="en-US" sz="3600" dirty="0"/>
              <a:t>Engaging Activities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EED6-6345-4521-B5CC-6B8ACF2838E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973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EED6-6345-4521-B5CC-6B8ACF2838E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9055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8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ED6-6345-4521-B5CC-6B8ACF2838E4}" type="datetime1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9A68-87A9-4777-857F-CCD6E4A7FCC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143000"/>
            <a:ext cx="4947137" cy="4019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AND SOCIAL MARKETING PROJECTS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EED6-6345-4521-B5CC-6B8ACF2838E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4098" name="Picture 2" descr="C:\Users\LEILAN~1.SPE\AppData\Local\Temp\PKF289.tmp\IMG_2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3731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7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Highlighted Projects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90A49-19FA-4AA5-8D76-ECB6C712DC43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37953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Gas Toppers</a:t>
            </a:r>
          </a:p>
          <a:p>
            <a:r>
              <a:rPr lang="en-US" b="1" dirty="0">
                <a:latin typeface="+mn-lt"/>
              </a:rPr>
              <a:t>Conference</a:t>
            </a:r>
          </a:p>
          <a:p>
            <a:r>
              <a:rPr lang="en-US" b="1" dirty="0">
                <a:latin typeface="+mn-lt"/>
              </a:rPr>
              <a:t>Focus Groups</a:t>
            </a:r>
            <a:endParaRPr lang="en-US" sz="1800" b="1" dirty="0">
              <a:latin typeface="+mn-lt"/>
              <a:cs typeface="Adobe Devanagari" panose="02040503050201020203" pitchFamily="18" charset="0"/>
            </a:endParaRPr>
          </a:p>
          <a:p>
            <a:r>
              <a:rPr lang="en-US" sz="2800" b="1" dirty="0">
                <a:latin typeface="+mn-lt"/>
              </a:rPr>
              <a:t>Public Transit Bus Wraps</a:t>
            </a:r>
          </a:p>
        </p:txBody>
      </p:sp>
      <p:pic>
        <p:nvPicPr>
          <p:cNvPr id="10" name="Picture 3" descr="C:\Users\leilani.spence\AppData\Local\Microsoft\Windows\Temporary Internet Files\Content.Outlook\W42SQMXQ\Fatherhood Inside Boar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58852"/>
            <a:ext cx="6705600" cy="164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"/>
    </mc:Choice>
    <mc:Fallback xmlns="">
      <p:transition spd="slow" advTm="2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Marketing and Social Media Projects</a:t>
            </a:r>
            <a:br>
              <a:rPr lang="en-US" sz="2000" u="sng" dirty="0"/>
            </a:b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28E0F-1FEB-487E-A594-4B4E5A4FF1EE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50488" y="1438507"/>
            <a:ext cx="8001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Fatherhood/Male Involvement Projects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Toppers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Media- Radio and Television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Sleep Ambassador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 of Infant Safe Sleep Resources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(Pack n Plays, sleep sacks/swaddlers,  Safe Sleep demonstrations)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Collaborations and Partnerships – Cribs for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 Shelby County Health Department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(ShelbyTNHealth.com)</a:t>
            </a:r>
          </a:p>
          <a:p>
            <a:pPr algn="just"/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Marketing and Social Media Projects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9FE66-7C55-4D75-B3CE-55C56FABB340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Billboards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Blog Posts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Bus Wraps and Bus Transit Stops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Conferences and Summits (Fetal Infant Mortality Reduction Conference)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Digital Monitors (Department of Motor Vehicles (DMV) and Shelby County Public Health Clinics)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Direct On-Scene Education (DOSE)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dobe Devanagari" panose="02040503050201020203" pitchFamily="18" charset="0"/>
              </a:rPr>
              <a:t>Focus Groups/Listening Tours </a:t>
            </a:r>
          </a:p>
        </p:txBody>
      </p:sp>
    </p:spTree>
    <p:extLst>
      <p:ext uri="{BB962C8B-B14F-4D97-AF65-F5344CB8AC3E}">
        <p14:creationId xmlns:p14="http://schemas.microsoft.com/office/powerpoint/2010/main" val="36459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"/>
    </mc:Choice>
    <mc:Fallback xmlns="">
      <p:transition spd="slow" advTm="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u="sng" dirty="0"/>
              <a:t>Conclusions and Implications</a:t>
            </a:r>
            <a:br>
              <a:rPr lang="en-US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2400" u="sng" dirty="0"/>
              <a:t>PREVENTION  and AWARNESS OPPORTUNITIES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D4D5E-16C6-43B8-B076-030CD62C09E8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1360069"/>
            <a:ext cx="8610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Multifaceted fatherhood/male engagement targeted educational outreach initiatives are essential to reaching at risk families.</a:t>
            </a:r>
          </a:p>
          <a:p>
            <a:pPr marL="819150" indent="-171450" algn="just">
              <a:buFont typeface="Arial" panose="020B0604020202020204" pitchFamily="34" charset="0"/>
              <a:buChar char="•"/>
              <a:defRPr/>
            </a:pPr>
            <a:endParaRPr lang="en-US" sz="1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9150" indent="-171450" algn="just">
              <a:buFont typeface="Arial" panose="020B0604020202020204" pitchFamily="34" charset="0"/>
              <a:buChar char="•"/>
              <a:defRPr/>
            </a:pPr>
            <a:endParaRPr lang="en-US" sz="1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9150" indent="-171450" algn="just">
              <a:buFont typeface="Arial" panose="020B0604020202020204" pitchFamily="34" charset="0"/>
              <a:buChar char="•"/>
              <a:defRPr/>
            </a:pPr>
            <a:endParaRPr lang="en-US" sz="1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Collaboration with community partners is key. </a:t>
            </a:r>
          </a:p>
          <a:p>
            <a:pPr marL="647700" algn="just">
              <a:defRPr/>
            </a:pPr>
            <a:endParaRPr 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9150" indent="-171450" algn="just">
              <a:buFont typeface="Arial" panose="020B0604020202020204" pitchFamily="34" charset="0"/>
              <a:buChar char="•"/>
              <a:defRPr/>
            </a:pPr>
            <a:endParaRPr lang="en-US" sz="1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Outreach and Education/Social Media are needed.</a:t>
            </a:r>
          </a:p>
          <a:p>
            <a:pPr marL="990600" indent="-342900" algn="just"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6350" lvl="1" indent="-171450" algn="just">
              <a:buFont typeface="Arial" panose="020B0604020202020204" pitchFamily="34" charset="0"/>
              <a:buChar char="•"/>
              <a:defRPr/>
            </a:pPr>
            <a:endParaRPr lang="en-US" sz="1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Continued expansion and collaboration  will continue to address infant mortality and will ensure positive outcomes for infants and their families.</a:t>
            </a:r>
          </a:p>
          <a:p>
            <a:pPr marL="990600" indent="-342900" algn="just"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cs typeface="Arial" panose="020B0604020202020204" pitchFamily="34" charset="0"/>
            </a:endParaRPr>
          </a:p>
          <a:p>
            <a:pPr marL="819150" indent="-171450" algn="just">
              <a:buFont typeface="Arial" panose="020B0604020202020204" pitchFamily="34" charset="0"/>
              <a:buChar char="•"/>
              <a:defRPr/>
            </a:pPr>
            <a:endParaRPr lang="en-US" sz="1100" b="1" kern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143000" indent="-495300">
              <a:buFont typeface="Wingdings" panose="05000000000000000000" pitchFamily="2" charset="2"/>
              <a:buChar char="Ø"/>
              <a:defRPr/>
            </a:pPr>
            <a:endParaRPr lang="en-US" sz="2000" b="1" kern="0" dirty="0"/>
          </a:p>
          <a:p>
            <a:pPr defTabSz="11046156">
              <a:lnSpc>
                <a:spcPct val="90000"/>
              </a:lnSpc>
              <a:defRPr/>
            </a:pPr>
            <a:endParaRPr lang="en-US" altLang="en-US" sz="2000" kern="0" dirty="0"/>
          </a:p>
          <a:p>
            <a:pPr marL="237390" indent="-237390" defTabSz="11046156">
              <a:lnSpc>
                <a:spcPct val="90000"/>
              </a:lnSpc>
              <a:defRPr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1242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"/>
    </mc:Choice>
    <mc:Fallback xmlns="">
      <p:transition spd="slow" advTm="2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Final Comment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36568-E0D5-4131-B54B-664987B48D7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Public Health Community Problems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   Community Engagement 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 engaged and informed community = Increased Fatherhood/Male Engagement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leilani.spence\AppData\Local\Microsoft\Windows\Temporary Internet Files\Content.IE5\7IHVQF0F\4-relevance-communitypopup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6188"/>
            <a:ext cx="3581400" cy="17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6E3F4-7788-4C5E-BB61-8B5185023A4C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EFF85-D8DE-4B91-A326-217223CC618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09429"/>
            <a:ext cx="8763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There are no financial disclosures or conflicts of interest to report regarding the content in this presentation.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" y="4038600"/>
            <a:ext cx="7467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Greg Dixon</a:t>
            </a:r>
          </a:p>
        </p:txBody>
      </p:sp>
    </p:spTree>
    <p:extLst>
      <p:ext uri="{BB962C8B-B14F-4D97-AF65-F5344CB8AC3E}">
        <p14:creationId xmlns:p14="http://schemas.microsoft.com/office/powerpoint/2010/main" val="11494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6"/>
    </mc:Choice>
    <mc:Fallback xmlns="">
      <p:transition spd="slow" advTm="418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92" y="98425"/>
            <a:ext cx="8229600" cy="1143000"/>
          </a:xfrm>
        </p:spPr>
        <p:txBody>
          <a:bodyPr/>
          <a:lstStyle/>
          <a:p>
            <a:r>
              <a:rPr lang="en-US" dirty="0"/>
              <a:t>Infant Mortality Vision  for Shelby County</a:t>
            </a:r>
            <a:br>
              <a:rPr lang="en-US" dirty="0"/>
            </a:br>
            <a:r>
              <a:rPr lang="en-US" sz="2800" dirty="0"/>
              <a:t>The Vision:  Healthy Babies Born in Healthy Communities”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776DB-474D-40F5-8457-C2F44030E343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6053385"/>
              </p:ext>
            </p:extLst>
          </p:nvPr>
        </p:nvGraphicFramePr>
        <p:xfrm>
          <a:off x="1115992" y="1241425"/>
          <a:ext cx="685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1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300" dirty="0"/>
              <a:t>Discussion  &amp; Collaboration</a:t>
            </a:r>
            <a:endParaRPr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D4507-5DAD-43A6-8AF6-84B57DA9070C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3" name="Picture 2" descr="C:\Users\leilani.spence\AppData\Local\Microsoft\Windows\Temporary Internet Files\Content.IE5\Q8UOD2I4\SHARE2010_11_0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090416" cy="226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"/>
    </mc:Choice>
    <mc:Fallback xmlns="">
      <p:transition spd="slow" advTm="6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102550"/>
            <a:ext cx="6629400" cy="33519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Arial" charset="0"/>
              <a:buNone/>
            </a:pPr>
            <a:endParaRPr lang="en-US" dirty="0"/>
          </a:p>
          <a:p>
            <a:pPr marL="68580" indent="0">
              <a:buFont typeface="Arial" charset="0"/>
              <a:buNone/>
            </a:pPr>
            <a:endParaRPr lang="en-US" dirty="0"/>
          </a:p>
          <a:p>
            <a:pPr marL="68580" indent="0">
              <a:buFont typeface="Arial" charset="0"/>
              <a:buNone/>
            </a:pPr>
            <a:r>
              <a:rPr lang="en-US" sz="7200" b="1" i="1" dirty="0">
                <a:solidFill>
                  <a:schemeClr val="tx2">
                    <a:lumMod val="50000"/>
                  </a:schemeClr>
                </a:solidFill>
              </a:rPr>
              <a:t>For additional information, please contact :</a:t>
            </a:r>
          </a:p>
          <a:p>
            <a:pPr marL="68580" indent="0">
              <a:buFont typeface="Arial" charset="0"/>
              <a:buNone/>
            </a:pPr>
            <a:endParaRPr lang="en-US" sz="8000" b="1" dirty="0">
              <a:solidFill>
                <a:schemeClr val="tx2">
                  <a:lumMod val="50000"/>
                </a:schemeClr>
              </a:solidFill>
            </a:endParaRP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SHELBY COUNTY HEALTH DEPARTMENT:</a:t>
            </a:r>
          </a:p>
          <a:p>
            <a:pPr marL="68580" indent="0">
              <a:buFont typeface="Arial" charset="0"/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68580" indent="0">
              <a:buFont typeface="Arial" charset="0"/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Morristein J. Holman, Administrator</a:t>
            </a: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Email: morristein.holman@shelbycountytn.gov</a:t>
            </a: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****************************************</a:t>
            </a: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Leilani Spence, Deputy Administrator </a:t>
            </a: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Email: Leilani.Spence@shelbycountytn.gov</a:t>
            </a: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(901) 222-9000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C00000"/>
                </a:solidFill>
              </a:rPr>
              <a:t>****************************************</a:t>
            </a:r>
          </a:p>
          <a:p>
            <a:pPr marL="68580" indent="0">
              <a:buFont typeface="Arial" charset="0"/>
              <a:buNone/>
            </a:pPr>
            <a:r>
              <a:rPr lang="en-US" sz="8000" b="1" dirty="0">
                <a:solidFill>
                  <a:srgbClr val="C00000"/>
                </a:solidFill>
              </a:rPr>
              <a:t>Greg Dixon, FIMR Team Leader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C00000"/>
                </a:solidFill>
              </a:rPr>
              <a:t>Email: Greg.Dixon@shelbycountytn.gov</a:t>
            </a:r>
          </a:p>
          <a:p>
            <a:pPr marL="68580" indent="0">
              <a:buNone/>
            </a:pPr>
            <a:r>
              <a:rPr lang="en-US" sz="8000" b="1" dirty="0">
                <a:solidFill>
                  <a:srgbClr val="C00000"/>
                </a:solidFill>
              </a:rPr>
              <a:t>(901) 222-9000</a:t>
            </a:r>
          </a:p>
          <a:p>
            <a:pPr marL="68580" indent="0">
              <a:buFont typeface="Arial" charset="0"/>
              <a:buNone/>
            </a:pP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leilani.spence\AppData\Local\Microsoft\Windows\Temporary Internet Files\Content.IE5\7IHVQF0F\three_questions_small_business_health_insuar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381001"/>
            <a:ext cx="1703292" cy="144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Questions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DA0B3-5B71-4A57-B752-45D1CCFFA91D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7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5146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"/>
    </mc:Choice>
    <mc:Fallback xmlns="">
      <p:transition spd="slow" advTm="1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37"/>
            <a:ext cx="8229600" cy="8092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1364A-CEEC-43FF-975D-78CE05EEF3A6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EFF85-D8DE-4B91-A326-217223CC618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Objectives: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Why male/fatherhood engagement is important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recruiting and engaging males/fathers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Proven tips for communicating effectively with males/fathers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Initiatives and Social Marketing Projects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Open Discussions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5734050" cy="1371600"/>
          </a:xfrm>
          <a:prstGeom prst="rect">
            <a:avLst/>
          </a:prstGeom>
        </p:spPr>
      </p:pic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076575" cy="215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7"/>
    </mc:Choice>
    <mc:Fallback xmlns="">
      <p:transition spd="slow" advTm="169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Memphis - Shelby County Tennessee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4CFEAE-5251-498E-A365-94E1E3ED05D6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EFF85-D8DE-4B91-A326-217223CC618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"/>
    </mc:Choice>
    <mc:Fallback xmlns="">
      <p:transition spd="slow" advTm="33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9" y="2732664"/>
            <a:ext cx="4045350" cy="14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7341"/>
            <a:ext cx="2347912" cy="173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4" descr="Image result for national civil rights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2019265" cy="15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images graceland elvis pres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17" y="977631"/>
            <a:ext cx="2342430" cy="17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0975" y="300194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96" y="337153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73001"/>
              </p:ext>
            </p:extLst>
          </p:nvPr>
        </p:nvGraphicFramePr>
        <p:xfrm>
          <a:off x="4825050" y="3278942"/>
          <a:ext cx="4065900" cy="252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5900">
                  <a:extLst>
                    <a:ext uri="{9D8B030D-6E8A-4147-A177-3AD203B41FA5}">
                      <a16:colId xmlns:a16="http://schemas.microsoft.com/office/drawing/2014/main" val="17916572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Largest County in Tennessee-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Memphis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the largest city in Tennessee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is the seat of Shelby County Government.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located in the Southwest Corner of the State, on the Mississippi River near the borders of Arkansas and Mississippi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165853"/>
                  </a:ext>
                </a:extLst>
              </a:tr>
              <a:tr h="454821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US Census estimates, population of Memphis is 935,764 of which  54.2% is African American, 41.1% is White, and 6.5% is Latino or Hispanic. Source: United States Census Data, Quick Facts, Shelby County, Tennessee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06729"/>
                  </a:ext>
                </a:extLst>
              </a:tr>
            </a:tbl>
          </a:graphicData>
        </a:graphic>
      </p:graphicFrame>
      <p:sp>
        <p:nvSpPr>
          <p:cNvPr id="22" name="AutoShape 14" descr="Image result for image memphis redbirds"/>
          <p:cNvSpPr>
            <a:spLocks noChangeAspect="1" noChangeArrowheads="1"/>
          </p:cNvSpPr>
          <p:nvPr/>
        </p:nvSpPr>
        <p:spPr bwMode="auto">
          <a:xfrm>
            <a:off x="4150519" y="704113"/>
            <a:ext cx="304800" cy="27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79229"/>
            <a:ext cx="2569015" cy="17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7029"/>
            <a:ext cx="8229600" cy="807721"/>
          </a:xfrm>
          <a:noFill/>
          <a:ln w="6350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altLang="en-US" sz="3000" b="1" dirty="0">
                <a:solidFill>
                  <a:schemeClr val="bg2">
                    <a:lumMod val="10000"/>
                  </a:schemeClr>
                </a:solidFill>
              </a:rPr>
              <a:t>Facts About Shelby County, Tennessee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6C03-8E16-4317-A606-D855CB1DB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6"/>
    </mc:Choice>
    <mc:Fallback xmlns="">
      <p:transition spd="slow" advTm="152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 MALE/FATHERHOOD ENGAGEMENT?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Engaged males/fathers contribute to the well-being of children and can also contribute to addressing infant mortality disparities and reducing maternal stressors.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EED6-6345-4521-B5CC-6B8ACF2838E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2" descr="Image result for pictures of several fa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77120"/>
            <a:ext cx="1905000" cy="1678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ad with pregnant 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8479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219200"/>
          </a:xfrm>
        </p:spPr>
        <p:txBody>
          <a:bodyPr/>
          <a:lstStyle/>
          <a:p>
            <a:pPr>
              <a:defRPr/>
            </a:pPr>
            <a:r>
              <a:rPr dirty="0">
                <a:solidFill>
                  <a:schemeClr val="tx1"/>
                </a:solidFill>
              </a:rPr>
              <a:t>Infant Mortality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924800" cy="3962400"/>
          </a:xfrm>
        </p:spPr>
        <p:txBody>
          <a:bodyPr/>
          <a:lstStyle/>
          <a:p>
            <a:pPr marL="111125" indent="-111125" algn="l"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chemeClr val="tx1"/>
                </a:solidFill>
              </a:rPr>
              <a:t>Infant mortality is a major indicator of community health. It reflects a community’s ability to assure its babies are born into an environment that will sustain them throughout their first year of life- and beyond. Keeping babies alive is one of Shelby County’s highest priorities. </a:t>
            </a:r>
          </a:p>
          <a:p>
            <a:pPr marL="111125" indent="-111125" algn="l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111125" indent="-111125" algn="l"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chemeClr val="tx1"/>
                </a:solidFill>
              </a:rPr>
              <a:t>Historically, Shelby County has experienced high infant death rates and the community has consistently sought to improve the chances of babies living past their first birthday.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65450-BE44-41C5-84B6-7037467789BC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49FC72-DF9C-43D4-BF92-23A363C6EB5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3"/>
    </mc:Choice>
    <mc:Fallback xmlns="">
      <p:transition spd="slow" advTm="232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43BFD-C8FF-43C4-B7F0-17A4743CF904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A9A68-87A9-4777-857F-CCD6E4A7FCC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177907"/>
              </p:ext>
            </p:extLst>
          </p:nvPr>
        </p:nvGraphicFramePr>
        <p:xfrm>
          <a:off x="600075" y="4572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00075" y="5438745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Data Source: Tennessee Department of Health, Office of Policy, Planning and Assessment, Division of Health Statistics, Birth and Death </a:t>
            </a:r>
          </a:p>
          <a:p>
            <a:r>
              <a:rPr lang="en-US" sz="1000" dirty="0"/>
              <a:t>Record Data for Shelby County Residents, 2005-2016; Prepared by Shelby County Office of Epidemiology and Infectious Diseases, 2/1/18.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58"/>
    </mc:Choice>
    <mc:Fallback xmlns="">
      <p:transition spd="slow" advTm="291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FEC50-551C-4A2C-9AFE-8A63E5C6DC4A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C930C-6551-4E59-8164-6293F0EA31F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2050" name="Picture 2" descr="http://thumbnails-visually.netdna-ssl.com/the-importance-of-a-father-in-a-childs-life_5399ee52603c8_w1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33400"/>
            <a:ext cx="7449827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51015"/>
      </p:ext>
    </p:extLst>
  </p:cSld>
  <p:clrMapOvr>
    <a:masterClrMapping/>
  </p:clrMapOvr>
</p:sld>
</file>

<file path=ppt/theme/theme1.xml><?xml version="1.0" encoding="utf-8"?>
<a:theme xmlns:a="http://schemas.openxmlformats.org/drawingml/2006/main" name="HD Blue and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D PowerPoint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DH PowerPoint Template-97-2003 Landscape 1.pot [Compatibility Mode]" id="{D4703467-E391-4D91-9BB0-9C6183E68B02}" vid="{318A92D3-622C-4E32-95DA-4E44FB3D57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7483</TotalTime>
  <Words>784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Devanagari</vt:lpstr>
      <vt:lpstr>Arial</vt:lpstr>
      <vt:lpstr>Calibri</vt:lpstr>
      <vt:lpstr>Century Schoolbook</vt:lpstr>
      <vt:lpstr>Tahoma</vt:lpstr>
      <vt:lpstr>Wingdings</vt:lpstr>
      <vt:lpstr>HD Blue and White</vt:lpstr>
      <vt:lpstr>FATHERS ENGAGE, FATHERS SUPPORT, FATHERS MATTER FOR EQUITY, ENGAGEMENT AND INCLUSION </vt:lpstr>
      <vt:lpstr>Disclosure Statement</vt:lpstr>
      <vt:lpstr>Objectives</vt:lpstr>
      <vt:lpstr>Memphis - Shelby County Tennessee</vt:lpstr>
      <vt:lpstr>Facts About Shelby County, Tennessee </vt:lpstr>
      <vt:lpstr>WHY  MALE/FATHERHOOD ENGAGEMENT?</vt:lpstr>
      <vt:lpstr>Infant Mortality</vt:lpstr>
      <vt:lpstr>PowerPoint Presentation</vt:lpstr>
      <vt:lpstr>PowerPoint Presentation</vt:lpstr>
      <vt:lpstr>BEST PRACTICES FOR RECRUITING AND RETAINING MALES/FATHERS</vt:lpstr>
      <vt:lpstr>COMMUNICATING EFFECTIVELY WITH MALES/FATHERS</vt:lpstr>
      <vt:lpstr>NOTE</vt:lpstr>
      <vt:lpstr>PowerPoint Presentation</vt:lpstr>
      <vt:lpstr>INITIATIVES AND SOCIAL MARKETING PROJECTS</vt:lpstr>
      <vt:lpstr>Highlighted Projects</vt:lpstr>
      <vt:lpstr>Marketing and Social Media Projects </vt:lpstr>
      <vt:lpstr>Marketing and Social Media Projects</vt:lpstr>
      <vt:lpstr>Conclusions and Implications PREVENTION  and AWARNESS OPPORTUNITIES</vt:lpstr>
      <vt:lpstr>Final Comment</vt:lpstr>
      <vt:lpstr>Infant Mortality Vision  for Shelby County The Vision:  Healthy Babies Born in Healthy Communities”</vt:lpstr>
      <vt:lpstr>Discussion  &amp; Collaboration</vt:lpstr>
      <vt:lpstr>Questions</vt:lpstr>
    </vt:vector>
  </TitlesOfParts>
  <Company>Shelby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Initiatives to address Infant Mortality in Memphis, Shelby County, Tennessee</dc:title>
  <dc:creator>Dorris, Geneva</dc:creator>
  <cp:lastModifiedBy>Cindy Chafin</cp:lastModifiedBy>
  <cp:revision>188</cp:revision>
  <cp:lastPrinted>2020-03-04T21:07:55Z</cp:lastPrinted>
  <dcterms:created xsi:type="dcterms:W3CDTF">2017-08-08T12:27:13Z</dcterms:created>
  <dcterms:modified xsi:type="dcterms:W3CDTF">2020-06-05T19:41:06Z</dcterms:modified>
</cp:coreProperties>
</file>