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notesSlides/notesSlide11.xml" ContentType="application/vnd.openxmlformats-officedocument.presentationml.notesSlide+xml"/>
  <Override PartName="/ppt/charts/chart11.xml" ContentType="application/vnd.openxmlformats-officedocument.drawingml.chart+xml"/>
  <Override PartName="/ppt/notesSlides/notesSlide12.xml" ContentType="application/vnd.openxmlformats-officedocument.presentationml.notesSlide+xml"/>
  <Override PartName="/ppt/charts/chart12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3.xml" ContentType="application/vnd.openxmlformats-officedocument.drawingml.chart+xml"/>
  <Override PartName="/ppt/drawings/drawing3.xml" ContentType="application/vnd.openxmlformats-officedocument.drawingml.chartshapes+xml"/>
  <Override PartName="/ppt/notesSlides/notesSlide15.xml" ContentType="application/vnd.openxmlformats-officedocument.presentationml.notesSlide+xml"/>
  <Override PartName="/ppt/charts/chart14.xml" ContentType="application/vnd.openxmlformats-officedocument.drawingml.chart+xml"/>
  <Override PartName="/ppt/notesSlides/notesSlide16.xml" ContentType="application/vnd.openxmlformats-officedocument.presentationml.notesSlide+xml"/>
  <Override PartName="/ppt/charts/chart15.xml" ContentType="application/vnd.openxmlformats-officedocument.drawingml.chart+xml"/>
  <Override PartName="/ppt/notesSlides/notesSlide17.xml" ContentType="application/vnd.openxmlformats-officedocument.presentationml.notesSlide+xml"/>
  <Override PartName="/ppt/charts/chart16.xml" ContentType="application/vnd.openxmlformats-officedocument.drawingml.chart+xml"/>
  <Override PartName="/ppt/notesSlides/notesSlide18.xml" ContentType="application/vnd.openxmlformats-officedocument.presentationml.notesSlide+xml"/>
  <Override PartName="/ppt/charts/chart1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72" r:id="rId3"/>
    <p:sldId id="280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3" r:id="rId13"/>
    <p:sldId id="291" r:id="rId14"/>
    <p:sldId id="293" r:id="rId15"/>
    <p:sldId id="294" r:id="rId16"/>
    <p:sldId id="278" r:id="rId17"/>
    <p:sldId id="286" r:id="rId18"/>
    <p:sldId id="287" r:id="rId19"/>
    <p:sldId id="288" r:id="rId20"/>
    <p:sldId id="289" r:id="rId21"/>
    <p:sldId id="290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C2CC"/>
    <a:srgbClr val="A1CB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65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c47460\Desktop\F%204.12\CFR\PRAMS%20Safe%20Sleep%20Data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C47611\Desktop\Safe%20Sleep%20Conference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C47611\Desktop\Safe%20Sleep%20Conference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../embeddings/oleObject2.bin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AG03SDCWF00533\DC_Users\DC47460\CFR\PRAMS%20Safe%20Sleep%20Data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AG03SDCWF00533\DC_Users\DC47460\CFR\PRAMS%20Safe%20Sleep%20Dat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G03SDCWF00533\DC_Users\DC47460\CFR\PRAMS%20Safe%20Sleep%20Dat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G03SDCWF00533\DC_Users\DC47460\CFR\PRAMS%20Safe%20Sleep%20Dat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G03SDCWF00533\DC_Users\DC47460\CFR\PRAMS%20Safe%20Sleep%20Data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AG03SDCWF00533\DC_Users\DC47460\CFR\PRAMS%20Safe%20Sleep%20Data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AG03SDCWF00533\DC_Users\DC47460\CFR\PRAMS%20Safe%20Sleep%20Data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'PRAMS data'!$G$6</c:f>
              <c:strCache>
                <c:ptCount val="1"/>
                <c:pt idx="0">
                  <c:v>Non-Hispanic White</c:v>
                </c:pt>
              </c:strCache>
            </c:strRef>
          </c:tx>
          <c:spPr>
            <a:solidFill>
              <a:srgbClr val="C2C2C2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'PRAMS data'!$H$5:$J$5</c:f>
              <c:strCache>
                <c:ptCount val="3"/>
                <c:pt idx="0">
                  <c:v>Baby Most Often Laid on Back to Sleep</c:v>
                </c:pt>
                <c:pt idx="1">
                  <c:v>Baby Always Sleeps Alone</c:v>
                </c:pt>
                <c:pt idx="2">
                  <c:v>Baby Roomshares with Mom</c:v>
                </c:pt>
              </c:strCache>
            </c:strRef>
          </c:cat>
          <c:val>
            <c:numRef>
              <c:f>'PRAMS data'!$H$6:$J$6</c:f>
              <c:numCache>
                <c:formatCode>0.0</c:formatCode>
                <c:ptCount val="3"/>
                <c:pt idx="0">
                  <c:v>83.560500000000005</c:v>
                </c:pt>
                <c:pt idx="1">
                  <c:v>66.695899999999995</c:v>
                </c:pt>
                <c:pt idx="2">
                  <c:v>74.165499999999994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45-42DF-BA05-31F1388991E5}"/>
            </c:ext>
          </c:extLst>
        </c:ser>
        <c:ser>
          <c:idx val="1"/>
          <c:order val="1"/>
          <c:tx>
            <c:strRef>
              <c:f>'PRAMS data'!$G$7</c:f>
              <c:strCache>
                <c:ptCount val="1"/>
                <c:pt idx="0">
                  <c:v>Non-Hispanic Black</c:v>
                </c:pt>
              </c:strCache>
            </c:strRef>
          </c:tx>
          <c:spPr>
            <a:solidFill>
              <a:srgbClr val="E4E799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'PRAMS data'!$H$5:$J$5</c:f>
              <c:strCache>
                <c:ptCount val="3"/>
                <c:pt idx="0">
                  <c:v>Baby Most Often Laid on Back to Sleep</c:v>
                </c:pt>
                <c:pt idx="1">
                  <c:v>Baby Always Sleeps Alone</c:v>
                </c:pt>
                <c:pt idx="2">
                  <c:v>Baby Roomshares with Mom</c:v>
                </c:pt>
              </c:strCache>
            </c:strRef>
          </c:cat>
          <c:val>
            <c:numRef>
              <c:f>'PRAMS data'!$H$7:$J$7</c:f>
              <c:numCache>
                <c:formatCode>0.0</c:formatCode>
                <c:ptCount val="3"/>
                <c:pt idx="0">
                  <c:v>65.080500000000001</c:v>
                </c:pt>
                <c:pt idx="1">
                  <c:v>37.249000000000002</c:v>
                </c:pt>
                <c:pt idx="2">
                  <c:v>91.119799999999998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45-42DF-BA05-31F1388991E5}"/>
            </c:ext>
          </c:extLst>
        </c:ser>
        <c:ser>
          <c:idx val="2"/>
          <c:order val="2"/>
          <c:tx>
            <c:strRef>
              <c:f>'PRAMS data'!$G$8</c:f>
              <c:strCache>
                <c:ptCount val="1"/>
                <c:pt idx="0">
                  <c:v>Hispanic</c:v>
                </c:pt>
              </c:strCache>
            </c:strRef>
          </c:tx>
          <c:spPr>
            <a:solidFill>
              <a:srgbClr val="F6C9A7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'PRAMS data'!$H$5:$J$5</c:f>
              <c:strCache>
                <c:ptCount val="3"/>
                <c:pt idx="0">
                  <c:v>Baby Most Often Laid on Back to Sleep</c:v>
                </c:pt>
                <c:pt idx="1">
                  <c:v>Baby Always Sleeps Alone</c:v>
                </c:pt>
                <c:pt idx="2">
                  <c:v>Baby Roomshares with Mom</c:v>
                </c:pt>
              </c:strCache>
            </c:strRef>
          </c:cat>
          <c:val>
            <c:numRef>
              <c:f>'PRAMS data'!$H$8:$J$8</c:f>
              <c:numCache>
                <c:formatCode>0.0</c:formatCode>
                <c:ptCount val="3"/>
                <c:pt idx="0">
                  <c:v>76.195099999999996</c:v>
                </c:pt>
                <c:pt idx="1">
                  <c:v>70.623500000000007</c:v>
                </c:pt>
                <c:pt idx="2">
                  <c:v>92.948499999999996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845-42DF-BA05-31F1388991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8330624"/>
        <c:axId val="38292864"/>
      </c:barChart>
      <c:catAx>
        <c:axId val="983306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5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38292864"/>
        <c:crosses val="autoZero"/>
        <c:auto val="1"/>
        <c:lblAlgn val="ctr"/>
        <c:lblOffset val="100"/>
        <c:noMultiLvlLbl val="0"/>
      </c:catAx>
      <c:valAx>
        <c:axId val="38292864"/>
        <c:scaling>
          <c:orientation val="minMax"/>
          <c:max val="1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5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r>
                  <a:rPr lang="en-US" sz="15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Percent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98330624"/>
        <c:crosses val="autoZero"/>
        <c:crossBetween val="between"/>
        <c:majorUnit val="20"/>
      </c:valAx>
    </c:plotArea>
    <c:legend>
      <c:legendPos val="b"/>
      <c:overlay val="0"/>
      <c:txPr>
        <a:bodyPr/>
        <a:lstStyle/>
        <a:p>
          <a:pPr>
            <a:defRPr sz="15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633974403642021"/>
          <c:y val="6.8165138670474718E-2"/>
          <c:w val="0.87743606717301925"/>
          <c:h val="0.777506404702926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[Book1]Sheet1!$B$4</c:f>
              <c:strCache>
                <c:ptCount val="1"/>
                <c:pt idx="0">
                  <c:v>TN Sleep-Related Infant Deaths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[Book1]Sheet1!$A$5:$A$9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[Book1]Sheet1!$B$5:$B$9</c:f>
              <c:numCache>
                <c:formatCode>General</c:formatCode>
                <c:ptCount val="5"/>
                <c:pt idx="0">
                  <c:v>99</c:v>
                </c:pt>
                <c:pt idx="1">
                  <c:v>142</c:v>
                </c:pt>
                <c:pt idx="2">
                  <c:v>139</c:v>
                </c:pt>
                <c:pt idx="3">
                  <c:v>144</c:v>
                </c:pt>
                <c:pt idx="4">
                  <c:v>128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24-48B3-BF13-E0CC21ACBC5C}"/>
            </c:ext>
          </c:extLst>
        </c:ser>
        <c:ser>
          <c:idx val="1"/>
          <c:order val="1"/>
          <c:tx>
            <c:strRef>
              <c:f>[Book1]Sheet1!$C$4</c:f>
              <c:strCache>
                <c:ptCount val="1"/>
                <c:pt idx="0">
                  <c:v>All TN Infant Deaths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[Book1]Sheet1!$A$5:$A$9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[Book1]Sheet1!$C$5:$C$9</c:f>
              <c:numCache>
                <c:formatCode>General</c:formatCode>
                <c:ptCount val="5"/>
                <c:pt idx="0">
                  <c:v>562</c:v>
                </c:pt>
                <c:pt idx="1">
                  <c:v>569</c:v>
                </c:pt>
                <c:pt idx="2">
                  <c:v>597</c:v>
                </c:pt>
                <c:pt idx="3">
                  <c:v>597</c:v>
                </c:pt>
                <c:pt idx="4">
                  <c:v>559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24-48B3-BF13-E0CC21ACBC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164096"/>
        <c:axId val="93280448"/>
      </c:barChart>
      <c:catAx>
        <c:axId val="100164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93280448"/>
        <c:crosses val="autoZero"/>
        <c:auto val="1"/>
        <c:lblAlgn val="ctr"/>
        <c:lblOffset val="100"/>
        <c:noMultiLvlLbl val="0"/>
      </c:catAx>
      <c:valAx>
        <c:axId val="9328044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8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r>
                  <a:rPr lang="en-US" sz="18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Number of Deaths</a:t>
                </a:r>
              </a:p>
            </c:rich>
          </c:tx>
          <c:layout>
            <c:manualLayout>
              <c:xMode val="edge"/>
              <c:yMode val="edge"/>
              <c:x val="0"/>
              <c:y val="0.2135757927800008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100164096"/>
        <c:crosses val="autoZero"/>
        <c:crossBetween val="between"/>
        <c:majorUnit val="100"/>
      </c:valAx>
    </c:plotArea>
    <c:legend>
      <c:legendPos val="b"/>
      <c:layout>
        <c:manualLayout>
          <c:xMode val="edge"/>
          <c:yMode val="edge"/>
          <c:x val="0.20034965194568072"/>
          <c:y val="0.92930265913534038"/>
          <c:w val="0.72973536460116395"/>
          <c:h val="7.0697340864659633E-2"/>
        </c:manualLayout>
      </c:layout>
      <c:overlay val="0"/>
      <c:txPr>
        <a:bodyPr/>
        <a:lstStyle/>
        <a:p>
          <a:pPr>
            <a:defRPr sz="16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420591294012776"/>
          <c:y val="6.1096376110880861E-2"/>
          <c:w val="0.86579408705987226"/>
          <c:h val="0.90704701386010955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Sheet1!$B$78:$B$89</c:f>
              <c:numCache>
                <c:formatCode>0%</c:formatCode>
                <c:ptCount val="12"/>
                <c:pt idx="0">
                  <c:v>0.1227</c:v>
                </c:pt>
                <c:pt idx="1">
                  <c:v>0.2009</c:v>
                </c:pt>
                <c:pt idx="2">
                  <c:v>0.1963</c:v>
                </c:pt>
                <c:pt idx="3">
                  <c:v>0.15179999999999999</c:v>
                </c:pt>
                <c:pt idx="4">
                  <c:v>0.1212</c:v>
                </c:pt>
                <c:pt idx="5">
                  <c:v>7.5200000000000003E-2</c:v>
                </c:pt>
                <c:pt idx="6">
                  <c:v>4.5999999999999999E-2</c:v>
                </c:pt>
                <c:pt idx="7">
                  <c:v>2.76E-2</c:v>
                </c:pt>
                <c:pt idx="8">
                  <c:v>1.5299999999999999E-2</c:v>
                </c:pt>
                <c:pt idx="9">
                  <c:v>1.84E-2</c:v>
                </c:pt>
                <c:pt idx="10">
                  <c:v>1.38E-2</c:v>
                </c:pt>
                <c:pt idx="11">
                  <c:v>1.0699999999999999E-2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4C-4AB2-AFE8-B722F3BFC6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870336"/>
        <c:axId val="93291072"/>
      </c:barChart>
      <c:catAx>
        <c:axId val="89870336"/>
        <c:scaling>
          <c:orientation val="minMax"/>
        </c:scaling>
        <c:delete val="1"/>
        <c:axPos val="b"/>
        <c:majorTickMark val="out"/>
        <c:minorTickMark val="none"/>
        <c:tickLblPos val="nextTo"/>
        <c:crossAx val="93291072"/>
        <c:crosses val="autoZero"/>
        <c:auto val="0"/>
        <c:lblAlgn val="ctr"/>
        <c:lblOffset val="100"/>
        <c:noMultiLvlLbl val="0"/>
      </c:catAx>
      <c:valAx>
        <c:axId val="9329107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of Deaths</a:t>
                </a:r>
              </a:p>
            </c:rich>
          </c:tx>
          <c:layout>
            <c:manualLayout>
              <c:xMode val="edge"/>
              <c:yMode val="edge"/>
              <c:x val="1.3888888888888888E-2"/>
              <c:y val="0.28225867599883347"/>
            </c:manualLayout>
          </c:layout>
          <c:overlay val="0"/>
        </c:title>
        <c:numFmt formatCode="0%" sourceLinked="1"/>
        <c:majorTickMark val="out"/>
        <c:minorTickMark val="none"/>
        <c:tickLblPos val="nextTo"/>
        <c:crossAx val="89870336"/>
        <c:crosses val="autoZero"/>
        <c:crossBetween val="between"/>
      </c:valAx>
      <c:spPr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6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420591294012776"/>
          <c:y val="6.1096376110880861E-2"/>
          <c:w val="0.86579408705987226"/>
          <c:h val="0.90704701386010955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A06D-4F9D-A791-AFD509E460C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A06D-4F9D-A791-AFD509E460CD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A06D-4F9D-A791-AFD509E460CD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A06D-4F9D-A791-AFD509E460CD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9-A06D-4F9D-A791-AFD509E460CD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Sheet1!$B$78:$B$89</c:f>
              <c:numCache>
                <c:formatCode>0%</c:formatCode>
                <c:ptCount val="12"/>
                <c:pt idx="0">
                  <c:v>0.1227</c:v>
                </c:pt>
                <c:pt idx="1">
                  <c:v>0.2009</c:v>
                </c:pt>
                <c:pt idx="2">
                  <c:v>0.1963</c:v>
                </c:pt>
                <c:pt idx="3">
                  <c:v>0.15179999999999999</c:v>
                </c:pt>
                <c:pt idx="4">
                  <c:v>0.1212</c:v>
                </c:pt>
                <c:pt idx="5">
                  <c:v>7.5200000000000003E-2</c:v>
                </c:pt>
                <c:pt idx="6">
                  <c:v>4.5999999999999999E-2</c:v>
                </c:pt>
                <c:pt idx="7">
                  <c:v>2.76E-2</c:v>
                </c:pt>
                <c:pt idx="8">
                  <c:v>1.5299999999999999E-2</c:v>
                </c:pt>
                <c:pt idx="9">
                  <c:v>1.84E-2</c:v>
                </c:pt>
                <c:pt idx="10">
                  <c:v>1.38E-2</c:v>
                </c:pt>
                <c:pt idx="11">
                  <c:v>1.0699999999999999E-2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06D-4F9D-A791-AFD509E460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291584"/>
        <c:axId val="93293376"/>
      </c:barChart>
      <c:catAx>
        <c:axId val="100291584"/>
        <c:scaling>
          <c:orientation val="minMax"/>
        </c:scaling>
        <c:delete val="1"/>
        <c:axPos val="b"/>
        <c:majorTickMark val="out"/>
        <c:minorTickMark val="none"/>
        <c:tickLblPos val="nextTo"/>
        <c:crossAx val="93293376"/>
        <c:crosses val="autoZero"/>
        <c:auto val="0"/>
        <c:lblAlgn val="ctr"/>
        <c:lblOffset val="100"/>
        <c:noMultiLvlLbl val="0"/>
      </c:catAx>
      <c:valAx>
        <c:axId val="9329337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of Deaths</a:t>
                </a:r>
              </a:p>
            </c:rich>
          </c:tx>
          <c:layout>
            <c:manualLayout>
              <c:xMode val="edge"/>
              <c:yMode val="edge"/>
              <c:x val="1.3888888888888888E-2"/>
              <c:y val="0.28225867599883347"/>
            </c:manualLayout>
          </c:layout>
          <c:overlay val="0"/>
        </c:title>
        <c:numFmt formatCode="0%" sourceLinked="1"/>
        <c:majorTickMark val="out"/>
        <c:minorTickMark val="none"/>
        <c:tickLblPos val="nextTo"/>
        <c:crossAx val="100291584"/>
        <c:crosses val="autoZero"/>
        <c:crossBetween val="between"/>
      </c:valAx>
      <c:spPr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6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188258307334225"/>
          <c:y val="9.2532603346456702E-2"/>
          <c:w val="0.86006705525547922"/>
          <c:h val="0.75741907261592301"/>
        </c:manualLayout>
      </c:layout>
      <c:lineChart>
        <c:grouping val="standard"/>
        <c:varyColors val="0"/>
        <c:ser>
          <c:idx val="0"/>
          <c:order val="0"/>
          <c:tx>
            <c:strRef>
              <c:f>[Book1]Sheet1!$I$20</c:f>
              <c:strCache>
                <c:ptCount val="1"/>
                <c:pt idx="0">
                  <c:v>Black </c:v>
                </c:pt>
              </c:strCache>
            </c:strRef>
          </c:tx>
          <c:spPr>
            <a:ln w="19050"/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[Book1]Sheet1!$J$19:$N$19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[Book1]Sheet1!$J$20:$N$20</c:f>
              <c:numCache>
                <c:formatCode>0.0</c:formatCode>
                <c:ptCount val="5"/>
                <c:pt idx="0">
                  <c:v>2.403141668131997</c:v>
                </c:pt>
                <c:pt idx="1">
                  <c:v>2.8120138805791552</c:v>
                </c:pt>
                <c:pt idx="2">
                  <c:v>3.1175499724922058</c:v>
                </c:pt>
                <c:pt idx="3">
                  <c:v>3.0209655005739835</c:v>
                </c:pt>
                <c:pt idx="4">
                  <c:v>2.5152712899748475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5DF-4719-A135-316C7C461265}"/>
            </c:ext>
          </c:extLst>
        </c:ser>
        <c:ser>
          <c:idx val="1"/>
          <c:order val="1"/>
          <c:tx>
            <c:strRef>
              <c:f>[Book1]Sheet1!$I$21</c:f>
              <c:strCache>
                <c:ptCount val="1"/>
                <c:pt idx="0">
                  <c:v>White</c:v>
                </c:pt>
              </c:strCache>
            </c:strRef>
          </c:tx>
          <c:spPr>
            <a:ln w="19050"/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[Book1]Sheet1!$J$19:$N$19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[Book1]Sheet1!$J$21:$N$21</c:f>
              <c:numCache>
                <c:formatCode>0.0</c:formatCode>
                <c:ptCount val="5"/>
                <c:pt idx="0">
                  <c:v>0.88572532852357633</c:v>
                </c:pt>
                <c:pt idx="1">
                  <c:v>1.4112379963664676</c:v>
                </c:pt>
                <c:pt idx="2">
                  <c:v>1.4087737116272976</c:v>
                </c:pt>
                <c:pt idx="3">
                  <c:v>1.4151719598486094</c:v>
                </c:pt>
                <c:pt idx="4">
                  <c:v>1.3596304426170429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5DF-4719-A135-316C7C461265}"/>
            </c:ext>
          </c:extLst>
        </c:ser>
        <c:ser>
          <c:idx val="2"/>
          <c:order val="2"/>
          <c:tx>
            <c:strRef>
              <c:f>[Book1]Sheet1!$I$22</c:f>
              <c:strCache>
                <c:ptCount val="1"/>
                <c:pt idx="0">
                  <c:v>Total</c:v>
                </c:pt>
              </c:strCache>
            </c:strRef>
          </c:tx>
          <c:spPr>
            <a:ln w="19050"/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[Book1]Sheet1!$J$19:$N$19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[Book1]Sheet1!$J$22:$N$22</c:f>
              <c:numCache>
                <c:formatCode>0.0</c:formatCode>
                <c:ptCount val="5"/>
                <c:pt idx="0">
                  <c:v>1.2131014961585118</c:v>
                </c:pt>
                <c:pt idx="1">
                  <c:v>1.7450291247818714</c:v>
                </c:pt>
                <c:pt idx="2">
                  <c:v>1.7212556498049656</c:v>
                </c:pt>
                <c:pt idx="3">
                  <c:v>1.777251184834123</c:v>
                </c:pt>
                <c:pt idx="4">
                  <c:v>1.5853945526834041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5DF-4719-A135-316C7C4612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583424"/>
        <c:axId val="93296256"/>
      </c:lineChart>
      <c:catAx>
        <c:axId val="100583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3296256"/>
        <c:crosses val="autoZero"/>
        <c:auto val="1"/>
        <c:lblAlgn val="ctr"/>
        <c:lblOffset val="100"/>
        <c:noMultiLvlLbl val="0"/>
      </c:catAx>
      <c:valAx>
        <c:axId val="9329625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 dirty="0"/>
                  <a:t>Death Rate per 1000 Live Births</a:t>
                </a:r>
              </a:p>
            </c:rich>
          </c:tx>
          <c:layout>
            <c:manualLayout>
              <c:xMode val="edge"/>
              <c:yMode val="edge"/>
              <c:x val="1.2321275434630078E-2"/>
              <c:y val="8.42782152230971E-2"/>
            </c:manualLayout>
          </c:layout>
          <c:overlay val="0"/>
        </c:title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005834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4573529793924275"/>
          <c:y val="0.9320199037620297"/>
          <c:w val="0.7500124039201328"/>
          <c:h val="6.7980096237970272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0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[Book1]Sheet1!$A$32:$A$35</c:f>
              <c:strCache>
                <c:ptCount val="4"/>
                <c:pt idx="0">
                  <c:v>Couch</c:v>
                </c:pt>
                <c:pt idx="1">
                  <c:v>Other</c:v>
                </c:pt>
                <c:pt idx="2">
                  <c:v>Crib/Bassinet</c:v>
                </c:pt>
                <c:pt idx="3">
                  <c:v>Adult Bed</c:v>
                </c:pt>
              </c:strCache>
            </c:strRef>
          </c:cat>
          <c:val>
            <c:numRef>
              <c:f>[Book1]Sheet1!$B$32:$B$35</c:f>
              <c:numCache>
                <c:formatCode>0%</c:formatCode>
                <c:ptCount val="4"/>
                <c:pt idx="0">
                  <c:v>0.1012</c:v>
                </c:pt>
                <c:pt idx="1">
                  <c:v>0.16259999999999999</c:v>
                </c:pt>
                <c:pt idx="2">
                  <c:v>0.22239999999999999</c:v>
                </c:pt>
                <c:pt idx="3">
                  <c:v>0.51380000000000003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04-455A-9A68-501CB94819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765696"/>
        <c:axId val="100688448"/>
      </c:barChart>
      <c:catAx>
        <c:axId val="10076569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100688448"/>
        <c:crosses val="autoZero"/>
        <c:auto val="1"/>
        <c:lblAlgn val="ctr"/>
        <c:lblOffset val="100"/>
        <c:noMultiLvlLbl val="0"/>
      </c:catAx>
      <c:valAx>
        <c:axId val="100688448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00765696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024685270419407"/>
          <c:y val="3.2258064516129031E-2"/>
          <c:w val="0.79825320075923778"/>
          <c:h val="0.8149285281647485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Sheet1!$B$44</c:f>
              <c:strCache>
                <c:ptCount val="1"/>
                <c:pt idx="0">
                  <c:v>White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Sheet1!$A$45:$A$48</c:f>
              <c:strCache>
                <c:ptCount val="4"/>
                <c:pt idx="0">
                  <c:v>Couch</c:v>
                </c:pt>
                <c:pt idx="1">
                  <c:v>Other</c:v>
                </c:pt>
                <c:pt idx="2">
                  <c:v>Crib/Bassinet</c:v>
                </c:pt>
                <c:pt idx="3">
                  <c:v>Adult Bed</c:v>
                </c:pt>
              </c:strCache>
            </c:strRef>
          </c:cat>
          <c:val>
            <c:numRef>
              <c:f>Sheet1!$B$45:$B$48</c:f>
              <c:numCache>
                <c:formatCode>0%</c:formatCode>
                <c:ptCount val="4"/>
                <c:pt idx="0">
                  <c:v>8.8200000000000001E-2</c:v>
                </c:pt>
                <c:pt idx="1">
                  <c:v>0.18629999999999999</c:v>
                </c:pt>
                <c:pt idx="2">
                  <c:v>0.24440000000000001</c:v>
                </c:pt>
                <c:pt idx="3">
                  <c:v>0.48110000000000003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BB-41F2-A626-1DF974559806}"/>
            </c:ext>
          </c:extLst>
        </c:ser>
        <c:ser>
          <c:idx val="1"/>
          <c:order val="1"/>
          <c:tx>
            <c:strRef>
              <c:f>Sheet1!$C$44</c:f>
              <c:strCache>
                <c:ptCount val="1"/>
                <c:pt idx="0">
                  <c:v>Black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Sheet1!$A$45:$A$48</c:f>
              <c:strCache>
                <c:ptCount val="4"/>
                <c:pt idx="0">
                  <c:v>Couch</c:v>
                </c:pt>
                <c:pt idx="1">
                  <c:v>Other</c:v>
                </c:pt>
                <c:pt idx="2">
                  <c:v>Crib/Bassinet</c:v>
                </c:pt>
                <c:pt idx="3">
                  <c:v>Adult Bed</c:v>
                </c:pt>
              </c:strCache>
            </c:strRef>
          </c:cat>
          <c:val>
            <c:numRef>
              <c:f>Sheet1!$C$45:$C$48</c:f>
              <c:numCache>
                <c:formatCode>0%</c:formatCode>
                <c:ptCount val="4"/>
                <c:pt idx="0">
                  <c:v>0.1212</c:v>
                </c:pt>
                <c:pt idx="1">
                  <c:v>0.13420000000000001</c:v>
                </c:pt>
                <c:pt idx="2">
                  <c:v>0.17319999999999999</c:v>
                </c:pt>
                <c:pt idx="3">
                  <c:v>0.57140000000000002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FBB-41F2-A626-1DF9745598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897792"/>
        <c:axId val="100690752"/>
      </c:barChart>
      <c:catAx>
        <c:axId val="10089779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00690752"/>
        <c:crosses val="autoZero"/>
        <c:auto val="1"/>
        <c:lblAlgn val="ctr"/>
        <c:lblOffset val="100"/>
        <c:noMultiLvlLbl val="0"/>
      </c:catAx>
      <c:valAx>
        <c:axId val="100690752"/>
        <c:scaling>
          <c:orientation val="minMax"/>
          <c:max val="0.70000000000000007"/>
          <c:min val="0"/>
        </c:scaling>
        <c:delete val="0"/>
        <c:axPos val="b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crossAx val="100897792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25056330600973481"/>
          <c:y val="0.93955905511811022"/>
          <c:w val="0.55684429497253152"/>
          <c:h val="4.5056329497274381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8517093731927574"/>
          <c:y val="3.0769230769230771E-2"/>
          <c:w val="0.48125561635304059"/>
          <c:h val="0.88066222491419344"/>
        </c:manualLayout>
      </c:layout>
      <c:barChart>
        <c:barDir val="bar"/>
        <c:grouping val="clustered"/>
        <c:varyColors val="0"/>
        <c:ser>
          <c:idx val="0"/>
          <c:order val="0"/>
          <c:spPr>
            <a:ln w="66675"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Sheet1!$A$52:$A$60</c:f>
              <c:strCache>
                <c:ptCount val="9"/>
                <c:pt idx="0">
                  <c:v>Adult fell asleep while bottlefeeding infant</c:v>
                </c:pt>
                <c:pt idx="1">
                  <c:v>Alcohol-impaired adult sleeping next to infant</c:v>
                </c:pt>
                <c:pt idx="2">
                  <c:v>Adult fell asleep while breastfeeding infant</c:v>
                </c:pt>
                <c:pt idx="3">
                  <c:v>Drug-impaired adult sleeping next to infant</c:v>
                </c:pt>
                <c:pt idx="4">
                  <c:v>Infant sleeping next to obese adult</c:v>
                </c:pt>
                <c:pt idx="5">
                  <c:v>Infant found not sleeping on back</c:v>
                </c:pt>
                <c:pt idx="6">
                  <c:v>Infant sleeping next to other people</c:v>
                </c:pt>
                <c:pt idx="7">
                  <c:v>Infant found not sleeping in crib or bassinet</c:v>
                </c:pt>
                <c:pt idx="8">
                  <c:v>Unsafe Bedding or toys in sleeping area</c:v>
                </c:pt>
              </c:strCache>
            </c:strRef>
          </c:cat>
          <c:val>
            <c:numRef>
              <c:f>Sheet1!$B$52:$B$60</c:f>
              <c:numCache>
                <c:formatCode>0%</c:formatCode>
                <c:ptCount val="9"/>
                <c:pt idx="0">
                  <c:v>2.1499999999999998E-2</c:v>
                </c:pt>
                <c:pt idx="1">
                  <c:v>2.9100000000000001E-2</c:v>
                </c:pt>
                <c:pt idx="2">
                  <c:v>3.0700000000000002E-2</c:v>
                </c:pt>
                <c:pt idx="3">
                  <c:v>8.7400000000000005E-2</c:v>
                </c:pt>
                <c:pt idx="4">
                  <c:v>0.115</c:v>
                </c:pt>
                <c:pt idx="5">
                  <c:v>0.48770000000000002</c:v>
                </c:pt>
                <c:pt idx="6">
                  <c:v>0.56899999999999995</c:v>
                </c:pt>
                <c:pt idx="7">
                  <c:v>0.73770000000000002</c:v>
                </c:pt>
                <c:pt idx="8">
                  <c:v>0.82979999999999998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F3-4705-A5E7-0C77F5C420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900352"/>
        <c:axId val="100693056"/>
      </c:barChart>
      <c:catAx>
        <c:axId val="10090035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00693056"/>
        <c:crosses val="autoZero"/>
        <c:auto val="1"/>
        <c:lblAlgn val="ctr"/>
        <c:lblOffset val="100"/>
        <c:noMultiLvlLbl val="0"/>
      </c:catAx>
      <c:valAx>
        <c:axId val="100693056"/>
        <c:scaling>
          <c:orientation val="minMax"/>
          <c:max val="1"/>
        </c:scaling>
        <c:delete val="0"/>
        <c:axPos val="b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00900352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6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9418900644547578"/>
          <c:y val="3.1139412733411854E-2"/>
          <c:w val="0.49965292690686391"/>
          <c:h val="0.8824013502512997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Sheet1!$B$63</c:f>
              <c:strCache>
                <c:ptCount val="1"/>
                <c:pt idx="0">
                  <c:v>White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Sheet1!$A$64:$A$72</c:f>
              <c:strCache>
                <c:ptCount val="9"/>
                <c:pt idx="0">
                  <c:v>Adult fell asleep while bottlefeeding infant</c:v>
                </c:pt>
                <c:pt idx="1">
                  <c:v>Alcohol-impaired adult sleeping next to infant</c:v>
                </c:pt>
                <c:pt idx="2">
                  <c:v>Adult fell asleep while breastfeeding infant</c:v>
                </c:pt>
                <c:pt idx="3">
                  <c:v>Drug-impaired adult sleeping next to infant</c:v>
                </c:pt>
                <c:pt idx="4">
                  <c:v>Infant sleeping next to obese adult</c:v>
                </c:pt>
                <c:pt idx="5">
                  <c:v>Infant found not sleeping on back</c:v>
                </c:pt>
                <c:pt idx="6">
                  <c:v>Infant sleeping next to other people</c:v>
                </c:pt>
                <c:pt idx="7">
                  <c:v>Infant found not sleeping in crib or bassinet</c:v>
                </c:pt>
                <c:pt idx="8">
                  <c:v>Unsafe Bedding or toys in sleeping area</c:v>
                </c:pt>
              </c:strCache>
            </c:strRef>
          </c:cat>
          <c:val>
            <c:numRef>
              <c:f>Sheet1!$B$64:$B$72</c:f>
              <c:numCache>
                <c:formatCode>0%</c:formatCode>
                <c:ptCount val="9"/>
                <c:pt idx="0">
                  <c:v>2.7699999999999999E-2</c:v>
                </c:pt>
                <c:pt idx="1">
                  <c:v>3.27E-2</c:v>
                </c:pt>
                <c:pt idx="2">
                  <c:v>3.78E-2</c:v>
                </c:pt>
                <c:pt idx="3">
                  <c:v>0.11840000000000001</c:v>
                </c:pt>
                <c:pt idx="4">
                  <c:v>9.8199999999999996E-2</c:v>
                </c:pt>
                <c:pt idx="5">
                  <c:v>0.49120000000000003</c:v>
                </c:pt>
                <c:pt idx="6">
                  <c:v>0.52900000000000003</c:v>
                </c:pt>
                <c:pt idx="7">
                  <c:v>0.71540000000000004</c:v>
                </c:pt>
                <c:pt idx="8">
                  <c:v>0.84379999999999999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E4-4F04-AB0E-B3421A2E9FF9}"/>
            </c:ext>
          </c:extLst>
        </c:ser>
        <c:ser>
          <c:idx val="1"/>
          <c:order val="1"/>
          <c:tx>
            <c:strRef>
              <c:f>Sheet1!$C$63</c:f>
              <c:strCache>
                <c:ptCount val="1"/>
                <c:pt idx="0">
                  <c:v>Black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Sheet1!$A$64:$A$72</c:f>
              <c:strCache>
                <c:ptCount val="9"/>
                <c:pt idx="0">
                  <c:v>Adult fell asleep while bottlefeeding infant</c:v>
                </c:pt>
                <c:pt idx="1">
                  <c:v>Alcohol-impaired adult sleeping next to infant</c:v>
                </c:pt>
                <c:pt idx="2">
                  <c:v>Adult fell asleep while breastfeeding infant</c:v>
                </c:pt>
                <c:pt idx="3">
                  <c:v>Drug-impaired adult sleeping next to infant</c:v>
                </c:pt>
                <c:pt idx="4">
                  <c:v>Infant sleeping next to obese adult</c:v>
                </c:pt>
                <c:pt idx="5">
                  <c:v>Infant found not sleeping on back</c:v>
                </c:pt>
                <c:pt idx="6">
                  <c:v>Infant sleeping next to other people</c:v>
                </c:pt>
                <c:pt idx="7">
                  <c:v>Infant found not sleeping in crib or bassinet</c:v>
                </c:pt>
                <c:pt idx="8">
                  <c:v>Unsafe Bedding or toys in sleeping area</c:v>
                </c:pt>
              </c:strCache>
            </c:strRef>
          </c:cat>
          <c:val>
            <c:numRef>
              <c:f>Sheet1!$C$64:$C$72</c:f>
              <c:numCache>
                <c:formatCode>0%</c:formatCode>
                <c:ptCount val="9"/>
                <c:pt idx="0">
                  <c:v>1.2999999999999999E-2</c:v>
                </c:pt>
                <c:pt idx="1">
                  <c:v>1.7299999999999999E-2</c:v>
                </c:pt>
                <c:pt idx="2">
                  <c:v>1.7299999999999999E-2</c:v>
                </c:pt>
                <c:pt idx="3">
                  <c:v>3.9E-2</c:v>
                </c:pt>
                <c:pt idx="4">
                  <c:v>0.12989999999999999</c:v>
                </c:pt>
                <c:pt idx="5">
                  <c:v>0.48920000000000002</c:v>
                </c:pt>
                <c:pt idx="6">
                  <c:v>0.63200000000000001</c:v>
                </c:pt>
                <c:pt idx="7">
                  <c:v>0.78349999999999997</c:v>
                </c:pt>
                <c:pt idx="8">
                  <c:v>0.80089999999999995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E4-4F04-AB0E-B3421A2E9F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948480"/>
        <c:axId val="100695360"/>
      </c:barChart>
      <c:catAx>
        <c:axId val="1009484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00695360"/>
        <c:crosses val="autoZero"/>
        <c:auto val="1"/>
        <c:lblAlgn val="l"/>
        <c:lblOffset val="100"/>
        <c:noMultiLvlLbl val="0"/>
      </c:catAx>
      <c:valAx>
        <c:axId val="100695360"/>
        <c:scaling>
          <c:orientation val="minMax"/>
          <c:max val="1"/>
        </c:scaling>
        <c:delete val="0"/>
        <c:axPos val="b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crossAx val="100948480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67357021156534991"/>
          <c:y val="0.66348392296862713"/>
          <c:w val="0.16947809847251769"/>
          <c:h val="7.0415640945853536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'PRAMS data'!$G$11</c:f>
              <c:strCache>
                <c:ptCount val="1"/>
                <c:pt idx="0">
                  <c:v>Non-Hispanic White</c:v>
                </c:pt>
              </c:strCache>
            </c:strRef>
          </c:tx>
          <c:spPr>
            <a:solidFill>
              <a:srgbClr val="B8C2CC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'PRAMS data'!$H$10:$J$10</c:f>
              <c:strCache>
                <c:ptCount val="3"/>
                <c:pt idx="0">
                  <c:v>Twin or Larger Mattress or Bed</c:v>
                </c:pt>
                <c:pt idx="1">
                  <c:v>Couch, Sofa, or Armchair</c:v>
                </c:pt>
                <c:pt idx="2">
                  <c:v>Car Seat or Swing</c:v>
                </c:pt>
              </c:strCache>
            </c:strRef>
          </c:cat>
          <c:val>
            <c:numRef>
              <c:f>'PRAMS data'!$H$11:$J$11</c:f>
              <c:numCache>
                <c:formatCode>0.0</c:formatCode>
                <c:ptCount val="3"/>
                <c:pt idx="0">
                  <c:v>25.7376</c:v>
                </c:pt>
                <c:pt idx="1">
                  <c:v>8.0114000000000001</c:v>
                </c:pt>
                <c:pt idx="2">
                  <c:v>45.202399999999997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8B-4AAD-9693-E2E4FEC14CAC}"/>
            </c:ext>
          </c:extLst>
        </c:ser>
        <c:ser>
          <c:idx val="1"/>
          <c:order val="1"/>
          <c:tx>
            <c:strRef>
              <c:f>'PRAMS data'!$G$12</c:f>
              <c:strCache>
                <c:ptCount val="1"/>
                <c:pt idx="0">
                  <c:v>Non-Hispanic Black</c:v>
                </c:pt>
              </c:strCache>
            </c:strRef>
          </c:tx>
          <c:spPr>
            <a:solidFill>
              <a:srgbClr val="E4E799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'PRAMS data'!$H$10:$J$10</c:f>
              <c:strCache>
                <c:ptCount val="3"/>
                <c:pt idx="0">
                  <c:v>Twin or Larger Mattress or Bed</c:v>
                </c:pt>
                <c:pt idx="1">
                  <c:v>Couch, Sofa, or Armchair</c:v>
                </c:pt>
                <c:pt idx="2">
                  <c:v>Car Seat or Swing</c:v>
                </c:pt>
              </c:strCache>
            </c:strRef>
          </c:cat>
          <c:val>
            <c:numRef>
              <c:f>'PRAMS data'!$H$12:$J$12</c:f>
              <c:numCache>
                <c:formatCode>0.0</c:formatCode>
                <c:ptCount val="3"/>
                <c:pt idx="0">
                  <c:v>52.683900000000001</c:v>
                </c:pt>
                <c:pt idx="1">
                  <c:v>17.3324</c:v>
                </c:pt>
                <c:pt idx="2">
                  <c:v>38.856499999999997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88B-4AAD-9693-E2E4FEC14CAC}"/>
            </c:ext>
          </c:extLst>
        </c:ser>
        <c:ser>
          <c:idx val="2"/>
          <c:order val="2"/>
          <c:tx>
            <c:strRef>
              <c:f>'PRAMS data'!$G$13</c:f>
              <c:strCache>
                <c:ptCount val="1"/>
                <c:pt idx="0">
                  <c:v>Hispanic</c:v>
                </c:pt>
              </c:strCache>
            </c:strRef>
          </c:tx>
          <c:spPr>
            <a:solidFill>
              <a:srgbClr val="F6C9A7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'PRAMS data'!$H$10:$J$10</c:f>
              <c:strCache>
                <c:ptCount val="3"/>
                <c:pt idx="0">
                  <c:v>Twin or Larger Mattress or Bed</c:v>
                </c:pt>
                <c:pt idx="1">
                  <c:v>Couch, Sofa, or Armchair</c:v>
                </c:pt>
                <c:pt idx="2">
                  <c:v>Car Seat or Swing</c:v>
                </c:pt>
              </c:strCache>
            </c:strRef>
          </c:cat>
          <c:val>
            <c:numRef>
              <c:f>'PRAMS data'!$H$13:$J$13</c:f>
              <c:numCache>
                <c:formatCode>0.0</c:formatCode>
                <c:ptCount val="3"/>
                <c:pt idx="0">
                  <c:v>39.751300000000001</c:v>
                </c:pt>
                <c:pt idx="1">
                  <c:v>8.7531999999999996</c:v>
                </c:pt>
                <c:pt idx="2">
                  <c:v>37.133899999999997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88B-4AAD-9693-E2E4FEC14C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8776064"/>
        <c:axId val="93624512"/>
      </c:barChart>
      <c:catAx>
        <c:axId val="987760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5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93624512"/>
        <c:crosses val="autoZero"/>
        <c:auto val="1"/>
        <c:lblAlgn val="ctr"/>
        <c:lblOffset val="100"/>
        <c:noMultiLvlLbl val="0"/>
      </c:catAx>
      <c:valAx>
        <c:axId val="93624512"/>
        <c:scaling>
          <c:orientation val="minMax"/>
          <c:max val="1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5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r>
                  <a:rPr lang="en-US" sz="15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Percent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98776064"/>
        <c:crosses val="autoZero"/>
        <c:crossBetween val="between"/>
        <c:majorUnit val="20"/>
      </c:valAx>
    </c:plotArea>
    <c:legend>
      <c:legendPos val="b"/>
      <c:overlay val="0"/>
      <c:txPr>
        <a:bodyPr/>
        <a:lstStyle/>
        <a:p>
          <a:pPr>
            <a:defRPr sz="15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'PRAMS data'!$G$16</c:f>
              <c:strCache>
                <c:ptCount val="1"/>
                <c:pt idx="0">
                  <c:v>Non-Hispanic White</c:v>
                </c:pt>
              </c:strCache>
            </c:strRef>
          </c:tx>
          <c:spPr>
            <a:solidFill>
              <a:srgbClr val="B8C2CC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'PRAMS data'!$H$15:$J$15</c:f>
              <c:strCache>
                <c:ptCount val="3"/>
                <c:pt idx="0">
                  <c:v>With a Blanket</c:v>
                </c:pt>
                <c:pt idx="1">
                  <c:v>With Toys, Cushions, or Pillows</c:v>
                </c:pt>
                <c:pt idx="2">
                  <c:v>In a Sleep Sack</c:v>
                </c:pt>
              </c:strCache>
            </c:strRef>
          </c:cat>
          <c:val>
            <c:numRef>
              <c:f>'PRAMS data'!$H$16:$J$16</c:f>
              <c:numCache>
                <c:formatCode>0.0</c:formatCode>
                <c:ptCount val="3"/>
                <c:pt idx="0">
                  <c:v>47.818100000000001</c:v>
                </c:pt>
                <c:pt idx="1">
                  <c:v>8.5760000000000005</c:v>
                </c:pt>
                <c:pt idx="2">
                  <c:v>33.595399999999998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4F-4C3B-9BBB-733A8D487ECE}"/>
            </c:ext>
          </c:extLst>
        </c:ser>
        <c:ser>
          <c:idx val="1"/>
          <c:order val="1"/>
          <c:tx>
            <c:strRef>
              <c:f>'PRAMS data'!$G$17</c:f>
              <c:strCache>
                <c:ptCount val="1"/>
                <c:pt idx="0">
                  <c:v>Non-Hispanic Black</c:v>
                </c:pt>
              </c:strCache>
            </c:strRef>
          </c:tx>
          <c:spPr>
            <a:solidFill>
              <a:srgbClr val="E4E799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'PRAMS data'!$H$15:$J$15</c:f>
              <c:strCache>
                <c:ptCount val="3"/>
                <c:pt idx="0">
                  <c:v>With a Blanket</c:v>
                </c:pt>
                <c:pt idx="1">
                  <c:v>With Toys, Cushions, or Pillows</c:v>
                </c:pt>
                <c:pt idx="2">
                  <c:v>In a Sleep Sack</c:v>
                </c:pt>
              </c:strCache>
            </c:strRef>
          </c:cat>
          <c:val>
            <c:numRef>
              <c:f>'PRAMS data'!$H$17:$J$17</c:f>
              <c:numCache>
                <c:formatCode>0.0</c:formatCode>
                <c:ptCount val="3"/>
                <c:pt idx="0">
                  <c:v>65.148200000000003</c:v>
                </c:pt>
                <c:pt idx="1">
                  <c:v>14.0428</c:v>
                </c:pt>
                <c:pt idx="2">
                  <c:v>16.189399999999999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4F-4C3B-9BBB-733A8D487ECE}"/>
            </c:ext>
          </c:extLst>
        </c:ser>
        <c:ser>
          <c:idx val="2"/>
          <c:order val="2"/>
          <c:tx>
            <c:strRef>
              <c:f>'PRAMS data'!$G$18</c:f>
              <c:strCache>
                <c:ptCount val="1"/>
                <c:pt idx="0">
                  <c:v>Hispanic</c:v>
                </c:pt>
              </c:strCache>
            </c:strRef>
          </c:tx>
          <c:spPr>
            <a:solidFill>
              <a:srgbClr val="F6C9A7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'PRAMS data'!$H$15:$J$15</c:f>
              <c:strCache>
                <c:ptCount val="3"/>
                <c:pt idx="0">
                  <c:v>With a Blanket</c:v>
                </c:pt>
                <c:pt idx="1">
                  <c:v>With Toys, Cushions, or Pillows</c:v>
                </c:pt>
                <c:pt idx="2">
                  <c:v>In a Sleep Sack</c:v>
                </c:pt>
              </c:strCache>
            </c:strRef>
          </c:cat>
          <c:val>
            <c:numRef>
              <c:f>'PRAMS data'!$H$18:$J$18</c:f>
              <c:numCache>
                <c:formatCode>0.0</c:formatCode>
                <c:ptCount val="3"/>
                <c:pt idx="0">
                  <c:v>45.329000000000001</c:v>
                </c:pt>
                <c:pt idx="1">
                  <c:v>9.6455000000000002</c:v>
                </c:pt>
                <c:pt idx="2">
                  <c:v>12.1778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54F-4C3B-9BBB-733A8D487E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9163648"/>
        <c:axId val="99050624"/>
      </c:barChart>
      <c:catAx>
        <c:axId val="991636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5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99050624"/>
        <c:crosses val="autoZero"/>
        <c:auto val="1"/>
        <c:lblAlgn val="ctr"/>
        <c:lblOffset val="100"/>
        <c:noMultiLvlLbl val="0"/>
      </c:catAx>
      <c:valAx>
        <c:axId val="99050624"/>
        <c:scaling>
          <c:orientation val="minMax"/>
          <c:max val="1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500"/>
                </a:pPr>
                <a:r>
                  <a:rPr lang="en-US" sz="15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Percent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99163648"/>
        <c:crosses val="autoZero"/>
        <c:crossBetween val="between"/>
        <c:majorUnit val="20"/>
      </c:valAx>
    </c:plotArea>
    <c:legend>
      <c:legendPos val="b"/>
      <c:layout>
        <c:manualLayout>
          <c:xMode val="edge"/>
          <c:yMode val="edge"/>
          <c:x val="0.22181362660245982"/>
          <c:y val="0.92367255229459955"/>
          <c:w val="0.64177208737337588"/>
          <c:h val="6.6226437604390356E-2"/>
        </c:manualLayout>
      </c:layout>
      <c:overlay val="0"/>
      <c:txPr>
        <a:bodyPr/>
        <a:lstStyle/>
        <a:p>
          <a:pPr>
            <a:defRPr sz="15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'PRAMS data'!$G$22</c:f>
              <c:strCache>
                <c:ptCount val="1"/>
                <c:pt idx="0">
                  <c:v>&lt;20</c:v>
                </c:pt>
              </c:strCache>
            </c:strRef>
          </c:tx>
          <c:spPr>
            <a:solidFill>
              <a:srgbClr val="F0E5BF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'PRAMS data'!$H$21:$J$21</c:f>
              <c:strCache>
                <c:ptCount val="3"/>
                <c:pt idx="0">
                  <c:v>Baby Most Often Laid on Back to Sleep</c:v>
                </c:pt>
                <c:pt idx="1">
                  <c:v>Baby Always Sleeps Alone</c:v>
                </c:pt>
                <c:pt idx="2">
                  <c:v>Baby Roomshares with Mom</c:v>
                </c:pt>
              </c:strCache>
            </c:strRef>
          </c:cat>
          <c:val>
            <c:numRef>
              <c:f>'PRAMS data'!$H$22:$J$22</c:f>
              <c:numCache>
                <c:formatCode>0.0</c:formatCode>
                <c:ptCount val="3"/>
                <c:pt idx="0">
                  <c:v>78.399600000000007</c:v>
                </c:pt>
                <c:pt idx="1">
                  <c:v>57.682400000000001</c:v>
                </c:pt>
                <c:pt idx="2">
                  <c:v>91.386300000000006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35-42A0-AD24-3AE2A27BF1DC}"/>
            </c:ext>
          </c:extLst>
        </c:ser>
        <c:ser>
          <c:idx val="1"/>
          <c:order val="1"/>
          <c:tx>
            <c:strRef>
              <c:f>'PRAMS data'!$G$23</c:f>
              <c:strCache>
                <c:ptCount val="1"/>
                <c:pt idx="0">
                  <c:v>20-24</c:v>
                </c:pt>
              </c:strCache>
            </c:strRef>
          </c:tx>
          <c:spPr>
            <a:solidFill>
              <a:srgbClr val="EFC9CB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'PRAMS data'!$H$21:$J$21</c:f>
              <c:strCache>
                <c:ptCount val="3"/>
                <c:pt idx="0">
                  <c:v>Baby Most Often Laid on Back to Sleep</c:v>
                </c:pt>
                <c:pt idx="1">
                  <c:v>Baby Always Sleeps Alone</c:v>
                </c:pt>
                <c:pt idx="2">
                  <c:v>Baby Roomshares with Mom</c:v>
                </c:pt>
              </c:strCache>
            </c:strRef>
          </c:cat>
          <c:val>
            <c:numRef>
              <c:f>'PRAMS data'!$H$23:$J$23</c:f>
              <c:numCache>
                <c:formatCode>0.0</c:formatCode>
                <c:ptCount val="3"/>
                <c:pt idx="0">
                  <c:v>81.872</c:v>
                </c:pt>
                <c:pt idx="1">
                  <c:v>57.5779</c:v>
                </c:pt>
                <c:pt idx="2">
                  <c:v>81.937200000000004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35-42A0-AD24-3AE2A27BF1DC}"/>
            </c:ext>
          </c:extLst>
        </c:ser>
        <c:ser>
          <c:idx val="2"/>
          <c:order val="2"/>
          <c:tx>
            <c:strRef>
              <c:f>'PRAMS data'!$G$24</c:f>
              <c:strCache>
                <c:ptCount val="1"/>
                <c:pt idx="0">
                  <c:v>25-34</c:v>
                </c:pt>
              </c:strCache>
            </c:strRef>
          </c:tx>
          <c:spPr>
            <a:solidFill>
              <a:srgbClr val="F1AD7A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'PRAMS data'!$H$21:$J$21</c:f>
              <c:strCache>
                <c:ptCount val="3"/>
                <c:pt idx="0">
                  <c:v>Baby Most Often Laid on Back to Sleep</c:v>
                </c:pt>
                <c:pt idx="1">
                  <c:v>Baby Always Sleeps Alone</c:v>
                </c:pt>
                <c:pt idx="2">
                  <c:v>Baby Roomshares with Mom</c:v>
                </c:pt>
              </c:strCache>
            </c:strRef>
          </c:cat>
          <c:val>
            <c:numRef>
              <c:f>'PRAMS data'!$H$24:$J$24</c:f>
              <c:numCache>
                <c:formatCode>0.0</c:formatCode>
                <c:ptCount val="3"/>
                <c:pt idx="0">
                  <c:v>78.1554</c:v>
                </c:pt>
                <c:pt idx="1">
                  <c:v>62.516599999999997</c:v>
                </c:pt>
                <c:pt idx="2">
                  <c:v>78.742000000000004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535-42A0-AD24-3AE2A27BF1DC}"/>
            </c:ext>
          </c:extLst>
        </c:ser>
        <c:ser>
          <c:idx val="3"/>
          <c:order val="3"/>
          <c:tx>
            <c:strRef>
              <c:f>'PRAMS data'!$G$25</c:f>
              <c:strCache>
                <c:ptCount val="1"/>
                <c:pt idx="0">
                  <c:v>35+</c:v>
                </c:pt>
              </c:strCache>
            </c:strRef>
          </c:tx>
          <c:spPr>
            <a:solidFill>
              <a:srgbClr val="FF6F66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'PRAMS data'!$H$21:$J$21</c:f>
              <c:strCache>
                <c:ptCount val="3"/>
                <c:pt idx="0">
                  <c:v>Baby Most Often Laid on Back to Sleep</c:v>
                </c:pt>
                <c:pt idx="1">
                  <c:v>Baby Always Sleeps Alone</c:v>
                </c:pt>
                <c:pt idx="2">
                  <c:v>Baby Roomshares with Mom</c:v>
                </c:pt>
              </c:strCache>
            </c:strRef>
          </c:cat>
          <c:val>
            <c:numRef>
              <c:f>'PRAMS data'!$H$25:$J$25</c:f>
              <c:numCache>
                <c:formatCode>0.0</c:formatCode>
                <c:ptCount val="3"/>
                <c:pt idx="0">
                  <c:v>77.468100000000007</c:v>
                </c:pt>
                <c:pt idx="1">
                  <c:v>65.621899999999997</c:v>
                </c:pt>
                <c:pt idx="2">
                  <c:v>75.020300000000006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535-42A0-AD24-3AE2A27BF1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9264000"/>
        <c:axId val="99053504"/>
      </c:barChart>
      <c:catAx>
        <c:axId val="992640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5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99053504"/>
        <c:crosses val="autoZero"/>
        <c:auto val="1"/>
        <c:lblAlgn val="ctr"/>
        <c:lblOffset val="100"/>
        <c:noMultiLvlLbl val="0"/>
      </c:catAx>
      <c:valAx>
        <c:axId val="9905350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5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r>
                  <a:rPr lang="en-US" sz="15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Percent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99264000"/>
        <c:crosses val="autoZero"/>
        <c:crossBetween val="between"/>
        <c:majorUnit val="20"/>
      </c:valAx>
    </c:plotArea>
    <c:legend>
      <c:legendPos val="b"/>
      <c:layout>
        <c:manualLayout>
          <c:xMode val="edge"/>
          <c:yMode val="edge"/>
          <c:x val="0.28380684121801847"/>
          <c:y val="0.93516493146288182"/>
          <c:w val="0.44593645306531809"/>
          <c:h val="6.4835068537118151E-2"/>
        </c:manualLayout>
      </c:layout>
      <c:overlay val="0"/>
      <c:txPr>
        <a:bodyPr/>
        <a:lstStyle/>
        <a:p>
          <a:pPr>
            <a:defRPr sz="15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'PRAMS data'!$G$28</c:f>
              <c:strCache>
                <c:ptCount val="1"/>
                <c:pt idx="0">
                  <c:v>&lt;20</c:v>
                </c:pt>
              </c:strCache>
            </c:strRef>
          </c:tx>
          <c:spPr>
            <a:solidFill>
              <a:srgbClr val="F0E5BF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'PRAMS data'!$H$27:$J$27</c:f>
              <c:strCache>
                <c:ptCount val="3"/>
                <c:pt idx="0">
                  <c:v>Twin or Larger Mattress or Bed</c:v>
                </c:pt>
                <c:pt idx="1">
                  <c:v>Couch, Sofa, or Armchair</c:v>
                </c:pt>
                <c:pt idx="2">
                  <c:v>Car Seat or Swing</c:v>
                </c:pt>
              </c:strCache>
            </c:strRef>
          </c:cat>
          <c:val>
            <c:numRef>
              <c:f>'PRAMS data'!$H$28:$J$28</c:f>
              <c:numCache>
                <c:formatCode>0.0</c:formatCode>
                <c:ptCount val="3"/>
                <c:pt idx="0">
                  <c:v>46.778399999999998</c:v>
                </c:pt>
                <c:pt idx="1">
                  <c:v>12.6151</c:v>
                </c:pt>
                <c:pt idx="2">
                  <c:v>45.765500000000003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E4-4ADE-AEE5-E93C2FE25DDC}"/>
            </c:ext>
          </c:extLst>
        </c:ser>
        <c:ser>
          <c:idx val="1"/>
          <c:order val="1"/>
          <c:tx>
            <c:strRef>
              <c:f>'PRAMS data'!$G$29</c:f>
              <c:strCache>
                <c:ptCount val="1"/>
                <c:pt idx="0">
                  <c:v>20-24</c:v>
                </c:pt>
              </c:strCache>
            </c:strRef>
          </c:tx>
          <c:spPr>
            <a:solidFill>
              <a:srgbClr val="EFC9CB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'PRAMS data'!$H$27:$J$27</c:f>
              <c:strCache>
                <c:ptCount val="3"/>
                <c:pt idx="0">
                  <c:v>Twin or Larger Mattress or Bed</c:v>
                </c:pt>
                <c:pt idx="1">
                  <c:v>Couch, Sofa, or Armchair</c:v>
                </c:pt>
                <c:pt idx="2">
                  <c:v>Car Seat or Swing</c:v>
                </c:pt>
              </c:strCache>
            </c:strRef>
          </c:cat>
          <c:val>
            <c:numRef>
              <c:f>'PRAMS data'!$H$29:$J$29</c:f>
              <c:numCache>
                <c:formatCode>0.0</c:formatCode>
                <c:ptCount val="3"/>
                <c:pt idx="0">
                  <c:v>41.176900000000003</c:v>
                </c:pt>
                <c:pt idx="1">
                  <c:v>9.9532000000000007</c:v>
                </c:pt>
                <c:pt idx="2">
                  <c:v>42.510399999999997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E4-4ADE-AEE5-E93C2FE25DDC}"/>
            </c:ext>
          </c:extLst>
        </c:ser>
        <c:ser>
          <c:idx val="2"/>
          <c:order val="2"/>
          <c:tx>
            <c:strRef>
              <c:f>'PRAMS data'!$G$30</c:f>
              <c:strCache>
                <c:ptCount val="1"/>
                <c:pt idx="0">
                  <c:v>25-34</c:v>
                </c:pt>
              </c:strCache>
            </c:strRef>
          </c:tx>
          <c:spPr>
            <a:solidFill>
              <a:srgbClr val="F1AD7A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'PRAMS data'!$H$27:$J$27</c:f>
              <c:strCache>
                <c:ptCount val="3"/>
                <c:pt idx="0">
                  <c:v>Twin or Larger Mattress or Bed</c:v>
                </c:pt>
                <c:pt idx="1">
                  <c:v>Couch, Sofa, or Armchair</c:v>
                </c:pt>
                <c:pt idx="2">
                  <c:v>Car Seat or Swing</c:v>
                </c:pt>
              </c:strCache>
            </c:strRef>
          </c:cat>
          <c:val>
            <c:numRef>
              <c:f>'PRAMS data'!$H$30:$J$30</c:f>
              <c:numCache>
                <c:formatCode>0.0</c:formatCode>
                <c:ptCount val="3"/>
                <c:pt idx="0">
                  <c:v>29.877400000000002</c:v>
                </c:pt>
                <c:pt idx="1">
                  <c:v>10.507199999999999</c:v>
                </c:pt>
                <c:pt idx="2">
                  <c:v>45.173499999999997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AE4-4ADE-AEE5-E93C2FE25DDC}"/>
            </c:ext>
          </c:extLst>
        </c:ser>
        <c:ser>
          <c:idx val="3"/>
          <c:order val="3"/>
          <c:tx>
            <c:strRef>
              <c:f>'PRAMS data'!$G$31</c:f>
              <c:strCache>
                <c:ptCount val="1"/>
                <c:pt idx="0">
                  <c:v>35+</c:v>
                </c:pt>
              </c:strCache>
            </c:strRef>
          </c:tx>
          <c:spPr>
            <a:solidFill>
              <a:srgbClr val="FF6F66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'PRAMS data'!$H$27:$J$27</c:f>
              <c:strCache>
                <c:ptCount val="3"/>
                <c:pt idx="0">
                  <c:v>Twin or Larger Mattress or Bed</c:v>
                </c:pt>
                <c:pt idx="1">
                  <c:v>Couch, Sofa, or Armchair</c:v>
                </c:pt>
                <c:pt idx="2">
                  <c:v>Car Seat or Swing</c:v>
                </c:pt>
              </c:strCache>
            </c:strRef>
          </c:cat>
          <c:val>
            <c:numRef>
              <c:f>'PRAMS data'!$H$31:$J$31</c:f>
              <c:numCache>
                <c:formatCode>0.0</c:formatCode>
                <c:ptCount val="3"/>
                <c:pt idx="0">
                  <c:v>25.4559</c:v>
                </c:pt>
                <c:pt idx="1">
                  <c:v>7.3227000000000002</c:v>
                </c:pt>
                <c:pt idx="2">
                  <c:v>42.542099999999998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AE4-4ADE-AEE5-E93C2FE25D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9315712"/>
        <c:axId val="99056384"/>
      </c:barChart>
      <c:catAx>
        <c:axId val="993157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5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99056384"/>
        <c:crosses val="autoZero"/>
        <c:auto val="1"/>
        <c:lblAlgn val="ctr"/>
        <c:lblOffset val="100"/>
        <c:noMultiLvlLbl val="0"/>
      </c:catAx>
      <c:valAx>
        <c:axId val="99056384"/>
        <c:scaling>
          <c:orientation val="minMax"/>
          <c:max val="1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5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r>
                  <a:rPr lang="en-US" sz="15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Percent</a:t>
                </a:r>
              </a:p>
            </c:rich>
          </c:tx>
          <c:layout>
            <c:manualLayout>
              <c:xMode val="edge"/>
              <c:yMode val="edge"/>
              <c:x val="1.5027322404371584E-2"/>
              <c:y val="0.34329756159512326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99315712"/>
        <c:crosses val="autoZero"/>
        <c:crossBetween val="between"/>
        <c:majorUnit val="20"/>
      </c:valAx>
    </c:plotArea>
    <c:legend>
      <c:legendPos val="b"/>
      <c:layout>
        <c:manualLayout>
          <c:xMode val="edge"/>
          <c:yMode val="edge"/>
          <c:x val="0.33531345467062518"/>
          <c:y val="0.93500910168487006"/>
          <c:w val="0.40997418355492443"/>
          <c:h val="4.8861866057065453E-2"/>
        </c:manualLayout>
      </c:layout>
      <c:overlay val="0"/>
      <c:txPr>
        <a:bodyPr/>
        <a:lstStyle/>
        <a:p>
          <a:pPr>
            <a:defRPr sz="15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'PRAMS data'!$G$34</c:f>
              <c:strCache>
                <c:ptCount val="1"/>
                <c:pt idx="0">
                  <c:v>&lt;20</c:v>
                </c:pt>
              </c:strCache>
            </c:strRef>
          </c:tx>
          <c:spPr>
            <a:solidFill>
              <a:srgbClr val="F0E5BF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'PRAMS data'!$H$33:$J$33</c:f>
              <c:strCache>
                <c:ptCount val="3"/>
                <c:pt idx="0">
                  <c:v>With a Blanket</c:v>
                </c:pt>
                <c:pt idx="1">
                  <c:v>With Toys, Cushions, or Pillows</c:v>
                </c:pt>
                <c:pt idx="2">
                  <c:v>In a Sleep Sack</c:v>
                </c:pt>
              </c:strCache>
            </c:strRef>
          </c:cat>
          <c:val>
            <c:numRef>
              <c:f>'PRAMS data'!$H$34:$J$34</c:f>
              <c:numCache>
                <c:formatCode>0.0</c:formatCode>
                <c:ptCount val="3"/>
                <c:pt idx="0">
                  <c:v>71.800399999999996</c:v>
                </c:pt>
                <c:pt idx="1">
                  <c:v>22.549900000000001</c:v>
                </c:pt>
                <c:pt idx="2">
                  <c:v>15.9237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DA-4743-91C6-A3F41B702DC6}"/>
            </c:ext>
          </c:extLst>
        </c:ser>
        <c:ser>
          <c:idx val="1"/>
          <c:order val="1"/>
          <c:tx>
            <c:strRef>
              <c:f>'PRAMS data'!$G$35</c:f>
              <c:strCache>
                <c:ptCount val="1"/>
                <c:pt idx="0">
                  <c:v>20-24</c:v>
                </c:pt>
              </c:strCache>
            </c:strRef>
          </c:tx>
          <c:spPr>
            <a:solidFill>
              <a:srgbClr val="EFC9CB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'PRAMS data'!$H$33:$J$33</c:f>
              <c:strCache>
                <c:ptCount val="3"/>
                <c:pt idx="0">
                  <c:v>With a Blanket</c:v>
                </c:pt>
                <c:pt idx="1">
                  <c:v>With Toys, Cushions, or Pillows</c:v>
                </c:pt>
                <c:pt idx="2">
                  <c:v>In a Sleep Sack</c:v>
                </c:pt>
              </c:strCache>
            </c:strRef>
          </c:cat>
          <c:val>
            <c:numRef>
              <c:f>'PRAMS data'!$H$35:$J$35</c:f>
              <c:numCache>
                <c:formatCode>0.0</c:formatCode>
                <c:ptCount val="3"/>
                <c:pt idx="0">
                  <c:v>60.415399999999998</c:v>
                </c:pt>
                <c:pt idx="1">
                  <c:v>10.5458</c:v>
                </c:pt>
                <c:pt idx="2">
                  <c:v>20.950700000000001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DA-4743-91C6-A3F41B702DC6}"/>
            </c:ext>
          </c:extLst>
        </c:ser>
        <c:ser>
          <c:idx val="2"/>
          <c:order val="2"/>
          <c:tx>
            <c:strRef>
              <c:f>'PRAMS data'!$G$36</c:f>
              <c:strCache>
                <c:ptCount val="1"/>
                <c:pt idx="0">
                  <c:v>25-34</c:v>
                </c:pt>
              </c:strCache>
            </c:strRef>
          </c:tx>
          <c:spPr>
            <a:solidFill>
              <a:srgbClr val="F1AD7A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'PRAMS data'!$H$33:$J$33</c:f>
              <c:strCache>
                <c:ptCount val="3"/>
                <c:pt idx="0">
                  <c:v>With a Blanket</c:v>
                </c:pt>
                <c:pt idx="1">
                  <c:v>With Toys, Cushions, or Pillows</c:v>
                </c:pt>
                <c:pt idx="2">
                  <c:v>In a Sleep Sack</c:v>
                </c:pt>
              </c:strCache>
            </c:strRef>
          </c:cat>
          <c:val>
            <c:numRef>
              <c:f>'PRAMS data'!$H$36:$J$36</c:f>
              <c:numCache>
                <c:formatCode>0.0</c:formatCode>
                <c:ptCount val="3"/>
                <c:pt idx="0">
                  <c:v>47.184199999999997</c:v>
                </c:pt>
                <c:pt idx="1">
                  <c:v>8.0535999999999994</c:v>
                </c:pt>
                <c:pt idx="2">
                  <c:v>31.599699999999999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DA-4743-91C6-A3F41B702DC6}"/>
            </c:ext>
          </c:extLst>
        </c:ser>
        <c:ser>
          <c:idx val="3"/>
          <c:order val="3"/>
          <c:tx>
            <c:strRef>
              <c:f>'PRAMS data'!$G$37</c:f>
              <c:strCache>
                <c:ptCount val="1"/>
                <c:pt idx="0">
                  <c:v>35+</c:v>
                </c:pt>
              </c:strCache>
            </c:strRef>
          </c:tx>
          <c:spPr>
            <a:solidFill>
              <a:srgbClr val="FF6F66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'PRAMS data'!$H$33:$J$33</c:f>
              <c:strCache>
                <c:ptCount val="3"/>
                <c:pt idx="0">
                  <c:v>With a Blanket</c:v>
                </c:pt>
                <c:pt idx="1">
                  <c:v>With Toys, Cushions, or Pillows</c:v>
                </c:pt>
                <c:pt idx="2">
                  <c:v>In a Sleep Sack</c:v>
                </c:pt>
              </c:strCache>
            </c:strRef>
          </c:cat>
          <c:val>
            <c:numRef>
              <c:f>'PRAMS data'!$H$37:$J$37</c:f>
              <c:numCache>
                <c:formatCode>0.0</c:formatCode>
                <c:ptCount val="3"/>
                <c:pt idx="0">
                  <c:v>40.792999999999999</c:v>
                </c:pt>
                <c:pt idx="1">
                  <c:v>9.2843999999999998</c:v>
                </c:pt>
                <c:pt idx="2">
                  <c:v>35.507800000000003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DA-4743-91C6-A3F41B702D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133824"/>
        <c:axId val="89097920"/>
      </c:barChart>
      <c:catAx>
        <c:axId val="931338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5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89097920"/>
        <c:crosses val="autoZero"/>
        <c:auto val="1"/>
        <c:lblAlgn val="ctr"/>
        <c:lblOffset val="100"/>
        <c:noMultiLvlLbl val="0"/>
      </c:catAx>
      <c:valAx>
        <c:axId val="89097920"/>
        <c:scaling>
          <c:orientation val="minMax"/>
          <c:max val="1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5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r>
                  <a:rPr lang="en-US" sz="15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Percent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93133824"/>
        <c:crosses val="autoZero"/>
        <c:crossBetween val="between"/>
        <c:majorUnit val="20"/>
      </c:valAx>
    </c:plotArea>
    <c:legend>
      <c:legendPos val="b"/>
      <c:layout>
        <c:manualLayout>
          <c:xMode val="edge"/>
          <c:yMode val="edge"/>
          <c:x val="0.3798508024611677"/>
          <c:y val="0.92128730341357112"/>
          <c:w val="0.33319446237253131"/>
          <c:h val="6.8296027783798355E-2"/>
        </c:manualLayout>
      </c:layout>
      <c:overlay val="0"/>
      <c:txPr>
        <a:bodyPr/>
        <a:lstStyle/>
        <a:p>
          <a:pPr>
            <a:defRPr sz="1500" b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273164234874435"/>
          <c:y val="4.1571154763382551E-2"/>
          <c:w val="0.8822410020619823"/>
          <c:h val="0.6478912267114151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'PRAMS data'!$A$84</c:f>
              <c:strCache>
                <c:ptCount val="1"/>
                <c:pt idx="0">
                  <c:v>Non-Hispanic White</c:v>
                </c:pt>
              </c:strCache>
            </c:strRef>
          </c:tx>
          <c:spPr>
            <a:solidFill>
              <a:srgbClr val="B8C2CC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'PRAMS data'!$B$83:$E$83</c:f>
              <c:strCache>
                <c:ptCount val="4"/>
                <c:pt idx="0">
                  <c:v>Place Baby on Back to Sleep</c:v>
                </c:pt>
                <c:pt idx="1">
                  <c:v>Place Baby to Sleep in a Crib, Bassinet, or Pack and Play</c:v>
                </c:pt>
                <c:pt idx="2">
                  <c:v>Place Baby's Bed in My Room</c:v>
                </c:pt>
                <c:pt idx="3">
                  <c:v>What Should and Should Not Go in Baby's Bed</c:v>
                </c:pt>
              </c:strCache>
            </c:strRef>
          </c:cat>
          <c:val>
            <c:numRef>
              <c:f>'PRAMS data'!$B$84:$E$84</c:f>
              <c:numCache>
                <c:formatCode>0.0</c:formatCode>
                <c:ptCount val="4"/>
                <c:pt idx="0">
                  <c:v>97.714699999999993</c:v>
                </c:pt>
                <c:pt idx="1">
                  <c:v>92.379000000000005</c:v>
                </c:pt>
                <c:pt idx="2">
                  <c:v>52.338500000000003</c:v>
                </c:pt>
                <c:pt idx="3">
                  <c:v>92.092399999999998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92-4A60-90D5-66B1B167B182}"/>
            </c:ext>
          </c:extLst>
        </c:ser>
        <c:ser>
          <c:idx val="1"/>
          <c:order val="1"/>
          <c:tx>
            <c:strRef>
              <c:f>'PRAMS data'!$A$85</c:f>
              <c:strCache>
                <c:ptCount val="1"/>
                <c:pt idx="0">
                  <c:v>Non-Hispanic Black</c:v>
                </c:pt>
              </c:strCache>
            </c:strRef>
          </c:tx>
          <c:spPr>
            <a:solidFill>
              <a:srgbClr val="E4E799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'PRAMS data'!$B$83:$E$83</c:f>
              <c:strCache>
                <c:ptCount val="4"/>
                <c:pt idx="0">
                  <c:v>Place Baby on Back to Sleep</c:v>
                </c:pt>
                <c:pt idx="1">
                  <c:v>Place Baby to Sleep in a Crib, Bassinet, or Pack and Play</c:v>
                </c:pt>
                <c:pt idx="2">
                  <c:v>Place Baby's Bed in My Room</c:v>
                </c:pt>
                <c:pt idx="3">
                  <c:v>What Should and Should Not Go in Baby's Bed</c:v>
                </c:pt>
              </c:strCache>
            </c:strRef>
          </c:cat>
          <c:val>
            <c:numRef>
              <c:f>'PRAMS data'!$B$85:$E$85</c:f>
              <c:numCache>
                <c:formatCode>0.0</c:formatCode>
                <c:ptCount val="4"/>
                <c:pt idx="0">
                  <c:v>97.501400000000004</c:v>
                </c:pt>
                <c:pt idx="1">
                  <c:v>90.062100000000001</c:v>
                </c:pt>
                <c:pt idx="2">
                  <c:v>70.552000000000007</c:v>
                </c:pt>
                <c:pt idx="3">
                  <c:v>91.206699999999998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92-4A60-90D5-66B1B167B182}"/>
            </c:ext>
          </c:extLst>
        </c:ser>
        <c:ser>
          <c:idx val="2"/>
          <c:order val="2"/>
          <c:tx>
            <c:strRef>
              <c:f>'PRAMS data'!$A$86</c:f>
              <c:strCache>
                <c:ptCount val="1"/>
                <c:pt idx="0">
                  <c:v>Hispanic</c:v>
                </c:pt>
              </c:strCache>
            </c:strRef>
          </c:tx>
          <c:spPr>
            <a:solidFill>
              <a:srgbClr val="F6C9A7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'PRAMS data'!$B$83:$E$83</c:f>
              <c:strCache>
                <c:ptCount val="4"/>
                <c:pt idx="0">
                  <c:v>Place Baby on Back to Sleep</c:v>
                </c:pt>
                <c:pt idx="1">
                  <c:v>Place Baby to Sleep in a Crib, Bassinet, or Pack and Play</c:v>
                </c:pt>
                <c:pt idx="2">
                  <c:v>Place Baby's Bed in My Room</c:v>
                </c:pt>
                <c:pt idx="3">
                  <c:v>What Should and Should Not Go in Baby's Bed</c:v>
                </c:pt>
              </c:strCache>
            </c:strRef>
          </c:cat>
          <c:val>
            <c:numRef>
              <c:f>'PRAMS data'!$B$86:$E$86</c:f>
              <c:numCache>
                <c:formatCode>0.0</c:formatCode>
                <c:ptCount val="4"/>
                <c:pt idx="0">
                  <c:v>91.545299999999997</c:v>
                </c:pt>
                <c:pt idx="1">
                  <c:v>91.867699999999999</c:v>
                </c:pt>
                <c:pt idx="2">
                  <c:v>58.4422</c:v>
                </c:pt>
                <c:pt idx="3">
                  <c:v>93.133700000000005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C92-4A60-90D5-66B1B167B1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255680"/>
        <c:axId val="89100800"/>
      </c:barChart>
      <c:catAx>
        <c:axId val="932556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5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89100800"/>
        <c:crosses val="autoZero"/>
        <c:auto val="1"/>
        <c:lblAlgn val="ctr"/>
        <c:lblOffset val="100"/>
        <c:noMultiLvlLbl val="0"/>
      </c:catAx>
      <c:valAx>
        <c:axId val="89100800"/>
        <c:scaling>
          <c:orientation val="minMax"/>
          <c:max val="1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5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r>
                  <a:rPr lang="en-US" sz="15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Percent</a:t>
                </a:r>
              </a:p>
            </c:rich>
          </c:tx>
          <c:layout>
            <c:manualLayout>
              <c:xMode val="edge"/>
              <c:yMode val="edge"/>
              <c:x val="1.8429253187936451E-2"/>
              <c:y val="0.27723259562672847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93255680"/>
        <c:crosses val="autoZero"/>
        <c:crossBetween val="between"/>
        <c:majorUnit val="20"/>
      </c:valAx>
    </c:plotArea>
    <c:legend>
      <c:legendPos val="b"/>
      <c:layout>
        <c:manualLayout>
          <c:xMode val="edge"/>
          <c:yMode val="edge"/>
          <c:x val="0.19231720038379962"/>
          <c:y val="0.91755023079011677"/>
          <c:w val="0.62756473028952398"/>
          <c:h val="8.2449765500623898E-2"/>
        </c:manualLayout>
      </c:layout>
      <c:overlay val="0"/>
      <c:txPr>
        <a:bodyPr/>
        <a:lstStyle/>
        <a:p>
          <a:pPr>
            <a:defRPr sz="15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'PRAMS data'!$A$89</c:f>
              <c:strCache>
                <c:ptCount val="1"/>
                <c:pt idx="0">
                  <c:v>&lt;20</c:v>
                </c:pt>
              </c:strCache>
            </c:strRef>
          </c:tx>
          <c:spPr>
            <a:solidFill>
              <a:srgbClr val="F0E5BF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'PRAMS data'!$B$88:$E$88</c:f>
              <c:strCache>
                <c:ptCount val="4"/>
                <c:pt idx="0">
                  <c:v>Place Baby on Back to Sleep</c:v>
                </c:pt>
                <c:pt idx="1">
                  <c:v>Place Baby to Sleep in a Crib, Bassinet, or Pack and Play</c:v>
                </c:pt>
                <c:pt idx="2">
                  <c:v>Place Baby's Bed in My Room</c:v>
                </c:pt>
                <c:pt idx="3">
                  <c:v>What Should and Should Not Go in Baby's Bed</c:v>
                </c:pt>
              </c:strCache>
            </c:strRef>
          </c:cat>
          <c:val>
            <c:numRef>
              <c:f>'PRAMS data'!$B$89:$E$89</c:f>
              <c:numCache>
                <c:formatCode>0.0</c:formatCode>
                <c:ptCount val="4"/>
                <c:pt idx="0">
                  <c:v>97.582300000000004</c:v>
                </c:pt>
                <c:pt idx="1">
                  <c:v>97.589699999999993</c:v>
                </c:pt>
                <c:pt idx="2">
                  <c:v>70.758899999999997</c:v>
                </c:pt>
                <c:pt idx="3">
                  <c:v>96.479100000000003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41-4979-9006-0CDEBDBA64A0}"/>
            </c:ext>
          </c:extLst>
        </c:ser>
        <c:ser>
          <c:idx val="1"/>
          <c:order val="1"/>
          <c:tx>
            <c:strRef>
              <c:f>'PRAMS data'!$A$90</c:f>
              <c:strCache>
                <c:ptCount val="1"/>
                <c:pt idx="0">
                  <c:v>20-24</c:v>
                </c:pt>
              </c:strCache>
            </c:strRef>
          </c:tx>
          <c:spPr>
            <a:solidFill>
              <a:srgbClr val="EFC9CB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'PRAMS data'!$B$88:$E$88</c:f>
              <c:strCache>
                <c:ptCount val="4"/>
                <c:pt idx="0">
                  <c:v>Place Baby on Back to Sleep</c:v>
                </c:pt>
                <c:pt idx="1">
                  <c:v>Place Baby to Sleep in a Crib, Bassinet, or Pack and Play</c:v>
                </c:pt>
                <c:pt idx="2">
                  <c:v>Place Baby's Bed in My Room</c:v>
                </c:pt>
                <c:pt idx="3">
                  <c:v>What Should and Should Not Go in Baby's Bed</c:v>
                </c:pt>
              </c:strCache>
            </c:strRef>
          </c:cat>
          <c:val>
            <c:numRef>
              <c:f>'PRAMS data'!$B$90:$E$90</c:f>
              <c:numCache>
                <c:formatCode>0.0</c:formatCode>
                <c:ptCount val="4"/>
                <c:pt idx="0">
                  <c:v>97.490499999999997</c:v>
                </c:pt>
                <c:pt idx="1">
                  <c:v>92.091300000000004</c:v>
                </c:pt>
                <c:pt idx="2">
                  <c:v>57.169600000000003</c:v>
                </c:pt>
                <c:pt idx="3">
                  <c:v>93.554500000000004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41-4979-9006-0CDEBDBA64A0}"/>
            </c:ext>
          </c:extLst>
        </c:ser>
        <c:ser>
          <c:idx val="2"/>
          <c:order val="2"/>
          <c:tx>
            <c:strRef>
              <c:f>'PRAMS data'!$A$91</c:f>
              <c:strCache>
                <c:ptCount val="1"/>
                <c:pt idx="0">
                  <c:v>25-34</c:v>
                </c:pt>
              </c:strCache>
            </c:strRef>
          </c:tx>
          <c:spPr>
            <a:solidFill>
              <a:srgbClr val="F1AD7A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'PRAMS data'!$B$88:$E$88</c:f>
              <c:strCache>
                <c:ptCount val="4"/>
                <c:pt idx="0">
                  <c:v>Place Baby on Back to Sleep</c:v>
                </c:pt>
                <c:pt idx="1">
                  <c:v>Place Baby to Sleep in a Crib, Bassinet, or Pack and Play</c:v>
                </c:pt>
                <c:pt idx="2">
                  <c:v>Place Baby's Bed in My Room</c:v>
                </c:pt>
                <c:pt idx="3">
                  <c:v>What Should and Should Not Go in Baby's Bed</c:v>
                </c:pt>
              </c:strCache>
            </c:strRef>
          </c:cat>
          <c:val>
            <c:numRef>
              <c:f>'PRAMS data'!$B$91:$E$91</c:f>
              <c:numCache>
                <c:formatCode>0.0</c:formatCode>
                <c:ptCount val="4"/>
                <c:pt idx="0">
                  <c:v>97.006900000000002</c:v>
                </c:pt>
                <c:pt idx="1">
                  <c:v>91.369699999999995</c:v>
                </c:pt>
                <c:pt idx="2">
                  <c:v>56.8431</c:v>
                </c:pt>
                <c:pt idx="3">
                  <c:v>91.993799999999993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241-4979-9006-0CDEBDBA64A0}"/>
            </c:ext>
          </c:extLst>
        </c:ser>
        <c:ser>
          <c:idx val="3"/>
          <c:order val="3"/>
          <c:tx>
            <c:strRef>
              <c:f>'PRAMS data'!$A$92</c:f>
              <c:strCache>
                <c:ptCount val="1"/>
                <c:pt idx="0">
                  <c:v>35+</c:v>
                </c:pt>
              </c:strCache>
            </c:strRef>
          </c:tx>
          <c:spPr>
            <a:solidFill>
              <a:srgbClr val="FF6F66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'PRAMS data'!$B$88:$E$88</c:f>
              <c:strCache>
                <c:ptCount val="4"/>
                <c:pt idx="0">
                  <c:v>Place Baby on Back to Sleep</c:v>
                </c:pt>
                <c:pt idx="1">
                  <c:v>Place Baby to Sleep in a Crib, Bassinet, or Pack and Play</c:v>
                </c:pt>
                <c:pt idx="2">
                  <c:v>Place Baby's Bed in My Room</c:v>
                </c:pt>
                <c:pt idx="3">
                  <c:v>What Should and Should Not Go in Baby's Bed</c:v>
                </c:pt>
              </c:strCache>
            </c:strRef>
          </c:cat>
          <c:val>
            <c:numRef>
              <c:f>'PRAMS data'!$B$92:$E$92</c:f>
              <c:numCache>
                <c:formatCode>0.0</c:formatCode>
                <c:ptCount val="4"/>
                <c:pt idx="0">
                  <c:v>95.161600000000007</c:v>
                </c:pt>
                <c:pt idx="1">
                  <c:v>91.216800000000006</c:v>
                </c:pt>
                <c:pt idx="2">
                  <c:v>47.793199999999999</c:v>
                </c:pt>
                <c:pt idx="3">
                  <c:v>86.192499999999995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241-4979-9006-0CDEBDBA64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382656"/>
        <c:axId val="89103680"/>
      </c:barChart>
      <c:catAx>
        <c:axId val="933826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5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89103680"/>
        <c:crosses val="autoZero"/>
        <c:auto val="1"/>
        <c:lblAlgn val="ctr"/>
        <c:lblOffset val="100"/>
        <c:noMultiLvlLbl val="0"/>
      </c:catAx>
      <c:valAx>
        <c:axId val="89103680"/>
        <c:scaling>
          <c:orientation val="minMax"/>
          <c:max val="1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5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r>
                  <a:rPr lang="en-US" sz="15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Percent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93382656"/>
        <c:crosses val="autoZero"/>
        <c:crossBetween val="between"/>
        <c:majorUnit val="20"/>
      </c:valAx>
    </c:plotArea>
    <c:legend>
      <c:legendPos val="b"/>
      <c:layout>
        <c:manualLayout>
          <c:xMode val="edge"/>
          <c:yMode val="edge"/>
          <c:x val="0.34214405576352136"/>
          <c:y val="0.91134481071222029"/>
          <c:w val="0.40997418355492454"/>
          <c:h val="8.5830330530717563E-2"/>
        </c:manualLayout>
      </c:layout>
      <c:overlay val="0"/>
      <c:txPr>
        <a:bodyPr/>
        <a:lstStyle/>
        <a:p>
          <a:pPr>
            <a:defRPr sz="15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979624483810164"/>
          <c:y val="7.3470045944402082E-2"/>
          <c:w val="0.78147940371167923"/>
          <c:h val="0.778302349072033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'PRAMS data'!$B$94</c:f>
              <c:strCache>
                <c:ptCount val="1"/>
                <c:pt idx="0">
                  <c:v>Practiced Safe Sleep Behavior</c:v>
                </c:pt>
              </c:strCache>
            </c:strRef>
          </c:tx>
          <c:spPr>
            <a:solidFill>
              <a:srgbClr val="AEC5E8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'PRAMS data'!$A$95:$A$102</c:f>
              <c:strCache>
                <c:ptCount val="8"/>
                <c:pt idx="0">
                  <c:v>35+</c:v>
                </c:pt>
                <c:pt idx="1">
                  <c:v>25-34</c:v>
                </c:pt>
                <c:pt idx="2">
                  <c:v>20-24</c:v>
                </c:pt>
                <c:pt idx="3">
                  <c:v>&lt;20</c:v>
                </c:pt>
                <c:pt idx="4">
                  <c:v>Hispanic</c:v>
                </c:pt>
                <c:pt idx="5">
                  <c:v>NH Black</c:v>
                </c:pt>
                <c:pt idx="6">
                  <c:v>NH White</c:v>
                </c:pt>
                <c:pt idx="7">
                  <c:v>Overall</c:v>
                </c:pt>
              </c:strCache>
            </c:strRef>
          </c:cat>
          <c:val>
            <c:numRef>
              <c:f>'PRAMS data'!$B$95:$B$102</c:f>
              <c:numCache>
                <c:formatCode>0</c:formatCode>
                <c:ptCount val="8"/>
                <c:pt idx="0">
                  <c:v>77.468100000000007</c:v>
                </c:pt>
                <c:pt idx="1">
                  <c:v>78.1554</c:v>
                </c:pt>
                <c:pt idx="2">
                  <c:v>81.872</c:v>
                </c:pt>
                <c:pt idx="3">
                  <c:v>78.399600000000007</c:v>
                </c:pt>
                <c:pt idx="4">
                  <c:v>76.195099999999996</c:v>
                </c:pt>
                <c:pt idx="5">
                  <c:v>65.080500000000001</c:v>
                </c:pt>
                <c:pt idx="6">
                  <c:v>83.560500000000005</c:v>
                </c:pt>
                <c:pt idx="7">
                  <c:v>78.9161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F9-4D46-A338-6A7294DB2A66}"/>
            </c:ext>
          </c:extLst>
        </c:ser>
        <c:ser>
          <c:idx val="1"/>
          <c:order val="1"/>
          <c:tx>
            <c:strRef>
              <c:f>'PRAMS data'!$C$94</c:f>
              <c:strCache>
                <c:ptCount val="1"/>
                <c:pt idx="0">
                  <c:v>Received Recommendation</c:v>
                </c:pt>
              </c:strCache>
            </c:strRef>
          </c:tx>
          <c:spPr>
            <a:solidFill>
              <a:srgbClr val="1B365D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'PRAMS data'!$A$95:$A$102</c:f>
              <c:strCache>
                <c:ptCount val="8"/>
                <c:pt idx="0">
                  <c:v>35+</c:v>
                </c:pt>
                <c:pt idx="1">
                  <c:v>25-34</c:v>
                </c:pt>
                <c:pt idx="2">
                  <c:v>20-24</c:v>
                </c:pt>
                <c:pt idx="3">
                  <c:v>&lt;20</c:v>
                </c:pt>
                <c:pt idx="4">
                  <c:v>Hispanic</c:v>
                </c:pt>
                <c:pt idx="5">
                  <c:v>NH Black</c:v>
                </c:pt>
                <c:pt idx="6">
                  <c:v>NH White</c:v>
                </c:pt>
                <c:pt idx="7">
                  <c:v>Overall</c:v>
                </c:pt>
              </c:strCache>
            </c:strRef>
          </c:cat>
          <c:val>
            <c:numRef>
              <c:f>'PRAMS data'!$C$95:$C$102</c:f>
              <c:numCache>
                <c:formatCode>0</c:formatCode>
                <c:ptCount val="8"/>
                <c:pt idx="0">
                  <c:v>95.161600000000007</c:v>
                </c:pt>
                <c:pt idx="1">
                  <c:v>97.006900000000002</c:v>
                </c:pt>
                <c:pt idx="2">
                  <c:v>97.490499999999997</c:v>
                </c:pt>
                <c:pt idx="3">
                  <c:v>97.582300000000004</c:v>
                </c:pt>
                <c:pt idx="4">
                  <c:v>91.545299999999997</c:v>
                </c:pt>
                <c:pt idx="5">
                  <c:v>97.501400000000004</c:v>
                </c:pt>
                <c:pt idx="6">
                  <c:v>97.714699999999993</c:v>
                </c:pt>
                <c:pt idx="7">
                  <c:v>96.888099999999994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6F9-4D46-A338-6A7294DB2A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axId val="99988992"/>
        <c:axId val="93276416"/>
      </c:barChart>
      <c:catAx>
        <c:axId val="9998899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93276416"/>
        <c:crosses val="autoZero"/>
        <c:auto val="1"/>
        <c:lblAlgn val="ctr"/>
        <c:lblOffset val="100"/>
        <c:noMultiLvlLbl val="0"/>
      </c:catAx>
      <c:valAx>
        <c:axId val="93276416"/>
        <c:scaling>
          <c:orientation val="minMax"/>
          <c:max val="100"/>
        </c:scaling>
        <c:delete val="0"/>
        <c:axPos val="b"/>
        <c:title>
          <c:tx>
            <c:rich>
              <a:bodyPr/>
              <a:lstStyle/>
              <a:p>
                <a:pPr>
                  <a:defRPr sz="16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r>
                  <a:rPr lang="en-US" sz="16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Percent</a:t>
                </a:r>
              </a:p>
            </c:rich>
          </c:tx>
          <c:layout>
            <c:manualLayout>
              <c:xMode val="edge"/>
              <c:yMode val="edge"/>
              <c:x val="0.5427789546224624"/>
              <c:y val="0.90804109374387898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9998899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8422280149320749"/>
          <c:y val="0"/>
          <c:w val="0.81577719850679253"/>
          <c:h val="6.0140831276687429E-2"/>
        </c:manualLayout>
      </c:layout>
      <c:overlay val="0"/>
      <c:txPr>
        <a:bodyPr/>
        <a:lstStyle/>
        <a:p>
          <a:pPr>
            <a:defRPr sz="16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0.49557</cdr:x>
      <cdr:y>0.22027</cdr:y>
    </cdr:from>
    <cdr:to>
      <cdr:x>0.60482</cdr:x>
      <cdr:y>0.28654</cdr:y>
    </cdr:to>
    <cdr:sp macro="" textlink="">
      <cdr:nvSpPr>
        <cdr:cNvPr id="2" name="TextBox 3"/>
        <cdr:cNvSpPr txBox="1"/>
      </cdr:nvSpPr>
      <cdr:spPr>
        <a:xfrm xmlns:a="http://schemas.openxmlformats.org/drawingml/2006/main">
          <a:off x="4572000" y="1124581"/>
          <a:ext cx="1007905" cy="33831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500" b="1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TN=10%</a:t>
          </a:r>
        </a:p>
      </cdr:txBody>
    </cdr:sp>
  </cdr:relSizeAnchor>
  <cdr:relSizeAnchor xmlns:cdr="http://schemas.openxmlformats.org/drawingml/2006/chartDrawing">
    <cdr:from>
      <cdr:x>0.78466</cdr:x>
      <cdr:y>0.21731</cdr:y>
    </cdr:from>
    <cdr:to>
      <cdr:x>0.89391</cdr:x>
      <cdr:y>0.28357</cdr:y>
    </cdr:to>
    <cdr:sp macro="" textlink="">
      <cdr:nvSpPr>
        <cdr:cNvPr id="3" name="TextBox 3"/>
        <cdr:cNvSpPr txBox="1"/>
      </cdr:nvSpPr>
      <cdr:spPr>
        <a:xfrm xmlns:a="http://schemas.openxmlformats.org/drawingml/2006/main">
          <a:off x="7239000" y="1109432"/>
          <a:ext cx="1007906" cy="33831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500" b="1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TN=44%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0.50413</cdr:x>
      <cdr:y>0.13271</cdr:y>
    </cdr:from>
    <cdr:to>
      <cdr:x>0.61142</cdr:x>
      <cdr:y>0.19697</cdr:y>
    </cdr:to>
    <cdr:sp macro="" textlink="">
      <cdr:nvSpPr>
        <cdr:cNvPr id="2" name="TextBox 6"/>
        <cdr:cNvSpPr txBox="1"/>
      </cdr:nvSpPr>
      <cdr:spPr>
        <a:xfrm xmlns:a="http://schemas.openxmlformats.org/drawingml/2006/main">
          <a:off x="4648200" y="667434"/>
          <a:ext cx="989235" cy="32316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500" b="1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TN=10%</a:t>
          </a:r>
        </a:p>
      </cdr:txBody>
    </cdr:sp>
  </cdr:relSizeAnchor>
  <cdr:relSizeAnchor xmlns:cdr="http://schemas.openxmlformats.org/drawingml/2006/chartDrawing">
    <cdr:from>
      <cdr:x>0.80165</cdr:x>
      <cdr:y>0.13415</cdr:y>
    </cdr:from>
    <cdr:to>
      <cdr:x>0.90893</cdr:x>
      <cdr:y>0.19841</cdr:y>
    </cdr:to>
    <cdr:sp macro="" textlink="">
      <cdr:nvSpPr>
        <cdr:cNvPr id="3" name="TextBox 6"/>
        <cdr:cNvSpPr txBox="1"/>
      </cdr:nvSpPr>
      <cdr:spPr>
        <a:xfrm xmlns:a="http://schemas.openxmlformats.org/drawingml/2006/main">
          <a:off x="7391400" y="674681"/>
          <a:ext cx="989144" cy="32316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500" b="1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TN=29%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0.79091</cdr:x>
      <cdr:y>0.07813</cdr:y>
    </cdr:from>
    <cdr:to>
      <cdr:x>1</cdr:x>
      <cdr:y>0.25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086600" y="381000"/>
          <a:ext cx="1752600" cy="838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A872C-84B1-45A4-B74B-2ADACDBB65B9}" type="datetimeFigureOut">
              <a:rPr lang="en-US" smtClean="0"/>
              <a:t>6/5/2020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144B28-E9FA-4D8A-BB20-ECF3400FFB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056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44B28-E9FA-4D8A-BB20-ECF3400FFB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90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44B28-E9FA-4D8A-BB20-ECF3400FFB8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90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44B28-E9FA-4D8A-BB20-ECF3400FFB8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90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44B28-E9FA-4D8A-BB20-ECF3400FFB8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90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44B28-E9FA-4D8A-BB20-ECF3400FFB8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90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Disparity Ratio in</a:t>
            </a:r>
            <a:r>
              <a:rPr lang="en-US" b="0" baseline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Black vs. White Sleep-relate infant death rate </a:t>
            </a:r>
            <a:r>
              <a:rPr lang="en-US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decreased in 2018 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44B28-E9FA-4D8A-BB20-ECF3400FFB8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4607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44B28-E9FA-4D8A-BB20-ECF3400FFB8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90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44B28-E9FA-4D8A-BB20-ECF3400FFB8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90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44B28-E9FA-4D8A-BB20-ECF3400FFB8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90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44B28-E9FA-4D8A-BB20-ECF3400FFB8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90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44B28-E9FA-4D8A-BB20-ECF3400FFB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90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44B28-E9FA-4D8A-BB20-ECF3400FFB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90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44B28-E9FA-4D8A-BB20-ECF3400FFB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9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44B28-E9FA-4D8A-BB20-ECF3400FFB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90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44B28-E9FA-4D8A-BB20-ECF3400FFB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90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44B28-E9FA-4D8A-BB20-ECF3400FFB8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90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44B28-E9FA-4D8A-BB20-ECF3400FFB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90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44B28-E9FA-4D8A-BB20-ECF3400FFB8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9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8847-2D29-4C6E-8AA4-CB660700FDBD}" type="datetimeFigureOut">
              <a:rPr lang="en-US" smtClean="0"/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C36B7-4B42-4636-A93C-E79C44ACD0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780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8847-2D29-4C6E-8AA4-CB660700FDBD}" type="datetimeFigureOut">
              <a:rPr lang="en-US" smtClean="0"/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C36B7-4B42-4636-A93C-E79C44ACD0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790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8847-2D29-4C6E-8AA4-CB660700FDBD}" type="datetimeFigureOut">
              <a:rPr lang="en-US" smtClean="0"/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C36B7-4B42-4636-A93C-E79C44ACD0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476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-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3886200"/>
            <a:ext cx="9144000" cy="2514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4038603"/>
            <a:ext cx="8839200" cy="1422399"/>
          </a:xfrm>
        </p:spPr>
        <p:txBody>
          <a:bodyPr>
            <a:normAutofit/>
          </a:bodyPr>
          <a:lstStyle>
            <a:lvl1pPr algn="ctr">
              <a:defRPr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152400" y="5461001"/>
            <a:ext cx="8839200" cy="812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pPr lvl="0"/>
            <a:r>
              <a:rPr lang="en-US" dirty="0"/>
              <a:t>Sub-Title</a:t>
            </a:r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400800"/>
            <a:ext cx="9144000" cy="457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100" baseline="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Name, Position | Date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143000"/>
            <a:ext cx="50292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2561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ub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2590800" y="3874770"/>
            <a:ext cx="6553200" cy="22402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3962400"/>
            <a:ext cx="6324600" cy="2057400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09" t="13397" r="9549" b="13397"/>
          <a:stretch/>
        </p:blipFill>
        <p:spPr>
          <a:xfrm>
            <a:off x="152400" y="3766736"/>
            <a:ext cx="2514600" cy="24563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60190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-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4191000" cy="2463796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>
              <a:buClr>
                <a:srgbClr val="FF0F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F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F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724400" y="1066800"/>
            <a:ext cx="4191000" cy="2463796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>
              <a:buClr>
                <a:srgbClr val="FF00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0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0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0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0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>
              <a:solidFill>
                <a:srgbClr val="1B365D"/>
              </a:solidFill>
            </a:endParaRP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7D50A7CC-F002-453E-89B0-3BF2588CC12F}" type="slidenum">
              <a:rPr lang="en-US" smtClean="0">
                <a:solidFill>
                  <a:srgbClr val="1B365D"/>
                </a:solidFill>
              </a:rPr>
              <a:pPr/>
              <a:t>‹#›</a:t>
            </a:fld>
            <a:endParaRPr lang="en-US" dirty="0">
              <a:solidFill>
                <a:srgbClr val="1B365D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6152266"/>
            <a:ext cx="1341120" cy="731520"/>
          </a:xfrm>
          <a:prstGeom prst="rect">
            <a:avLst/>
          </a:prstGeom>
        </p:spPr>
      </p:pic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228600" y="3632204"/>
            <a:ext cx="4191000" cy="2463796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>
              <a:buClr>
                <a:srgbClr val="FF0F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F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F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3"/>
          </p:nvPr>
        </p:nvSpPr>
        <p:spPr>
          <a:xfrm>
            <a:off x="4724400" y="3632204"/>
            <a:ext cx="4191000" cy="2463796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>
              <a:buClr>
                <a:srgbClr val="FF00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0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0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0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0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471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8847-2D29-4C6E-8AA4-CB660700FDBD}" type="datetimeFigureOut">
              <a:rPr lang="en-US" smtClean="0"/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C36B7-4B42-4636-A93C-E79C44ACD0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223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8847-2D29-4C6E-8AA4-CB660700FDBD}" type="datetimeFigureOut">
              <a:rPr lang="en-US" smtClean="0"/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C36B7-4B42-4636-A93C-E79C44ACD0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71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8847-2D29-4C6E-8AA4-CB660700FDBD}" type="datetimeFigureOut">
              <a:rPr lang="en-US" smtClean="0"/>
              <a:t>6/5/2020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C36B7-4B42-4636-A93C-E79C44ACD0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198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8847-2D29-4C6E-8AA4-CB660700FDBD}" type="datetimeFigureOut">
              <a:rPr lang="en-US" smtClean="0"/>
              <a:t>6/5/2020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C36B7-4B42-4636-A93C-E79C44ACD0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456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8847-2D29-4C6E-8AA4-CB660700FDBD}" type="datetimeFigureOut">
              <a:rPr lang="en-US" smtClean="0"/>
              <a:t>6/5/2020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C36B7-4B42-4636-A93C-E79C44ACD0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507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8847-2D29-4C6E-8AA4-CB660700FDBD}" type="datetimeFigureOut">
              <a:rPr lang="en-US" smtClean="0"/>
              <a:t>6/5/2020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C36B7-4B42-4636-A93C-E79C44ACD0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765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8847-2D29-4C6E-8AA4-CB660700FDBD}" type="datetimeFigureOut">
              <a:rPr lang="en-US" smtClean="0"/>
              <a:t>6/5/2020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C36B7-4B42-4636-A93C-E79C44ACD0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392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8847-2D29-4C6E-8AA4-CB660700FDBD}" type="datetimeFigureOut">
              <a:rPr lang="en-US" smtClean="0"/>
              <a:t>6/5/2020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C36B7-4B42-4636-A93C-E79C44ACD0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527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C8847-2D29-4C6E-8AA4-CB660700FDBD}" type="datetimeFigureOut">
              <a:rPr lang="en-US" smtClean="0"/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C36B7-4B42-4636-A93C-E79C44ACD0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392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Sleep-Related Death Data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Ibitola Asaolu, </a:t>
            </a:r>
            <a:r>
              <a:rPr lang="en-US" dirty="0" err="1"/>
              <a:t>DrPH</a:t>
            </a:r>
            <a:r>
              <a:rPr lang="en-US" dirty="0"/>
              <a:t> MPH</a:t>
            </a:r>
            <a:br>
              <a:rPr lang="en-US" dirty="0"/>
            </a:br>
            <a:r>
              <a:rPr lang="en-US" dirty="0"/>
              <a:t>Erin Hodson, MPH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14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7803"/>
            <a:ext cx="9144000" cy="825500"/>
          </a:xfrm>
        </p:spPr>
        <p:txBody>
          <a:bodyPr/>
          <a:lstStyle/>
          <a:p>
            <a:r>
              <a:rPr lang="en-US" sz="2800" dirty="0"/>
              <a:t>Did Medical Professional Tell You the Following? </a:t>
            </a:r>
            <a:br>
              <a:rPr lang="en-US" sz="2800" dirty="0"/>
            </a:br>
            <a:r>
              <a:rPr lang="en-US" sz="2800" dirty="0"/>
              <a:t>Tennessee Mothers by Age, 2016-2017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3987056"/>
              </p:ext>
            </p:extLst>
          </p:nvPr>
        </p:nvGraphicFramePr>
        <p:xfrm>
          <a:off x="-152400" y="1676400"/>
          <a:ext cx="9296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371600" y="1300652"/>
            <a:ext cx="98916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TN=97%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429000" y="1312581"/>
            <a:ext cx="98916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TN=92%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62600" y="1312581"/>
            <a:ext cx="98916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TN=57%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543800" y="1300652"/>
            <a:ext cx="98916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TN=92%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371600" y="6172201"/>
            <a:ext cx="7620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Source:  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Tennessee Pregnancy Risk Assessment Monitoring System (PRAMS), 2016–2017; Tennessee Department of Health, Office of Population Health Surveillance; Division of Population Health Assessment.  Prepared April 2019 by Division of Family Health and Wellness. </a:t>
            </a:r>
          </a:p>
        </p:txBody>
      </p:sp>
    </p:spTree>
    <p:extLst>
      <p:ext uri="{BB962C8B-B14F-4D97-AF65-F5344CB8AC3E}">
        <p14:creationId xmlns:p14="http://schemas.microsoft.com/office/powerpoint/2010/main" val="1401036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7803"/>
            <a:ext cx="9144000" cy="825500"/>
          </a:xfrm>
        </p:spPr>
        <p:txBody>
          <a:bodyPr/>
          <a:lstStyle/>
          <a:p>
            <a:r>
              <a:rPr lang="en-US" sz="2800" dirty="0"/>
              <a:t>Gap Between Recommended and Actual Behavior:</a:t>
            </a:r>
            <a:br>
              <a:rPr lang="en-US" sz="2800" dirty="0"/>
            </a:br>
            <a:r>
              <a:rPr lang="en-US" sz="2800" dirty="0"/>
              <a:t>Placing Baby to Sleep on Back</a:t>
            </a: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5511789"/>
              </p:ext>
            </p:extLst>
          </p:nvPr>
        </p:nvGraphicFramePr>
        <p:xfrm>
          <a:off x="-526472" y="1219200"/>
          <a:ext cx="9677399" cy="5122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Rectangle 12"/>
          <p:cNvSpPr/>
          <p:nvPr/>
        </p:nvSpPr>
        <p:spPr>
          <a:xfrm>
            <a:off x="1371600" y="6172201"/>
            <a:ext cx="7620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Source:  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Tennessee Pregnancy Risk Assessment Monitoring System (PRAMS), 2016–2017; Tennessee Department of Health, Office of Population Health Surveillance; Division of Population Health Assessment.  Prepared April 2019 by Division of Family Health and Wellness. </a:t>
            </a:r>
          </a:p>
        </p:txBody>
      </p:sp>
    </p:spTree>
    <p:extLst>
      <p:ext uri="{BB962C8B-B14F-4D97-AF65-F5344CB8AC3E}">
        <p14:creationId xmlns:p14="http://schemas.microsoft.com/office/powerpoint/2010/main" val="41754702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Sleep-Related Infant Death</a:t>
            </a:r>
          </a:p>
        </p:txBody>
      </p:sp>
    </p:spTree>
    <p:extLst>
      <p:ext uri="{BB962C8B-B14F-4D97-AF65-F5344CB8AC3E}">
        <p14:creationId xmlns:p14="http://schemas.microsoft.com/office/powerpoint/2010/main" val="3867413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7803"/>
            <a:ext cx="9144000" cy="825500"/>
          </a:xfrm>
        </p:spPr>
        <p:txBody>
          <a:bodyPr/>
          <a:lstStyle/>
          <a:p>
            <a:r>
              <a:rPr lang="en-US" sz="2800" dirty="0"/>
              <a:t>Overall and Sleep-Related Infant Deaths</a:t>
            </a:r>
            <a:br>
              <a:rPr lang="en-US" sz="2800" dirty="0"/>
            </a:br>
            <a:r>
              <a:rPr lang="en-US" sz="2800" dirty="0"/>
              <a:t>Tennessee, 2014-2018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6172201"/>
            <a:ext cx="762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Source: 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Tennessee Department of Health, Office of Vital Records &amp; Statistics, Death Statistical System; Tennessee Department of Health, Division of Family Health and Wellness, Child Fatality Review Database.  Prepared May 2020 by Division of Family Health and Wellness.   </a:t>
            </a:r>
          </a:p>
          <a:p>
            <a:endParaRPr lang="en-US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95600" y="1219200"/>
            <a:ext cx="411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~23% of all infant deaths in Tennessee</a:t>
            </a: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3175779"/>
              </p:ext>
            </p:extLst>
          </p:nvPr>
        </p:nvGraphicFramePr>
        <p:xfrm>
          <a:off x="228600" y="990600"/>
          <a:ext cx="8763000" cy="4953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246169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7803"/>
            <a:ext cx="9144000" cy="825500"/>
          </a:xfrm>
        </p:spPr>
        <p:txBody>
          <a:bodyPr/>
          <a:lstStyle/>
          <a:p>
            <a:r>
              <a:rPr lang="en-US" sz="2800" dirty="0"/>
              <a:t>Infant Age at Time of Sleep-Related Death</a:t>
            </a:r>
            <a:br>
              <a:rPr lang="en-US" sz="2800" dirty="0"/>
            </a:br>
            <a:r>
              <a:rPr lang="en-US" sz="2800" dirty="0"/>
              <a:t>Tennessee, 2014-2018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6172201"/>
            <a:ext cx="7620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Source: 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Tennessee Department of Health, Division of Family Health and Wellness, Child Fatality Review Database. Prepared May 2020 by Division of Family Health and Wellness.   </a:t>
            </a: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7935242"/>
              </p:ext>
            </p:extLst>
          </p:nvPr>
        </p:nvGraphicFramePr>
        <p:xfrm>
          <a:off x="533400" y="1295400"/>
          <a:ext cx="80772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600200" y="5505088"/>
            <a:ext cx="7086600" cy="64633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   &lt; 1       1        2         3         4         5         6         7          8       9        10      11</a:t>
            </a:r>
          </a:p>
          <a:p>
            <a:pPr lvl="2"/>
            <a:r>
              <a:rPr lang="en-US" dirty="0"/>
              <a:t>		</a:t>
            </a:r>
            <a:r>
              <a:rPr lang="en-US" b="1" dirty="0"/>
              <a:t>Age in Months</a:t>
            </a:r>
          </a:p>
        </p:txBody>
      </p:sp>
    </p:spTree>
    <p:extLst>
      <p:ext uri="{BB962C8B-B14F-4D97-AF65-F5344CB8AC3E}">
        <p14:creationId xmlns:p14="http://schemas.microsoft.com/office/powerpoint/2010/main" val="10843945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7803"/>
            <a:ext cx="9144000" cy="825500"/>
          </a:xfrm>
        </p:spPr>
        <p:txBody>
          <a:bodyPr/>
          <a:lstStyle/>
          <a:p>
            <a:r>
              <a:rPr lang="en-US" sz="2800" dirty="0"/>
              <a:t>Infant Age at Time of Sleep-Related Death</a:t>
            </a:r>
            <a:br>
              <a:rPr lang="en-US" sz="2800" dirty="0"/>
            </a:br>
            <a:r>
              <a:rPr lang="en-US" sz="2800" dirty="0"/>
              <a:t>Tennessee, 2014-2018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6172201"/>
            <a:ext cx="7620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Source: 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Tennessee Department of Health, Division of Family Health and Wellness, Child Fatality Review Database. Prepared May 2020 by Division of Family Health and Wellness.   </a:t>
            </a: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6443771"/>
              </p:ext>
            </p:extLst>
          </p:nvPr>
        </p:nvGraphicFramePr>
        <p:xfrm>
          <a:off x="533400" y="1295400"/>
          <a:ext cx="80772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600200" y="5505088"/>
            <a:ext cx="7086600" cy="64633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   &lt; 1       1        2         3         4         5         6         7          8       9        10       11</a:t>
            </a:r>
          </a:p>
          <a:p>
            <a:pPr lvl="2"/>
            <a:r>
              <a:rPr lang="en-US" dirty="0"/>
              <a:t>		</a:t>
            </a:r>
            <a:r>
              <a:rPr lang="en-US" b="1" dirty="0"/>
              <a:t>Age in Months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48200" y="1233055"/>
            <a:ext cx="449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About </a:t>
            </a:r>
            <a:r>
              <a:rPr lang="en-US" b="1" dirty="0"/>
              <a:t>4 in 5 </a:t>
            </a:r>
            <a:r>
              <a:rPr lang="en-US" dirty="0"/>
              <a:t>(79%) of sleep-related infant deaths occurred when infant was under 5 months of age</a:t>
            </a:r>
          </a:p>
        </p:txBody>
      </p:sp>
    </p:spTree>
    <p:extLst>
      <p:ext uri="{BB962C8B-B14F-4D97-AF65-F5344CB8AC3E}">
        <p14:creationId xmlns:p14="http://schemas.microsoft.com/office/powerpoint/2010/main" val="2786914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7803"/>
            <a:ext cx="9144000" cy="825500"/>
          </a:xfrm>
        </p:spPr>
        <p:txBody>
          <a:bodyPr/>
          <a:lstStyle/>
          <a:p>
            <a:r>
              <a:rPr lang="en-US" sz="2800" dirty="0"/>
              <a:t>Rate of Sleep-Related Infant Death by Region</a:t>
            </a:r>
            <a:br>
              <a:rPr lang="en-US" sz="2800" dirty="0"/>
            </a:br>
            <a:r>
              <a:rPr lang="en-US" sz="2800" dirty="0"/>
              <a:t>Tennessee, 2014-2018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6172201"/>
            <a:ext cx="7620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Source: 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Tennessee Department of Health, Division of Family Health and Wellness, Child Fatality Review Database. Prepared April 2019 by Division of Family Health and Wellness.   </a:t>
            </a: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5" t="21818" r="2856" b="23031"/>
          <a:stretch/>
        </p:blipFill>
        <p:spPr>
          <a:xfrm>
            <a:off x="17511" y="1496290"/>
            <a:ext cx="9126489" cy="4057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3984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7445"/>
            <a:ext cx="8839200" cy="825500"/>
          </a:xfrm>
        </p:spPr>
        <p:txBody>
          <a:bodyPr/>
          <a:lstStyle/>
          <a:p>
            <a:r>
              <a:rPr lang="en-US" sz="2800" dirty="0">
                <a:solidFill>
                  <a:prstClr val="white"/>
                </a:solidFill>
              </a:rPr>
              <a:t>Racial Disparity in Sleep-Related Infant Death</a:t>
            </a:r>
            <a:br>
              <a:rPr lang="en-US" sz="2800" dirty="0">
                <a:solidFill>
                  <a:prstClr val="white"/>
                </a:solidFill>
              </a:rPr>
            </a:br>
            <a:r>
              <a:rPr lang="en-US" sz="2800" dirty="0">
                <a:solidFill>
                  <a:prstClr val="white"/>
                </a:solidFill>
              </a:rPr>
              <a:t>Tennessee, </a:t>
            </a:r>
            <a:r>
              <a:rPr lang="en-US" sz="2800" dirty="0"/>
              <a:t>2014-2018</a:t>
            </a:r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8444954"/>
              </p:ext>
            </p:extLst>
          </p:nvPr>
        </p:nvGraphicFramePr>
        <p:xfrm>
          <a:off x="110835" y="1636169"/>
          <a:ext cx="8908474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029200" y="990600"/>
            <a:ext cx="39901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5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Black vs. White Disparity = </a:t>
            </a:r>
            <a:r>
              <a:rPr lang="en-US" sz="15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2.0</a:t>
            </a:r>
            <a:r>
              <a:rPr lang="en-US" sz="15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(2014-2017).  </a:t>
            </a:r>
          </a:p>
          <a:p>
            <a:pPr algn="just"/>
            <a:endParaRPr lang="en-US" sz="7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en-US" sz="15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Sleep-related death rate </a:t>
            </a:r>
            <a:r>
              <a:rPr lang="en-US" sz="15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decreased</a:t>
            </a:r>
          </a:p>
          <a:p>
            <a:pPr algn="just"/>
            <a:r>
              <a:rPr lang="en-US" sz="15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among Blacks in 2018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71600" y="6208169"/>
            <a:ext cx="7772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b="1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Source: </a:t>
            </a:r>
            <a:r>
              <a:rPr lang="en-US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Tennessee Department of Health, Division of Family Health and Wellness, Child Fatality Review Database. Prepared May  2020 by Division of Family Health and Wellness.   </a:t>
            </a:r>
          </a:p>
        </p:txBody>
      </p:sp>
    </p:spTree>
    <p:extLst>
      <p:ext uri="{BB962C8B-B14F-4D97-AF65-F5344CB8AC3E}">
        <p14:creationId xmlns:p14="http://schemas.microsoft.com/office/powerpoint/2010/main" val="2802040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7803"/>
            <a:ext cx="9144000" cy="825500"/>
          </a:xfrm>
        </p:spPr>
        <p:txBody>
          <a:bodyPr/>
          <a:lstStyle/>
          <a:p>
            <a:r>
              <a:rPr lang="en-US" sz="2800" dirty="0"/>
              <a:t>Where was baby placed to sleep?</a:t>
            </a:r>
            <a:br>
              <a:rPr lang="en-US" sz="2800" dirty="0"/>
            </a:br>
            <a:r>
              <a:rPr lang="en-US" sz="2800" dirty="0"/>
              <a:t>Tennessee, 2014-2018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6172201"/>
            <a:ext cx="7620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Source: 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Tennessee Department of Health, Division of Family Health and Wellness, Child Fatality Review Database. Prepared May 2020 by Division of Family Health and Wellness.   </a:t>
            </a: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9636951"/>
              </p:ext>
            </p:extLst>
          </p:nvPr>
        </p:nvGraphicFramePr>
        <p:xfrm>
          <a:off x="457200" y="990600"/>
          <a:ext cx="85344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342804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7803"/>
            <a:ext cx="9144000" cy="825500"/>
          </a:xfrm>
        </p:spPr>
        <p:txBody>
          <a:bodyPr/>
          <a:lstStyle/>
          <a:p>
            <a:r>
              <a:rPr lang="en-US" sz="2800" dirty="0"/>
              <a:t>Where was baby placed to sleep?</a:t>
            </a:r>
            <a:br>
              <a:rPr lang="en-US" sz="2800" dirty="0"/>
            </a:br>
            <a:r>
              <a:rPr lang="en-US" sz="2800" dirty="0"/>
              <a:t>Tennessee, 2014-2018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6172201"/>
            <a:ext cx="7620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Source: 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Tennessee Department of Health, Division of Family Health and Wellness, Child Fatality Review Database. Prepared May, 2020 by Division of Family Health and Wellness.   </a:t>
            </a: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7594647"/>
              </p:ext>
            </p:extLst>
          </p:nvPr>
        </p:nvGraphicFramePr>
        <p:xfrm>
          <a:off x="228601" y="1066800"/>
          <a:ext cx="8762999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26356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PRAMS Data</a:t>
            </a:r>
          </a:p>
        </p:txBody>
      </p:sp>
      <p:sp>
        <p:nvSpPr>
          <p:cNvPr id="5" name="object 3"/>
          <p:cNvSpPr/>
          <p:nvPr/>
        </p:nvSpPr>
        <p:spPr>
          <a:xfrm>
            <a:off x="5029200" y="1219200"/>
            <a:ext cx="3430524" cy="16059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TextBox 2"/>
          <p:cNvSpPr txBox="1"/>
          <p:nvPr/>
        </p:nvSpPr>
        <p:spPr>
          <a:xfrm>
            <a:off x="304799" y="1143000"/>
            <a:ext cx="4724401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What is PRAMS?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P</a:t>
            </a:r>
            <a:r>
              <a:rPr lang="en-US" dirty="0"/>
              <a:t>regnancy </a:t>
            </a:r>
            <a:r>
              <a:rPr lang="en-US" b="1" dirty="0"/>
              <a:t>R</a:t>
            </a:r>
            <a:r>
              <a:rPr lang="en-US" dirty="0"/>
              <a:t>isk </a:t>
            </a:r>
            <a:r>
              <a:rPr lang="en-US" b="1" dirty="0"/>
              <a:t>A</a:t>
            </a:r>
            <a:r>
              <a:rPr lang="en-US" dirty="0"/>
              <a:t>ssessment </a:t>
            </a:r>
            <a:r>
              <a:rPr lang="en-US" b="1" dirty="0"/>
              <a:t>M</a:t>
            </a:r>
            <a:r>
              <a:rPr lang="en-US" dirty="0"/>
              <a:t>onitoring </a:t>
            </a:r>
            <a:r>
              <a:rPr lang="en-US" b="1" dirty="0"/>
              <a:t>S</a:t>
            </a:r>
            <a:r>
              <a:rPr lang="en-US" dirty="0"/>
              <a:t>ystem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Purpose: </a:t>
            </a:r>
            <a:r>
              <a:rPr lang="en-US" spc="-5" dirty="0">
                <a:cs typeface="Calibri"/>
              </a:rPr>
              <a:t>Collect </a:t>
            </a:r>
            <a:r>
              <a:rPr lang="en-US" spc="-10" dirty="0">
                <a:cs typeface="Calibri"/>
              </a:rPr>
              <a:t>state-specific </a:t>
            </a:r>
            <a:r>
              <a:rPr lang="en-US" spc="-5" dirty="0">
                <a:cs typeface="Calibri"/>
              </a:rPr>
              <a:t>population-based </a:t>
            </a:r>
            <a:r>
              <a:rPr lang="en-US" spc="-15" dirty="0">
                <a:cs typeface="Calibri"/>
              </a:rPr>
              <a:t>data </a:t>
            </a:r>
            <a:r>
              <a:rPr lang="en-US" spc="-5" dirty="0">
                <a:cs typeface="Calibri"/>
              </a:rPr>
              <a:t>on maternal attitudes and </a:t>
            </a:r>
            <a:endParaRPr lang="en-US" dirty="0"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9048" y="2514600"/>
            <a:ext cx="7772400" cy="230832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      experiences </a:t>
            </a:r>
            <a:r>
              <a:rPr lang="en-US" spc="-15" dirty="0">
                <a:cs typeface="Calibri"/>
              </a:rPr>
              <a:t>before, </a:t>
            </a:r>
            <a:r>
              <a:rPr lang="en-US" spc="-5" dirty="0">
                <a:cs typeface="Calibri"/>
              </a:rPr>
              <a:t>during </a:t>
            </a:r>
            <a:r>
              <a:rPr lang="en-US" dirty="0">
                <a:cs typeface="Calibri"/>
              </a:rPr>
              <a:t>and </a:t>
            </a:r>
            <a:r>
              <a:rPr lang="en-US" spc="-5" dirty="0">
                <a:cs typeface="Calibri"/>
              </a:rPr>
              <a:t>shortly </a:t>
            </a:r>
            <a:r>
              <a:rPr lang="en-US" spc="-10" dirty="0">
                <a:cs typeface="Calibri"/>
              </a:rPr>
              <a:t>after </a:t>
            </a:r>
          </a:p>
          <a:p>
            <a:r>
              <a:rPr lang="en-US" spc="-10" dirty="0">
                <a:cs typeface="Calibri"/>
              </a:rPr>
              <a:t>      </a:t>
            </a:r>
            <a:r>
              <a:rPr lang="en-US" spc="-5" dirty="0">
                <a:cs typeface="Calibri"/>
              </a:rPr>
              <a:t>pregnancy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pc="-5" dirty="0">
                <a:cs typeface="Calibri"/>
              </a:rPr>
              <a:t>The PRAMS sample is chosen from all women who had a live birth recently, so findings can be applied to the state’s entire population of women who have recently delivered a live-born infant 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PRAMS </a:t>
            </a:r>
            <a:r>
              <a:rPr lang="en-US" spc="-10" dirty="0">
                <a:cs typeface="Calibri"/>
              </a:rPr>
              <a:t>provides </a:t>
            </a:r>
            <a:r>
              <a:rPr lang="en-US" spc="-15" dirty="0">
                <a:cs typeface="Calibri"/>
              </a:rPr>
              <a:t>data for </a:t>
            </a:r>
            <a:r>
              <a:rPr lang="en-US" spc="-20" dirty="0">
                <a:cs typeface="Calibri"/>
              </a:rPr>
              <a:t>state </a:t>
            </a:r>
            <a:r>
              <a:rPr lang="en-US" spc="-5" dirty="0">
                <a:cs typeface="Calibri"/>
              </a:rPr>
              <a:t>health </a:t>
            </a:r>
            <a:r>
              <a:rPr lang="en-US" spc="-10" dirty="0">
                <a:cs typeface="Calibri"/>
              </a:rPr>
              <a:t>officials </a:t>
            </a:r>
            <a:r>
              <a:rPr lang="en-US" spc="-15" dirty="0">
                <a:cs typeface="Calibri"/>
              </a:rPr>
              <a:t>to </a:t>
            </a:r>
            <a:r>
              <a:rPr lang="en-US" dirty="0">
                <a:cs typeface="Calibri"/>
              </a:rPr>
              <a:t>use </a:t>
            </a:r>
            <a:r>
              <a:rPr lang="en-US" spc="-15" dirty="0">
                <a:cs typeface="Calibri"/>
              </a:rPr>
              <a:t>to improve </a:t>
            </a:r>
            <a:r>
              <a:rPr lang="en-US" dirty="0">
                <a:cs typeface="Calibri"/>
              </a:rPr>
              <a:t>the  </a:t>
            </a:r>
            <a:r>
              <a:rPr lang="en-US" spc="-5" dirty="0">
                <a:cs typeface="Calibri"/>
              </a:rPr>
              <a:t>health of </a:t>
            </a:r>
            <a:r>
              <a:rPr lang="en-US" spc="-10" dirty="0">
                <a:cs typeface="Calibri"/>
              </a:rPr>
              <a:t>mothers </a:t>
            </a:r>
            <a:r>
              <a:rPr lang="en-US" dirty="0">
                <a:cs typeface="Calibri"/>
              </a:rPr>
              <a:t>and </a:t>
            </a:r>
            <a:r>
              <a:rPr lang="en-US" spc="-10" dirty="0">
                <a:cs typeface="Calibri"/>
              </a:rPr>
              <a:t>infants.</a:t>
            </a:r>
            <a:endParaRPr lang="en-US" dirty="0"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0581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7803"/>
            <a:ext cx="9144000" cy="825500"/>
          </a:xfrm>
        </p:spPr>
        <p:txBody>
          <a:bodyPr/>
          <a:lstStyle/>
          <a:p>
            <a:r>
              <a:rPr lang="en-US" sz="2800" dirty="0"/>
              <a:t>Contributing Factors in Sleep-Related Infant Deaths</a:t>
            </a:r>
            <a:br>
              <a:rPr lang="en-US" sz="2800" dirty="0"/>
            </a:br>
            <a:r>
              <a:rPr lang="en-US" sz="2800" dirty="0"/>
              <a:t>Tennessee, 2014-2018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6172201"/>
            <a:ext cx="7620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Source: 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Tennessee Department of Health, Division of Family Health and Wellness, Child Fatality Review Database. Prepared May 2020by Division of Family Health and Wellness.   </a:t>
            </a: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0848688"/>
              </p:ext>
            </p:extLst>
          </p:nvPr>
        </p:nvGraphicFramePr>
        <p:xfrm>
          <a:off x="0" y="1066800"/>
          <a:ext cx="8991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484715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5" y="228600"/>
            <a:ext cx="9144000" cy="825500"/>
          </a:xfrm>
        </p:spPr>
        <p:txBody>
          <a:bodyPr/>
          <a:lstStyle/>
          <a:p>
            <a:r>
              <a:rPr lang="en-US" sz="2800" dirty="0"/>
              <a:t>Contributing Factors in Sleep-Related Infant Deaths</a:t>
            </a:r>
            <a:br>
              <a:rPr lang="en-US" sz="2800" dirty="0"/>
            </a:br>
            <a:r>
              <a:rPr lang="en-US" sz="2800" dirty="0"/>
              <a:t>Tennessee, 2014-2018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6172201"/>
            <a:ext cx="7620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Source: 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Tennessee Department of Health, Division of Family Health and Wellness, Child Fatality Review Database. Prepared May 2020 by Division of Family Health and Wellness.   </a:t>
            </a: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9858363"/>
              </p:ext>
            </p:extLst>
          </p:nvPr>
        </p:nvGraphicFramePr>
        <p:xfrm>
          <a:off x="-152400" y="1143000"/>
          <a:ext cx="10058400" cy="4800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52909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7803"/>
            <a:ext cx="9144000" cy="825500"/>
          </a:xfrm>
        </p:spPr>
        <p:txBody>
          <a:bodyPr/>
          <a:lstStyle/>
          <a:p>
            <a:r>
              <a:rPr lang="en-US" sz="2800" dirty="0"/>
              <a:t>Safe Sleep Practices by Race/Ethnicity</a:t>
            </a:r>
            <a:br>
              <a:rPr lang="en-US" sz="2800" dirty="0"/>
            </a:br>
            <a:r>
              <a:rPr lang="en-US" sz="2800" dirty="0"/>
              <a:t>Tennessee, 2016-2017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76400" y="1259453"/>
            <a:ext cx="1143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TN=79%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26527" y="1259453"/>
            <a:ext cx="1143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TN=61%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39000" y="1259453"/>
            <a:ext cx="1143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TN=80%</a:t>
            </a:r>
          </a:p>
        </p:txBody>
      </p:sp>
      <p:sp>
        <p:nvSpPr>
          <p:cNvPr id="3" name="Rectangle 2"/>
          <p:cNvSpPr/>
          <p:nvPr/>
        </p:nvSpPr>
        <p:spPr>
          <a:xfrm>
            <a:off x="1371600" y="6172201"/>
            <a:ext cx="7620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Source:  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Tennessee Pregnancy Risk Assessment Monitoring System (PRAMS), 2016–2017; Tennessee Department of Health, Office of Population Health Surveillance; Division of Population Health Assessment.  Prepared April 2019 by Division of Family Health and Wellness. </a:t>
            </a: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7029118"/>
              </p:ext>
            </p:extLst>
          </p:nvPr>
        </p:nvGraphicFramePr>
        <p:xfrm>
          <a:off x="-152400" y="1421035"/>
          <a:ext cx="9296400" cy="4598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88053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7803"/>
            <a:ext cx="9144000" cy="825500"/>
          </a:xfrm>
        </p:spPr>
        <p:txBody>
          <a:bodyPr/>
          <a:lstStyle/>
          <a:p>
            <a:r>
              <a:rPr lang="en-US" sz="2800" dirty="0"/>
              <a:t>Baby’s Usual Sleep Place by Race/Ethnicity</a:t>
            </a:r>
            <a:br>
              <a:rPr lang="en-US" sz="2800" dirty="0"/>
            </a:br>
            <a:r>
              <a:rPr lang="en-US" sz="2800" dirty="0"/>
              <a:t>Tennessee, 2016-2017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9611188"/>
              </p:ext>
            </p:extLst>
          </p:nvPr>
        </p:nvGraphicFramePr>
        <p:xfrm>
          <a:off x="-152400" y="1066800"/>
          <a:ext cx="9225689" cy="5105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676400" y="2191381"/>
            <a:ext cx="1143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TN=33%</a:t>
            </a:r>
          </a:p>
        </p:txBody>
      </p:sp>
      <p:sp>
        <p:nvSpPr>
          <p:cNvPr id="5" name="Rectangle 4"/>
          <p:cNvSpPr/>
          <p:nvPr/>
        </p:nvSpPr>
        <p:spPr>
          <a:xfrm>
            <a:off x="1371600" y="6172201"/>
            <a:ext cx="7620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Source:  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Tennessee Pregnancy Risk Assessment Monitoring System (PRAMS), 2016–2017; Tennessee Department of Health, Office of Population Health Surveillance; Division of Population Health Assessment.  Prepared April 2019 by Division of Family Health and Wellness. </a:t>
            </a:r>
          </a:p>
        </p:txBody>
      </p:sp>
    </p:spTree>
    <p:extLst>
      <p:ext uri="{BB962C8B-B14F-4D97-AF65-F5344CB8AC3E}">
        <p14:creationId xmlns:p14="http://schemas.microsoft.com/office/powerpoint/2010/main" val="3706108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7803"/>
            <a:ext cx="9144000" cy="825500"/>
          </a:xfrm>
        </p:spPr>
        <p:txBody>
          <a:bodyPr/>
          <a:lstStyle/>
          <a:p>
            <a:r>
              <a:rPr lang="en-US" sz="2800" dirty="0"/>
              <a:t>How Baby Sleeps by Race/Ethnicity</a:t>
            </a:r>
            <a:br>
              <a:rPr lang="en-US" sz="2800" dirty="0"/>
            </a:br>
            <a:r>
              <a:rPr lang="en-US" sz="2800" dirty="0"/>
              <a:t>Tennessee, 2016-2017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8823941"/>
              </p:ext>
            </p:extLst>
          </p:nvPr>
        </p:nvGraphicFramePr>
        <p:xfrm>
          <a:off x="-152400" y="1066800"/>
          <a:ext cx="92202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676400" y="1741481"/>
            <a:ext cx="98916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TN=51%</a:t>
            </a:r>
          </a:p>
        </p:txBody>
      </p:sp>
      <p:sp>
        <p:nvSpPr>
          <p:cNvPr id="5" name="Rectangle 4"/>
          <p:cNvSpPr/>
          <p:nvPr/>
        </p:nvSpPr>
        <p:spPr>
          <a:xfrm>
            <a:off x="1371600" y="6172201"/>
            <a:ext cx="7620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Source:  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Tennessee Pregnancy Risk Assessment Monitoring System (PRAMS), 2016–2017; Tennessee Department of Health, Office of Population Health Surveillance; Division of Population Health Assessment.  Prepared April 2019 by Division of Family Health and Wellness. </a:t>
            </a:r>
          </a:p>
        </p:txBody>
      </p:sp>
    </p:spTree>
    <p:extLst>
      <p:ext uri="{BB962C8B-B14F-4D97-AF65-F5344CB8AC3E}">
        <p14:creationId xmlns:p14="http://schemas.microsoft.com/office/powerpoint/2010/main" val="3498613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7803"/>
            <a:ext cx="9144000" cy="825500"/>
          </a:xfrm>
        </p:spPr>
        <p:txBody>
          <a:bodyPr/>
          <a:lstStyle/>
          <a:p>
            <a:r>
              <a:rPr lang="en-US" sz="2800" dirty="0"/>
              <a:t>Safe Sleep Practices by Maternal Age</a:t>
            </a:r>
            <a:br>
              <a:rPr lang="en-US" sz="2800" dirty="0"/>
            </a:br>
            <a:r>
              <a:rPr lang="en-US" sz="2800" dirty="0"/>
              <a:t>Tennessee, 2016-2017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6800873"/>
              </p:ext>
            </p:extLst>
          </p:nvPr>
        </p:nvGraphicFramePr>
        <p:xfrm>
          <a:off x="-152400" y="1436445"/>
          <a:ext cx="9372600" cy="47357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676400" y="1260945"/>
            <a:ext cx="1143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TN=79%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19600" y="1260945"/>
            <a:ext cx="1143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TN=61%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39000" y="1260944"/>
            <a:ext cx="1143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TN=80%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6172201"/>
            <a:ext cx="7620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Source:  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Tennessee Pregnancy Risk Assessment Monitoring System (PRAMS), 2016–2017; Tennessee Department of Health, Office of Population Health Surveillance; Division of Population Health Assessment.  Prepared April 2019 by Division of Family Health and Wellness. </a:t>
            </a:r>
          </a:p>
        </p:txBody>
      </p:sp>
    </p:spTree>
    <p:extLst>
      <p:ext uri="{BB962C8B-B14F-4D97-AF65-F5344CB8AC3E}">
        <p14:creationId xmlns:p14="http://schemas.microsoft.com/office/powerpoint/2010/main" val="302032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7803"/>
            <a:ext cx="9144000" cy="825500"/>
          </a:xfrm>
        </p:spPr>
        <p:txBody>
          <a:bodyPr/>
          <a:lstStyle/>
          <a:p>
            <a:r>
              <a:rPr lang="en-US" sz="2800" dirty="0"/>
              <a:t>Baby’s Usual Sleep Place by Maternal Age</a:t>
            </a:r>
            <a:br>
              <a:rPr lang="en-US" sz="2800" dirty="0"/>
            </a:br>
            <a:r>
              <a:rPr lang="en-US" sz="2800" dirty="0"/>
              <a:t>Tennessee, 2016-2017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8279098"/>
              </p:ext>
            </p:extLst>
          </p:nvPr>
        </p:nvGraphicFramePr>
        <p:xfrm>
          <a:off x="-152400" y="1371600"/>
          <a:ext cx="92964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676400" y="2461593"/>
            <a:ext cx="98916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TN=33%</a:t>
            </a:r>
          </a:p>
        </p:txBody>
      </p:sp>
      <p:sp>
        <p:nvSpPr>
          <p:cNvPr id="13" name="TextBox 3"/>
          <p:cNvSpPr txBox="1"/>
          <p:nvPr/>
        </p:nvSpPr>
        <p:spPr>
          <a:xfrm>
            <a:off x="4419600" y="2461594"/>
            <a:ext cx="100730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TN=10%</a:t>
            </a:r>
          </a:p>
        </p:txBody>
      </p:sp>
      <p:sp>
        <p:nvSpPr>
          <p:cNvPr id="14" name="TextBox 3"/>
          <p:cNvSpPr txBox="1"/>
          <p:nvPr/>
        </p:nvSpPr>
        <p:spPr>
          <a:xfrm>
            <a:off x="7162800" y="2461592"/>
            <a:ext cx="100730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TN=44%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371600" y="6172201"/>
            <a:ext cx="7620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Source:  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Tennessee Pregnancy Risk Assessment Monitoring System (PRAMS), 2016–2017; Tennessee Department of Health, Office of Population Health Surveillance; Division of Population Health Assessment.  Prepared April 2019 by Division of Family Health and Wellness. </a:t>
            </a:r>
          </a:p>
        </p:txBody>
      </p:sp>
    </p:spTree>
    <p:extLst>
      <p:ext uri="{BB962C8B-B14F-4D97-AF65-F5344CB8AC3E}">
        <p14:creationId xmlns:p14="http://schemas.microsoft.com/office/powerpoint/2010/main" val="3857029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7803"/>
            <a:ext cx="9144000" cy="825500"/>
          </a:xfrm>
        </p:spPr>
        <p:txBody>
          <a:bodyPr/>
          <a:lstStyle/>
          <a:p>
            <a:r>
              <a:rPr lang="en-US" sz="2800" dirty="0"/>
              <a:t>How Baby Sleeps by Maternal Age</a:t>
            </a:r>
            <a:br>
              <a:rPr lang="en-US" sz="2800" dirty="0"/>
            </a:br>
            <a:r>
              <a:rPr lang="en-US" sz="2800" dirty="0"/>
              <a:t>Tennessee, 2016-2017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2960447"/>
              </p:ext>
            </p:extLst>
          </p:nvPr>
        </p:nvGraphicFramePr>
        <p:xfrm>
          <a:off x="-152400" y="1219200"/>
          <a:ext cx="9296400" cy="4876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676400" y="1612001"/>
            <a:ext cx="98916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TN=51%</a:t>
            </a:r>
          </a:p>
        </p:txBody>
      </p:sp>
      <p:sp>
        <p:nvSpPr>
          <p:cNvPr id="10" name="TextBox 6"/>
          <p:cNvSpPr txBox="1"/>
          <p:nvPr/>
        </p:nvSpPr>
        <p:spPr>
          <a:xfrm>
            <a:off x="4433977" y="1612001"/>
            <a:ext cx="98923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TN=10%</a:t>
            </a:r>
          </a:p>
        </p:txBody>
      </p:sp>
      <p:sp>
        <p:nvSpPr>
          <p:cNvPr id="12" name="TextBox 6"/>
          <p:cNvSpPr txBox="1"/>
          <p:nvPr/>
        </p:nvSpPr>
        <p:spPr>
          <a:xfrm>
            <a:off x="7148945" y="1612001"/>
            <a:ext cx="98914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TN=29%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371600" y="6172201"/>
            <a:ext cx="7620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Source:  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Tennessee Pregnancy Risk Assessment Monitoring System (PRAMS), 2016–2017; Tennessee Department of Health, Office of Population Health Surveillance; Division of Population Health Assessment.  Prepared April 2019 by Division of Family Health and Wellness. </a:t>
            </a:r>
          </a:p>
        </p:txBody>
      </p:sp>
    </p:spTree>
    <p:extLst>
      <p:ext uri="{BB962C8B-B14F-4D97-AF65-F5344CB8AC3E}">
        <p14:creationId xmlns:p14="http://schemas.microsoft.com/office/powerpoint/2010/main" val="139786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7803"/>
            <a:ext cx="9144000" cy="825500"/>
          </a:xfrm>
        </p:spPr>
        <p:txBody>
          <a:bodyPr/>
          <a:lstStyle/>
          <a:p>
            <a:r>
              <a:rPr lang="en-US" sz="2800" dirty="0"/>
              <a:t>Did Medical Professional Tell You the Following? </a:t>
            </a:r>
            <a:br>
              <a:rPr lang="en-US" sz="2800" dirty="0"/>
            </a:br>
            <a:r>
              <a:rPr lang="en-US" sz="2800" dirty="0"/>
              <a:t>Tennessee Mothers by Race/Ethnicity, 2016-2017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6124935"/>
              </p:ext>
            </p:extLst>
          </p:nvPr>
        </p:nvGraphicFramePr>
        <p:xfrm>
          <a:off x="-228599" y="1588309"/>
          <a:ext cx="9372599" cy="4583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371600" y="1237434"/>
            <a:ext cx="98916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TN=97%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29000" y="1237435"/>
            <a:ext cx="98916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TN=92%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86400" y="1237436"/>
            <a:ext cx="98916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TN=57%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543800" y="1237433"/>
            <a:ext cx="98916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TN=92%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371600" y="6172201"/>
            <a:ext cx="7620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Source:  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Tennessee Pregnancy Risk Assessment Monitoring System (PRAMS), 2016–2017; Tennessee Department of Health, Office of Population Health Surveillance; Division of Population Health Assessment.  Prepared April 2019 by Division of Family Health and Wellness. </a:t>
            </a:r>
          </a:p>
        </p:txBody>
      </p:sp>
    </p:spTree>
    <p:extLst>
      <p:ext uri="{BB962C8B-B14F-4D97-AF65-F5344CB8AC3E}">
        <p14:creationId xmlns:p14="http://schemas.microsoft.com/office/powerpoint/2010/main" val="2184621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3200</TotalTime>
  <Words>1223</Words>
  <Application>Microsoft Office PowerPoint</Application>
  <PresentationFormat>On-screen Show (4:3)</PresentationFormat>
  <Paragraphs>115</Paragraphs>
  <Slides>21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Open Sans</vt:lpstr>
      <vt:lpstr>PermianSlabSerifTypeface</vt:lpstr>
      <vt:lpstr>Office Theme</vt:lpstr>
      <vt:lpstr>Sleep-Related Death Data</vt:lpstr>
      <vt:lpstr>PRAMS Data</vt:lpstr>
      <vt:lpstr>Safe Sleep Practices by Race/Ethnicity Tennessee, 2016-2017</vt:lpstr>
      <vt:lpstr>Baby’s Usual Sleep Place by Race/Ethnicity Tennessee, 2016-2017</vt:lpstr>
      <vt:lpstr>How Baby Sleeps by Race/Ethnicity Tennessee, 2016-2017</vt:lpstr>
      <vt:lpstr>Safe Sleep Practices by Maternal Age Tennessee, 2016-2017</vt:lpstr>
      <vt:lpstr>Baby’s Usual Sleep Place by Maternal Age Tennessee, 2016-2017</vt:lpstr>
      <vt:lpstr>How Baby Sleeps by Maternal Age Tennessee, 2016-2017</vt:lpstr>
      <vt:lpstr>Did Medical Professional Tell You the Following?  Tennessee Mothers by Race/Ethnicity, 2016-2017</vt:lpstr>
      <vt:lpstr>Did Medical Professional Tell You the Following?  Tennessee Mothers by Age, 2016-2017</vt:lpstr>
      <vt:lpstr>Gap Between Recommended and Actual Behavior: Placing Baby to Sleep on Back</vt:lpstr>
      <vt:lpstr>Sleep-Related Infant Death</vt:lpstr>
      <vt:lpstr>Overall and Sleep-Related Infant Deaths Tennessee, 2014-2018</vt:lpstr>
      <vt:lpstr>Infant Age at Time of Sleep-Related Death Tennessee, 2014-2018</vt:lpstr>
      <vt:lpstr>Infant Age at Time of Sleep-Related Death Tennessee, 2014-2018</vt:lpstr>
      <vt:lpstr>Rate of Sleep-Related Infant Death by Region Tennessee, 2014-2018</vt:lpstr>
      <vt:lpstr>Racial Disparity in Sleep-Related Infant Death Tennessee, 2014-2018</vt:lpstr>
      <vt:lpstr>Where was baby placed to sleep? Tennessee, 2014-2018</vt:lpstr>
      <vt:lpstr>Where was baby placed to sleep? Tennessee, 2014-2018</vt:lpstr>
      <vt:lpstr>Contributing Factors in Sleep-Related Infant Deaths Tennessee, 2014-2018</vt:lpstr>
      <vt:lpstr>Contributing Factors in Sleep-Related Infant Deaths Tennessee, 2014-2018</vt:lpstr>
    </vt:vector>
  </TitlesOfParts>
  <Company>State of Tennessee Dept. of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Sleep-Related Death Data</dc:title>
  <dc:creator>Erin Hodson</dc:creator>
  <cp:lastModifiedBy>Cindy Chafin</cp:lastModifiedBy>
  <cp:revision>90</cp:revision>
  <dcterms:created xsi:type="dcterms:W3CDTF">2019-04-09T17:28:53Z</dcterms:created>
  <dcterms:modified xsi:type="dcterms:W3CDTF">2020-06-05T19:42:00Z</dcterms:modified>
</cp:coreProperties>
</file>