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31"/>
  </p:notesMasterIdLst>
  <p:handoutMasterIdLst>
    <p:handoutMasterId r:id="rId32"/>
  </p:handoutMasterIdLst>
  <p:sldIdLst>
    <p:sldId id="304" r:id="rId5"/>
    <p:sldId id="366" r:id="rId6"/>
    <p:sldId id="372" r:id="rId7"/>
    <p:sldId id="359" r:id="rId8"/>
    <p:sldId id="365" r:id="rId9"/>
    <p:sldId id="367" r:id="rId10"/>
    <p:sldId id="368" r:id="rId11"/>
    <p:sldId id="360" r:id="rId12"/>
    <p:sldId id="361" r:id="rId13"/>
    <p:sldId id="362" r:id="rId14"/>
    <p:sldId id="363" r:id="rId15"/>
    <p:sldId id="369" r:id="rId16"/>
    <p:sldId id="364" r:id="rId17"/>
    <p:sldId id="376" r:id="rId18"/>
    <p:sldId id="373" r:id="rId19"/>
    <p:sldId id="374" r:id="rId20"/>
    <p:sldId id="375" r:id="rId21"/>
    <p:sldId id="377" r:id="rId22"/>
    <p:sldId id="378" r:id="rId23"/>
    <p:sldId id="379" r:id="rId24"/>
    <p:sldId id="380" r:id="rId25"/>
    <p:sldId id="381" r:id="rId26"/>
    <p:sldId id="382" r:id="rId27"/>
    <p:sldId id="383" r:id="rId28"/>
    <p:sldId id="384" r:id="rId29"/>
    <p:sldId id="298" r:id="rId30"/>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676D38D-E390-F036-0536-177A12CF2D4D}" name="Chyna Branch" initials="CB" userId="S::DC4766J@tn.gov::9340045b-c932-4a93-ac09-13584afe518e" providerId="AD"/>
  <p188:author id="{663EDFD9-99E6-FD4E-4362-75501E0793FC}" name="Ashley Moore" initials="AM" userId="S::DC47396@tn.gov::6f0d0ec4-5b38-4eb5-9a71-2698129c477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pril Kincaid" initials="AK" lastIdx="19" clrIdx="0"/>
  <p:cmAuthor id="1" name="Rachel Heitmann" initials="RH" lastIdx="13" clrIdx="1"/>
  <p:cmAuthor id="2" name="Ashley N. Brooks" initials="ANB" lastIdx="1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3124"/>
    <a:srgbClr val="1C1C1C"/>
    <a:srgbClr val="E6CCE6"/>
    <a:srgbClr val="1E376D"/>
    <a:srgbClr val="EE272E"/>
    <a:srgbClr val="011D5F"/>
    <a:srgbClr val="C8141E"/>
    <a:srgbClr val="E71B1B"/>
    <a:srgbClr val="192246"/>
    <a:srgbClr val="1A23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36" autoAdjust="0"/>
    <p:restoredTop sz="83138" autoAdjust="0"/>
  </p:normalViewPr>
  <p:slideViewPr>
    <p:cSldViewPr>
      <p:cViewPr varScale="1">
        <p:scale>
          <a:sx n="95" d="100"/>
          <a:sy n="95" d="100"/>
        </p:scale>
        <p:origin x="2520" y="78"/>
      </p:cViewPr>
      <p:guideLst>
        <p:guide orient="horz" pos="2160"/>
        <p:guide pos="2880"/>
      </p:guideLst>
    </p:cSldViewPr>
  </p:slideViewPr>
  <p:outlineViewPr>
    <p:cViewPr>
      <p:scale>
        <a:sx n="33" d="100"/>
        <a:sy n="33" d="100"/>
      </p:scale>
      <p:origin x="0" y="739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2329" cy="462120"/>
          </a:xfrm>
          <a:prstGeom prst="rect">
            <a:avLst/>
          </a:prstGeom>
        </p:spPr>
        <p:txBody>
          <a:bodyPr vert="horz" lIns="90763" tIns="45382" rIns="90763" bIns="45382" rtlCol="0"/>
          <a:lstStyle>
            <a:lvl1pPr algn="l">
              <a:defRPr sz="1200"/>
            </a:lvl1pPr>
          </a:lstStyle>
          <a:p>
            <a:endParaRPr lang="en-US" dirty="0"/>
          </a:p>
        </p:txBody>
      </p:sp>
      <p:sp>
        <p:nvSpPr>
          <p:cNvPr id="3" name="Date Placeholder 2"/>
          <p:cNvSpPr>
            <a:spLocks noGrp="1"/>
          </p:cNvSpPr>
          <p:nvPr>
            <p:ph type="dt" sz="quarter" idx="1"/>
          </p:nvPr>
        </p:nvSpPr>
        <p:spPr>
          <a:xfrm>
            <a:off x="3936173" y="0"/>
            <a:ext cx="3012329" cy="462120"/>
          </a:xfrm>
          <a:prstGeom prst="rect">
            <a:avLst/>
          </a:prstGeom>
        </p:spPr>
        <p:txBody>
          <a:bodyPr vert="horz" lIns="90763" tIns="45382" rIns="90763" bIns="45382" rtlCol="0"/>
          <a:lstStyle>
            <a:lvl1pPr algn="r">
              <a:defRPr sz="1200"/>
            </a:lvl1pPr>
          </a:lstStyle>
          <a:p>
            <a:fld id="{A529B845-3DE4-C44E-82C8-700AB11ED3A6}" type="datetime1">
              <a:rPr lang="en-US" smtClean="0"/>
              <a:t>5/20/2024</a:t>
            </a:fld>
            <a:endParaRPr lang="en-US" dirty="0"/>
          </a:p>
        </p:txBody>
      </p:sp>
      <p:sp>
        <p:nvSpPr>
          <p:cNvPr id="4" name="Footer Placeholder 3"/>
          <p:cNvSpPr>
            <a:spLocks noGrp="1"/>
          </p:cNvSpPr>
          <p:nvPr>
            <p:ph type="ftr" sz="quarter" idx="2"/>
          </p:nvPr>
        </p:nvSpPr>
        <p:spPr>
          <a:xfrm>
            <a:off x="0" y="8772378"/>
            <a:ext cx="3012329" cy="462120"/>
          </a:xfrm>
          <a:prstGeom prst="rect">
            <a:avLst/>
          </a:prstGeom>
        </p:spPr>
        <p:txBody>
          <a:bodyPr vert="horz" lIns="90763" tIns="45382" rIns="90763" bIns="4538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173" y="8772378"/>
            <a:ext cx="3012329" cy="462120"/>
          </a:xfrm>
          <a:prstGeom prst="rect">
            <a:avLst/>
          </a:prstGeom>
        </p:spPr>
        <p:txBody>
          <a:bodyPr vert="horz" lIns="90763" tIns="45382" rIns="90763" bIns="45382" rtlCol="0" anchor="b"/>
          <a:lstStyle>
            <a:lvl1pPr algn="r">
              <a:defRPr sz="1200"/>
            </a:lvl1pPr>
          </a:lstStyle>
          <a:p>
            <a:fld id="{A796EF79-0BF4-924E-943E-33FECC0BC4E2}" type="slidenum">
              <a:rPr lang="en-US" smtClean="0"/>
              <a:t>‹#›</a:t>
            </a:fld>
            <a:endParaRPr lang="en-US" dirty="0"/>
          </a:p>
        </p:txBody>
      </p:sp>
    </p:spTree>
    <p:extLst>
      <p:ext uri="{BB962C8B-B14F-4D97-AF65-F5344CB8AC3E}">
        <p14:creationId xmlns:p14="http://schemas.microsoft.com/office/powerpoint/2010/main" val="30257532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12002" cy="461193"/>
          </a:xfrm>
          <a:prstGeom prst="rect">
            <a:avLst/>
          </a:prstGeom>
        </p:spPr>
        <p:txBody>
          <a:bodyPr vert="horz" lIns="87474" tIns="43738" rIns="87474" bIns="43738" rtlCol="0"/>
          <a:lstStyle>
            <a:lvl1pPr algn="l">
              <a:defRPr sz="1200"/>
            </a:lvl1pPr>
          </a:lstStyle>
          <a:p>
            <a:endParaRPr lang="en-US" dirty="0"/>
          </a:p>
        </p:txBody>
      </p:sp>
      <p:sp>
        <p:nvSpPr>
          <p:cNvPr id="3" name="Date Placeholder 2"/>
          <p:cNvSpPr>
            <a:spLocks noGrp="1"/>
          </p:cNvSpPr>
          <p:nvPr>
            <p:ph type="dt" idx="1"/>
          </p:nvPr>
        </p:nvSpPr>
        <p:spPr>
          <a:xfrm>
            <a:off x="3936566" y="2"/>
            <a:ext cx="3012002" cy="461193"/>
          </a:xfrm>
          <a:prstGeom prst="rect">
            <a:avLst/>
          </a:prstGeom>
        </p:spPr>
        <p:txBody>
          <a:bodyPr vert="horz" lIns="87474" tIns="43738" rIns="87474" bIns="43738" rtlCol="0"/>
          <a:lstStyle>
            <a:lvl1pPr algn="r">
              <a:defRPr sz="1200"/>
            </a:lvl1pPr>
          </a:lstStyle>
          <a:p>
            <a:fld id="{D55E2DDC-EEF2-C84C-B230-6800F23774E3}" type="datetime1">
              <a:rPr lang="en-US" smtClean="0"/>
              <a:t>5/20/2024</a:t>
            </a:fld>
            <a:endParaRPr lang="en-US" dirty="0"/>
          </a:p>
        </p:txBody>
      </p:sp>
      <p:sp>
        <p:nvSpPr>
          <p:cNvPr id="4" name="Slide Image Placeholder 3"/>
          <p:cNvSpPr>
            <a:spLocks noGrp="1" noRot="1" noChangeAspect="1"/>
          </p:cNvSpPr>
          <p:nvPr>
            <p:ph type="sldImg" idx="2"/>
          </p:nvPr>
        </p:nvSpPr>
        <p:spPr>
          <a:xfrm>
            <a:off x="1166813" y="693738"/>
            <a:ext cx="4616450" cy="3463925"/>
          </a:xfrm>
          <a:prstGeom prst="rect">
            <a:avLst/>
          </a:prstGeom>
          <a:noFill/>
          <a:ln w="12700">
            <a:solidFill>
              <a:prstClr val="black"/>
            </a:solidFill>
          </a:ln>
        </p:spPr>
        <p:txBody>
          <a:bodyPr vert="horz" lIns="87474" tIns="43738" rIns="87474" bIns="43738" rtlCol="0" anchor="ctr"/>
          <a:lstStyle/>
          <a:p>
            <a:endParaRPr lang="en-US" dirty="0"/>
          </a:p>
        </p:txBody>
      </p:sp>
      <p:sp>
        <p:nvSpPr>
          <p:cNvPr id="5" name="Notes Placeholder 4"/>
          <p:cNvSpPr>
            <a:spLocks noGrp="1"/>
          </p:cNvSpPr>
          <p:nvPr>
            <p:ph type="body" sz="quarter" idx="3"/>
          </p:nvPr>
        </p:nvSpPr>
        <p:spPr>
          <a:xfrm>
            <a:off x="695311" y="4387444"/>
            <a:ext cx="5559456" cy="4155317"/>
          </a:xfrm>
          <a:prstGeom prst="rect">
            <a:avLst/>
          </a:prstGeom>
        </p:spPr>
        <p:txBody>
          <a:bodyPr vert="horz" lIns="87474" tIns="43738" rIns="87474" bIns="437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3358"/>
            <a:ext cx="3012002" cy="461193"/>
          </a:xfrm>
          <a:prstGeom prst="rect">
            <a:avLst/>
          </a:prstGeom>
        </p:spPr>
        <p:txBody>
          <a:bodyPr vert="horz" lIns="87474" tIns="43738" rIns="87474" bIns="4373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566" y="8773358"/>
            <a:ext cx="3012002" cy="461193"/>
          </a:xfrm>
          <a:prstGeom prst="rect">
            <a:avLst/>
          </a:prstGeom>
        </p:spPr>
        <p:txBody>
          <a:bodyPr vert="horz" lIns="87474" tIns="43738" rIns="87474" bIns="43738" rtlCol="0" anchor="b"/>
          <a:lstStyle>
            <a:lvl1pPr algn="r">
              <a:defRPr sz="1200"/>
            </a:lvl1pPr>
          </a:lstStyle>
          <a:p>
            <a:fld id="{DE8B79F1-B7B6-4FD2-9263-BB9B47A67CD8}" type="slidenum">
              <a:rPr lang="en-US" smtClean="0"/>
              <a:t>‹#›</a:t>
            </a:fld>
            <a:endParaRPr lang="en-US" dirty="0"/>
          </a:p>
        </p:txBody>
      </p:sp>
    </p:spTree>
    <p:extLst>
      <p:ext uri="{BB962C8B-B14F-4D97-AF65-F5344CB8AC3E}">
        <p14:creationId xmlns:p14="http://schemas.microsoft.com/office/powerpoint/2010/main" val="17383634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8B79F1-B7B6-4FD2-9263-BB9B47A67CD8}" type="slidenum">
              <a:rPr lang="en-US" smtClean="0"/>
              <a:t>1</a:t>
            </a:fld>
            <a:endParaRPr lang="en-US" dirty="0"/>
          </a:p>
        </p:txBody>
      </p:sp>
    </p:spTree>
    <p:extLst>
      <p:ext uri="{BB962C8B-B14F-4D97-AF65-F5344CB8AC3E}">
        <p14:creationId xmlns:p14="http://schemas.microsoft.com/office/powerpoint/2010/main" val="3543813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r>
              <a:rPr lang="en-US" dirty="0"/>
              <a:t>Details about the caregiver who was responsible for the child at time of death</a:t>
            </a:r>
          </a:p>
          <a:p>
            <a:pPr>
              <a:lnSpc>
                <a:spcPct val="200000"/>
              </a:lnSpc>
            </a:pPr>
            <a:r>
              <a:rPr lang="en-US" dirty="0"/>
              <a:t>Details on how the child was placed and found/who found the child</a:t>
            </a:r>
          </a:p>
          <a:p>
            <a:pPr>
              <a:lnSpc>
                <a:spcPct val="200000"/>
              </a:lnSpc>
            </a:pPr>
            <a:r>
              <a:rPr lang="en-US" dirty="0"/>
              <a:t>Details on sleep environment</a:t>
            </a:r>
          </a:p>
          <a:p>
            <a:pPr>
              <a:lnSpc>
                <a:spcPct val="200000"/>
              </a:lnSpc>
            </a:pPr>
            <a:r>
              <a:rPr lang="en-US" dirty="0"/>
              <a:t>Team discussions</a:t>
            </a:r>
          </a:p>
          <a:p>
            <a:pPr>
              <a:lnSpc>
                <a:spcPct val="200000"/>
              </a:lnSpc>
            </a:pPr>
            <a:r>
              <a:rPr lang="en-US" dirty="0"/>
              <a:t>Relevant medical history</a:t>
            </a:r>
          </a:p>
          <a:p>
            <a:pPr>
              <a:lnSpc>
                <a:spcPct val="200000"/>
              </a:lnSpc>
            </a:pPr>
            <a:r>
              <a:rPr lang="en-US" dirty="0"/>
              <a:t>Cause and manner of death</a:t>
            </a:r>
          </a:p>
          <a:p>
            <a:endParaRPr lang="en-US" dirty="0"/>
          </a:p>
        </p:txBody>
      </p:sp>
      <p:sp>
        <p:nvSpPr>
          <p:cNvPr id="4" name="Slide Number Placeholder 3"/>
          <p:cNvSpPr>
            <a:spLocks noGrp="1"/>
          </p:cNvSpPr>
          <p:nvPr>
            <p:ph type="sldNum" sz="quarter" idx="5"/>
          </p:nvPr>
        </p:nvSpPr>
        <p:spPr/>
        <p:txBody>
          <a:bodyPr/>
          <a:lstStyle/>
          <a:p>
            <a:fld id="{DE8B79F1-B7B6-4FD2-9263-BB9B47A67CD8}" type="slidenum">
              <a:rPr lang="en-US" smtClean="0"/>
              <a:t>11</a:t>
            </a:fld>
            <a:endParaRPr lang="en-US" dirty="0"/>
          </a:p>
        </p:txBody>
      </p:sp>
    </p:spTree>
    <p:extLst>
      <p:ext uri="{BB962C8B-B14F-4D97-AF65-F5344CB8AC3E}">
        <p14:creationId xmlns:p14="http://schemas.microsoft.com/office/powerpoint/2010/main" val="2259885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r>
              <a:rPr lang="en-US" dirty="0"/>
              <a:t>Details about the caregiver who was responsible for the child at time of death</a:t>
            </a:r>
          </a:p>
          <a:p>
            <a:pPr>
              <a:lnSpc>
                <a:spcPct val="200000"/>
              </a:lnSpc>
            </a:pPr>
            <a:r>
              <a:rPr lang="en-US" dirty="0"/>
              <a:t>Details on how the child was placed and found/who found the child</a:t>
            </a:r>
          </a:p>
          <a:p>
            <a:pPr>
              <a:lnSpc>
                <a:spcPct val="200000"/>
              </a:lnSpc>
            </a:pPr>
            <a:r>
              <a:rPr lang="en-US" dirty="0"/>
              <a:t>Details on sleep environment</a:t>
            </a:r>
          </a:p>
          <a:p>
            <a:pPr>
              <a:lnSpc>
                <a:spcPct val="200000"/>
              </a:lnSpc>
            </a:pPr>
            <a:r>
              <a:rPr lang="en-US" dirty="0"/>
              <a:t>Team discussions</a:t>
            </a:r>
          </a:p>
          <a:p>
            <a:pPr>
              <a:lnSpc>
                <a:spcPct val="200000"/>
              </a:lnSpc>
            </a:pPr>
            <a:r>
              <a:rPr lang="en-US" dirty="0"/>
              <a:t>Relevant medical history</a:t>
            </a:r>
          </a:p>
          <a:p>
            <a:pPr>
              <a:lnSpc>
                <a:spcPct val="200000"/>
              </a:lnSpc>
            </a:pPr>
            <a:r>
              <a:rPr lang="en-US" dirty="0"/>
              <a:t>Cause and manner of death</a:t>
            </a:r>
          </a:p>
          <a:p>
            <a:endParaRPr lang="en-US" dirty="0"/>
          </a:p>
        </p:txBody>
      </p:sp>
      <p:sp>
        <p:nvSpPr>
          <p:cNvPr id="4" name="Slide Number Placeholder 3"/>
          <p:cNvSpPr>
            <a:spLocks noGrp="1"/>
          </p:cNvSpPr>
          <p:nvPr>
            <p:ph type="sldNum" sz="quarter" idx="5"/>
          </p:nvPr>
        </p:nvSpPr>
        <p:spPr/>
        <p:txBody>
          <a:bodyPr/>
          <a:lstStyle/>
          <a:p>
            <a:fld id="{DE8B79F1-B7B6-4FD2-9263-BB9B47A67CD8}" type="slidenum">
              <a:rPr lang="en-US" smtClean="0"/>
              <a:t>13</a:t>
            </a:fld>
            <a:endParaRPr lang="en-US" dirty="0"/>
          </a:p>
        </p:txBody>
      </p:sp>
    </p:spTree>
    <p:extLst>
      <p:ext uri="{BB962C8B-B14F-4D97-AF65-F5344CB8AC3E}">
        <p14:creationId xmlns:p14="http://schemas.microsoft.com/office/powerpoint/2010/main" val="3317360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teams statewide should be categorizing cases based on the algorithm at the CFR meeting. If your team hasn’t been categorizing at the meetings and you need assistance, please let me know</a:t>
            </a:r>
          </a:p>
        </p:txBody>
      </p:sp>
      <p:sp>
        <p:nvSpPr>
          <p:cNvPr id="4" name="Slide Number Placeholder 3"/>
          <p:cNvSpPr>
            <a:spLocks noGrp="1"/>
          </p:cNvSpPr>
          <p:nvPr>
            <p:ph type="sldNum" sz="quarter" idx="5"/>
          </p:nvPr>
        </p:nvSpPr>
        <p:spPr/>
        <p:txBody>
          <a:bodyPr/>
          <a:lstStyle/>
          <a:p>
            <a:fld id="{DE8B79F1-B7B6-4FD2-9263-BB9B47A67CD8}" type="slidenum">
              <a:rPr lang="en-US" smtClean="0"/>
              <a:t>16</a:t>
            </a:fld>
            <a:endParaRPr lang="en-US" dirty="0"/>
          </a:p>
        </p:txBody>
      </p:sp>
    </p:spTree>
    <p:extLst>
      <p:ext uri="{BB962C8B-B14F-4D97-AF65-F5344CB8AC3E}">
        <p14:creationId xmlns:p14="http://schemas.microsoft.com/office/powerpoint/2010/main" val="3817998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couple of images to show examples of airway obstruction: Hyperextended, Neutral, </a:t>
            </a:r>
            <a:r>
              <a:rPr lang="en-US" dirty="0" err="1"/>
              <a:t>Hyperflexed</a:t>
            </a:r>
            <a:endParaRPr lang="en-US" dirty="0"/>
          </a:p>
        </p:txBody>
      </p:sp>
      <p:sp>
        <p:nvSpPr>
          <p:cNvPr id="4" name="Slide Number Placeholder 3"/>
          <p:cNvSpPr>
            <a:spLocks noGrp="1"/>
          </p:cNvSpPr>
          <p:nvPr>
            <p:ph type="sldNum" sz="quarter" idx="5"/>
          </p:nvPr>
        </p:nvSpPr>
        <p:spPr/>
        <p:txBody>
          <a:bodyPr/>
          <a:lstStyle/>
          <a:p>
            <a:fld id="{DE8B79F1-B7B6-4FD2-9263-BB9B47A67CD8}" type="slidenum">
              <a:rPr lang="en-US" smtClean="0"/>
              <a:t>20</a:t>
            </a:fld>
            <a:endParaRPr lang="en-US" dirty="0"/>
          </a:p>
        </p:txBody>
      </p:sp>
    </p:spTree>
    <p:extLst>
      <p:ext uri="{BB962C8B-B14F-4D97-AF65-F5344CB8AC3E}">
        <p14:creationId xmlns:p14="http://schemas.microsoft.com/office/powerpoint/2010/main" val="4143855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B79F1-B7B6-4FD2-9263-BB9B47A67CD8}" type="slidenum">
              <a:rPr lang="en-US" smtClean="0"/>
              <a:t>22</a:t>
            </a:fld>
            <a:endParaRPr lang="en-US" dirty="0"/>
          </a:p>
        </p:txBody>
      </p:sp>
    </p:spTree>
    <p:extLst>
      <p:ext uri="{BB962C8B-B14F-4D97-AF65-F5344CB8AC3E}">
        <p14:creationId xmlns:p14="http://schemas.microsoft.com/office/powerpoint/2010/main" val="3468749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Cause of death does not indicate category. Example, COD: Asphyxia, but the way the infant was found does not fit into explained suffocation category</a:t>
            </a:r>
          </a:p>
        </p:txBody>
      </p:sp>
      <p:sp>
        <p:nvSpPr>
          <p:cNvPr id="4" name="Slide Number Placeholder 3"/>
          <p:cNvSpPr>
            <a:spLocks noGrp="1"/>
          </p:cNvSpPr>
          <p:nvPr>
            <p:ph type="sldNum" sz="quarter" idx="5"/>
          </p:nvPr>
        </p:nvSpPr>
        <p:spPr/>
        <p:txBody>
          <a:bodyPr/>
          <a:lstStyle/>
          <a:p>
            <a:fld id="{DE8B79F1-B7B6-4FD2-9263-BB9B47A67CD8}" type="slidenum">
              <a:rPr lang="en-US" smtClean="0"/>
              <a:t>23</a:t>
            </a:fld>
            <a:endParaRPr lang="en-US" dirty="0"/>
          </a:p>
        </p:txBody>
      </p:sp>
    </p:spTree>
    <p:extLst>
      <p:ext uri="{BB962C8B-B14F-4D97-AF65-F5344CB8AC3E}">
        <p14:creationId xmlns:p14="http://schemas.microsoft.com/office/powerpoint/2010/main" val="1766732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examples of what soft bedding and wedging might look like. </a:t>
            </a:r>
          </a:p>
          <a:p>
            <a:endParaRPr lang="en-US" dirty="0"/>
          </a:p>
        </p:txBody>
      </p:sp>
      <p:sp>
        <p:nvSpPr>
          <p:cNvPr id="4" name="Slide Number Placeholder 3"/>
          <p:cNvSpPr>
            <a:spLocks noGrp="1"/>
          </p:cNvSpPr>
          <p:nvPr>
            <p:ph type="sldNum" sz="quarter" idx="5"/>
          </p:nvPr>
        </p:nvSpPr>
        <p:spPr/>
        <p:txBody>
          <a:bodyPr/>
          <a:lstStyle/>
          <a:p>
            <a:fld id="{DE8B79F1-B7B6-4FD2-9263-BB9B47A67CD8}" type="slidenum">
              <a:rPr lang="en-US" smtClean="0"/>
              <a:t>24</a:t>
            </a:fld>
            <a:endParaRPr lang="en-US" dirty="0"/>
          </a:p>
        </p:txBody>
      </p:sp>
    </p:spTree>
    <p:extLst>
      <p:ext uri="{BB962C8B-B14F-4D97-AF65-F5344CB8AC3E}">
        <p14:creationId xmlns:p14="http://schemas.microsoft.com/office/powerpoint/2010/main" val="1632805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examples of what overlay and other might look like. </a:t>
            </a:r>
          </a:p>
          <a:p>
            <a:endParaRPr lang="en-US" dirty="0"/>
          </a:p>
          <a:p>
            <a:r>
              <a:rPr lang="en-US" dirty="0"/>
              <a:t>Overlay is when an infant’s airway is compressed or obstructed by a person or animal. A good example of other would be suffocation from a trash bag in the sleep environment. </a:t>
            </a:r>
          </a:p>
          <a:p>
            <a:endParaRPr lang="en-US" dirty="0"/>
          </a:p>
          <a:p>
            <a:endParaRPr lang="en-US" dirty="0"/>
          </a:p>
          <a:p>
            <a:endParaRPr lang="en-US" dirty="0"/>
          </a:p>
          <a:p>
            <a:r>
              <a:rPr lang="en-US" dirty="0"/>
              <a:t>A good example of other would be suffocation from a trash bag in the sleep environment. </a:t>
            </a:r>
          </a:p>
          <a:p>
            <a:endParaRPr lang="en-US" dirty="0"/>
          </a:p>
        </p:txBody>
      </p:sp>
      <p:sp>
        <p:nvSpPr>
          <p:cNvPr id="4" name="Slide Number Placeholder 3"/>
          <p:cNvSpPr>
            <a:spLocks noGrp="1"/>
          </p:cNvSpPr>
          <p:nvPr>
            <p:ph type="sldNum" sz="quarter" idx="5"/>
          </p:nvPr>
        </p:nvSpPr>
        <p:spPr/>
        <p:txBody>
          <a:bodyPr/>
          <a:lstStyle/>
          <a:p>
            <a:fld id="{DE8B79F1-B7B6-4FD2-9263-BB9B47A67CD8}" type="slidenum">
              <a:rPr lang="en-US" smtClean="0"/>
              <a:t>25</a:t>
            </a:fld>
            <a:endParaRPr lang="en-US" dirty="0"/>
          </a:p>
        </p:txBody>
      </p:sp>
    </p:spTree>
    <p:extLst>
      <p:ext uri="{BB962C8B-B14F-4D97-AF65-F5344CB8AC3E}">
        <p14:creationId xmlns:p14="http://schemas.microsoft.com/office/powerpoint/2010/main" val="6592486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24A6DC-4361-4766-80B6-37FDB4F3F576}" type="slidenum">
              <a:rPr lang="en-US" smtClean="0"/>
              <a:pPr/>
              <a:t>26</a:t>
            </a:fld>
            <a:endParaRPr lang="en-US" dirty="0"/>
          </a:p>
        </p:txBody>
      </p:sp>
    </p:spTree>
    <p:extLst>
      <p:ext uri="{BB962C8B-B14F-4D97-AF65-F5344CB8AC3E}">
        <p14:creationId xmlns:p14="http://schemas.microsoft.com/office/powerpoint/2010/main" val="3198399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8B79F1-B7B6-4FD2-9263-BB9B47A67CD8}" type="slidenum">
              <a:rPr lang="en-US" smtClean="0"/>
              <a:t>2</a:t>
            </a:fld>
            <a:endParaRPr lang="en-US" dirty="0"/>
          </a:p>
        </p:txBody>
      </p:sp>
    </p:spTree>
    <p:extLst>
      <p:ext uri="{BB962C8B-B14F-4D97-AF65-F5344CB8AC3E}">
        <p14:creationId xmlns:p14="http://schemas.microsoft.com/office/powerpoint/2010/main" val="3087129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8B79F1-B7B6-4FD2-9263-BB9B47A67CD8}" type="slidenum">
              <a:rPr lang="en-US" smtClean="0"/>
              <a:t>3</a:t>
            </a:fld>
            <a:endParaRPr lang="en-US" dirty="0"/>
          </a:p>
        </p:txBody>
      </p:sp>
    </p:spTree>
    <p:extLst>
      <p:ext uri="{BB962C8B-B14F-4D97-AF65-F5344CB8AC3E}">
        <p14:creationId xmlns:p14="http://schemas.microsoft.com/office/powerpoint/2010/main" val="2508039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Emphasize every case</a:t>
            </a:r>
          </a:p>
        </p:txBody>
      </p:sp>
      <p:sp>
        <p:nvSpPr>
          <p:cNvPr id="4" name="Slide Number Placeholder 3"/>
          <p:cNvSpPr>
            <a:spLocks noGrp="1"/>
          </p:cNvSpPr>
          <p:nvPr>
            <p:ph type="sldNum" sz="quarter" idx="5"/>
          </p:nvPr>
        </p:nvSpPr>
        <p:spPr/>
        <p:txBody>
          <a:bodyPr/>
          <a:lstStyle/>
          <a:p>
            <a:fld id="{DE8B79F1-B7B6-4FD2-9263-BB9B47A67CD8}" type="slidenum">
              <a:rPr lang="en-US" smtClean="0"/>
              <a:t>4</a:t>
            </a:fld>
            <a:endParaRPr lang="en-US" dirty="0"/>
          </a:p>
        </p:txBody>
      </p:sp>
    </p:spTree>
    <p:extLst>
      <p:ext uri="{BB962C8B-B14F-4D97-AF65-F5344CB8AC3E}">
        <p14:creationId xmlns:p14="http://schemas.microsoft.com/office/powerpoint/2010/main" val="2305558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B79F1-B7B6-4FD2-9263-BB9B47A67CD8}" type="slidenum">
              <a:rPr lang="en-US" smtClean="0"/>
              <a:t>5</a:t>
            </a:fld>
            <a:endParaRPr lang="en-US" dirty="0"/>
          </a:p>
        </p:txBody>
      </p:sp>
    </p:spTree>
    <p:extLst>
      <p:ext uri="{BB962C8B-B14F-4D97-AF65-F5344CB8AC3E}">
        <p14:creationId xmlns:p14="http://schemas.microsoft.com/office/powerpoint/2010/main" val="2366500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UcPeriod"/>
            </a:pPr>
            <a:r>
              <a:rPr lang="en-US" dirty="0"/>
              <a:t>No Name should be mentioned when deidentifying a case. </a:t>
            </a:r>
          </a:p>
          <a:p>
            <a:pPr marL="228600" indent="-228600">
              <a:buAutoNum type="alphaUcPeriod"/>
            </a:pPr>
            <a:r>
              <a:rPr lang="en-US" dirty="0"/>
              <a:t>B is the correct choice, you should remove Hospital names, EMS providers, Holidays, and Road names </a:t>
            </a:r>
          </a:p>
          <a:p>
            <a:pPr marL="228600" indent="-228600">
              <a:buAutoNum type="alphaUcPeriod"/>
            </a:pPr>
            <a:r>
              <a:rPr lang="en-US" dirty="0"/>
              <a:t>No, Remember saying that the infant was born to a 19-year-old woman is an important factor when considering risk factors. </a:t>
            </a:r>
          </a:p>
          <a:p>
            <a:pPr marL="228600" indent="-228600">
              <a:buAutoNum type="alphaUcPeriod"/>
            </a:pPr>
            <a:r>
              <a:rPr lang="en-US" dirty="0"/>
              <a:t>No, Remember that any date other than the DOD should not be mentioned.</a:t>
            </a:r>
          </a:p>
        </p:txBody>
      </p:sp>
      <p:sp>
        <p:nvSpPr>
          <p:cNvPr id="4" name="Slide Number Placeholder 3"/>
          <p:cNvSpPr>
            <a:spLocks noGrp="1"/>
          </p:cNvSpPr>
          <p:nvPr>
            <p:ph type="sldNum" sz="quarter" idx="5"/>
          </p:nvPr>
        </p:nvSpPr>
        <p:spPr/>
        <p:txBody>
          <a:bodyPr/>
          <a:lstStyle/>
          <a:p>
            <a:fld id="{DE8B79F1-B7B6-4FD2-9263-BB9B47A67CD8}" type="slidenum">
              <a:rPr lang="en-US" smtClean="0"/>
              <a:t>7</a:t>
            </a:fld>
            <a:endParaRPr lang="en-US" dirty="0"/>
          </a:p>
        </p:txBody>
      </p:sp>
    </p:spTree>
    <p:extLst>
      <p:ext uri="{BB962C8B-B14F-4D97-AF65-F5344CB8AC3E}">
        <p14:creationId xmlns:p14="http://schemas.microsoft.com/office/powerpoint/2010/main" val="3441152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B79F1-B7B6-4FD2-9263-BB9B47A67CD8}" type="slidenum">
              <a:rPr lang="en-US" smtClean="0"/>
              <a:t>8</a:t>
            </a:fld>
            <a:endParaRPr lang="en-US" dirty="0"/>
          </a:p>
        </p:txBody>
      </p:sp>
    </p:spTree>
    <p:extLst>
      <p:ext uri="{BB962C8B-B14F-4D97-AF65-F5344CB8AC3E}">
        <p14:creationId xmlns:p14="http://schemas.microsoft.com/office/powerpoint/2010/main" val="608071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r>
              <a:rPr lang="en-US" dirty="0"/>
              <a:t>Details about the caregiver who was responsible for the child at time of death</a:t>
            </a:r>
          </a:p>
          <a:p>
            <a:pPr>
              <a:lnSpc>
                <a:spcPct val="200000"/>
              </a:lnSpc>
            </a:pPr>
            <a:r>
              <a:rPr lang="en-US" dirty="0"/>
              <a:t>Details on how the child was placed and found/who found the child</a:t>
            </a:r>
          </a:p>
          <a:p>
            <a:pPr>
              <a:lnSpc>
                <a:spcPct val="200000"/>
              </a:lnSpc>
            </a:pPr>
            <a:r>
              <a:rPr lang="en-US" dirty="0"/>
              <a:t>Details on sleep environment</a:t>
            </a:r>
          </a:p>
          <a:p>
            <a:pPr>
              <a:lnSpc>
                <a:spcPct val="200000"/>
              </a:lnSpc>
            </a:pPr>
            <a:r>
              <a:rPr lang="en-US" dirty="0"/>
              <a:t>Team discussions</a:t>
            </a:r>
          </a:p>
          <a:p>
            <a:pPr>
              <a:lnSpc>
                <a:spcPct val="200000"/>
              </a:lnSpc>
            </a:pPr>
            <a:r>
              <a:rPr lang="en-US" dirty="0"/>
              <a:t>Relevant medical history</a:t>
            </a:r>
          </a:p>
          <a:p>
            <a:pPr>
              <a:lnSpc>
                <a:spcPct val="200000"/>
              </a:lnSpc>
            </a:pPr>
            <a:r>
              <a:rPr lang="en-US" dirty="0"/>
              <a:t>Cause and manner of death</a:t>
            </a:r>
          </a:p>
          <a:p>
            <a:endParaRPr lang="en-US" dirty="0"/>
          </a:p>
        </p:txBody>
      </p:sp>
      <p:sp>
        <p:nvSpPr>
          <p:cNvPr id="4" name="Slide Number Placeholder 3"/>
          <p:cNvSpPr>
            <a:spLocks noGrp="1"/>
          </p:cNvSpPr>
          <p:nvPr>
            <p:ph type="sldNum" sz="quarter" idx="5"/>
          </p:nvPr>
        </p:nvSpPr>
        <p:spPr/>
        <p:txBody>
          <a:bodyPr/>
          <a:lstStyle/>
          <a:p>
            <a:fld id="{DE8B79F1-B7B6-4FD2-9263-BB9B47A67CD8}" type="slidenum">
              <a:rPr lang="en-US" smtClean="0"/>
              <a:t>9</a:t>
            </a:fld>
            <a:endParaRPr lang="en-US" dirty="0"/>
          </a:p>
        </p:txBody>
      </p:sp>
    </p:spTree>
    <p:extLst>
      <p:ext uri="{BB962C8B-B14F-4D97-AF65-F5344CB8AC3E}">
        <p14:creationId xmlns:p14="http://schemas.microsoft.com/office/powerpoint/2010/main" val="3676309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r>
              <a:rPr lang="en-US" dirty="0"/>
              <a:t>Details about the caregiver who was responsible for the child at time of death</a:t>
            </a:r>
          </a:p>
          <a:p>
            <a:pPr>
              <a:lnSpc>
                <a:spcPct val="200000"/>
              </a:lnSpc>
            </a:pPr>
            <a:r>
              <a:rPr lang="en-US" dirty="0"/>
              <a:t>Details on how the child was placed and found/who found the child</a:t>
            </a:r>
          </a:p>
          <a:p>
            <a:pPr>
              <a:lnSpc>
                <a:spcPct val="200000"/>
              </a:lnSpc>
            </a:pPr>
            <a:r>
              <a:rPr lang="en-US" dirty="0"/>
              <a:t>Details on sleep environment</a:t>
            </a:r>
          </a:p>
          <a:p>
            <a:pPr>
              <a:lnSpc>
                <a:spcPct val="200000"/>
              </a:lnSpc>
            </a:pPr>
            <a:r>
              <a:rPr lang="en-US" dirty="0"/>
              <a:t>Team discussions</a:t>
            </a:r>
          </a:p>
          <a:p>
            <a:pPr>
              <a:lnSpc>
                <a:spcPct val="200000"/>
              </a:lnSpc>
            </a:pPr>
            <a:r>
              <a:rPr lang="en-US" dirty="0"/>
              <a:t>Relevant medical history</a:t>
            </a:r>
          </a:p>
          <a:p>
            <a:pPr>
              <a:lnSpc>
                <a:spcPct val="200000"/>
              </a:lnSpc>
            </a:pPr>
            <a:r>
              <a:rPr lang="en-US" dirty="0"/>
              <a:t>Cause and manner of death</a:t>
            </a:r>
          </a:p>
          <a:p>
            <a:endParaRPr lang="en-US" dirty="0"/>
          </a:p>
        </p:txBody>
      </p:sp>
      <p:sp>
        <p:nvSpPr>
          <p:cNvPr id="4" name="Slide Number Placeholder 3"/>
          <p:cNvSpPr>
            <a:spLocks noGrp="1"/>
          </p:cNvSpPr>
          <p:nvPr>
            <p:ph type="sldNum" sz="quarter" idx="5"/>
          </p:nvPr>
        </p:nvSpPr>
        <p:spPr/>
        <p:txBody>
          <a:bodyPr/>
          <a:lstStyle/>
          <a:p>
            <a:fld id="{DE8B79F1-B7B6-4FD2-9263-BB9B47A67CD8}" type="slidenum">
              <a:rPr lang="en-US" smtClean="0"/>
              <a:t>10</a:t>
            </a:fld>
            <a:endParaRPr lang="en-US" dirty="0"/>
          </a:p>
        </p:txBody>
      </p:sp>
    </p:spTree>
    <p:extLst>
      <p:ext uri="{BB962C8B-B14F-4D97-AF65-F5344CB8AC3E}">
        <p14:creationId xmlns:p14="http://schemas.microsoft.com/office/powerpoint/2010/main" val="27930220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cxnSp>
        <p:nvCxnSpPr>
          <p:cNvPr id="8" name="Straight Connector 7"/>
          <p:cNvCxnSpPr/>
          <p:nvPr userDrawn="1"/>
        </p:nvCxnSpPr>
        <p:spPr>
          <a:xfrm>
            <a:off x="3657600" y="3124200"/>
            <a:ext cx="0" cy="790575"/>
          </a:xfrm>
          <a:prstGeom prst="line">
            <a:avLst/>
          </a:prstGeom>
          <a:ln>
            <a:solidFill>
              <a:srgbClr val="7E7E8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hasCustomPrompt="1"/>
          </p:nvPr>
        </p:nvSpPr>
        <p:spPr>
          <a:xfrm>
            <a:off x="3810000" y="3581399"/>
            <a:ext cx="2133600" cy="419099"/>
          </a:xfrm>
        </p:spPr>
        <p:txBody>
          <a:bodyPr anchor="ctr">
            <a:normAutofit/>
          </a:bodyPr>
          <a:lstStyle>
            <a:lvl1pPr marL="0" indent="0">
              <a:buNone/>
              <a:defRPr sz="16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a:t>
            </a:r>
          </a:p>
        </p:txBody>
      </p:sp>
      <p:sp>
        <p:nvSpPr>
          <p:cNvPr id="13" name="Title 1"/>
          <p:cNvSpPr>
            <a:spLocks noGrp="1"/>
          </p:cNvSpPr>
          <p:nvPr>
            <p:ph type="title"/>
          </p:nvPr>
        </p:nvSpPr>
        <p:spPr>
          <a:xfrm>
            <a:off x="3810000" y="3048000"/>
            <a:ext cx="5181600" cy="533399"/>
          </a:xfrm>
        </p:spPr>
        <p:txBody>
          <a:bodyPr anchor="ctr">
            <a:noAutofit/>
          </a:bodyPr>
          <a:lstStyle>
            <a:lvl1pPr algn="l">
              <a:defRPr sz="2000" b="1" cap="all">
                <a:solidFill>
                  <a:schemeClr val="tx2"/>
                </a:solidFill>
              </a:defRPr>
            </a:lvl1pPr>
          </a:lstStyle>
          <a:p>
            <a:r>
              <a:rPr lang="en-US"/>
              <a:t>Click to edit Master title style</a:t>
            </a:r>
            <a:endParaRPr lang="en-JM" dirty="0"/>
          </a:p>
        </p:txBody>
      </p:sp>
      <p:sp>
        <p:nvSpPr>
          <p:cNvPr id="9" name="Text Placeholder 2"/>
          <p:cNvSpPr>
            <a:spLocks noGrp="1"/>
          </p:cNvSpPr>
          <p:nvPr>
            <p:ph type="body" idx="10" hasCustomPrompt="1"/>
          </p:nvPr>
        </p:nvSpPr>
        <p:spPr>
          <a:xfrm>
            <a:off x="6477000" y="6096000"/>
            <a:ext cx="2133600" cy="457200"/>
          </a:xfrm>
        </p:spPr>
        <p:txBody>
          <a:bodyPr anchor="b">
            <a:normAutofit/>
          </a:bodyPr>
          <a:lstStyle>
            <a:lvl1pPr marL="0" indent="0" algn="r">
              <a:buNone/>
              <a:defRPr sz="16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67622" y="2979991"/>
            <a:ext cx="1978152" cy="1078992"/>
          </a:xfrm>
          <a:prstGeom prst="rect">
            <a:avLst/>
          </a:prstGeom>
        </p:spPr>
      </p:pic>
    </p:spTree>
    <p:extLst>
      <p:ext uri="{BB962C8B-B14F-4D97-AF65-F5344CB8AC3E}">
        <p14:creationId xmlns:p14="http://schemas.microsoft.com/office/powerpoint/2010/main" val="2811257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4" name="Text Placeholder 2"/>
          <p:cNvSpPr>
            <a:spLocks noGrp="1"/>
          </p:cNvSpPr>
          <p:nvPr>
            <p:ph idx="1"/>
          </p:nvPr>
        </p:nvSpPr>
        <p:spPr>
          <a:xfrm>
            <a:off x="457200" y="1701805"/>
            <a:ext cx="8229600" cy="4165599"/>
          </a:xfrm>
          <a:prstGeom prst="rect">
            <a:avLst/>
          </a:prstGeom>
        </p:spPr>
        <p:txBody>
          <a:bodyPr vert="horz" lIns="91440" tIns="45720" rIns="91440" bIns="45720" rtlCol="0">
            <a:normAutofit/>
          </a:bodyPr>
          <a:lstStyle>
            <a:lvl1pPr marL="342900" indent="-342900">
              <a:buFont typeface="Arial" panose="020B0604020202020204" pitchFamily="34" charset="0"/>
              <a:buChar char="•"/>
              <a:defRPr>
                <a:solidFill>
                  <a:schemeClr val="accent5"/>
                </a:solidFill>
              </a:defRPr>
            </a:lvl1pPr>
            <a:lvl2pPr marL="742950" indent="-285750">
              <a:buFont typeface="Calibri" panose="020F0502020204030204" pitchFamily="34" charset="0"/>
              <a:buChar cha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dirty="0"/>
          </a:p>
        </p:txBody>
      </p:sp>
    </p:spTree>
    <p:extLst>
      <p:ext uri="{BB962C8B-B14F-4D97-AF65-F5344CB8AC3E}">
        <p14:creationId xmlns:p14="http://schemas.microsoft.com/office/powerpoint/2010/main" val="631099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Column 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457200" y="1676400"/>
            <a:ext cx="4038600" cy="4191000"/>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3"/>
          <p:cNvSpPr>
            <a:spLocks noGrp="1"/>
          </p:cNvSpPr>
          <p:nvPr>
            <p:ph sz="quarter" idx="11"/>
          </p:nvPr>
        </p:nvSpPr>
        <p:spPr>
          <a:xfrm>
            <a:off x="4648200" y="1676400"/>
            <a:ext cx="4038600" cy="4191000"/>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6171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cxnSp>
        <p:nvCxnSpPr>
          <p:cNvPr id="8" name="Straight Connector 7"/>
          <p:cNvCxnSpPr/>
          <p:nvPr userDrawn="1"/>
        </p:nvCxnSpPr>
        <p:spPr>
          <a:xfrm>
            <a:off x="4572000" y="3124200"/>
            <a:ext cx="0" cy="790575"/>
          </a:xfrm>
          <a:prstGeom prst="line">
            <a:avLst/>
          </a:prstGeom>
          <a:ln>
            <a:solidFill>
              <a:srgbClr val="7E7E82"/>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hasCustomPrompt="1"/>
          </p:nvPr>
        </p:nvSpPr>
        <p:spPr>
          <a:xfrm>
            <a:off x="4800600" y="3276600"/>
            <a:ext cx="3581400" cy="457200"/>
          </a:xfrm>
        </p:spPr>
        <p:txBody>
          <a:bodyPr anchor="t">
            <a:noAutofit/>
          </a:bodyPr>
          <a:lstStyle>
            <a:lvl1pPr algn="l">
              <a:defRPr sz="2400" b="1" cap="all" baseline="0">
                <a:solidFill>
                  <a:schemeClr val="tx2"/>
                </a:solidFill>
              </a:defRPr>
            </a:lvl1pPr>
          </a:lstStyle>
          <a:p>
            <a:r>
              <a:rPr lang="en-US" dirty="0"/>
              <a:t>THANK YOU</a:t>
            </a:r>
            <a:endParaRPr lang="en-JM"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41448" y="2979991"/>
            <a:ext cx="1978152" cy="1078992"/>
          </a:xfrm>
          <a:prstGeom prst="rect">
            <a:avLst/>
          </a:prstGeom>
        </p:spPr>
      </p:pic>
    </p:spTree>
    <p:extLst>
      <p:ext uri="{BB962C8B-B14F-4D97-AF65-F5344CB8AC3E}">
        <p14:creationId xmlns:p14="http://schemas.microsoft.com/office/powerpoint/2010/main" val="214025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14B94AEF-A89C-4074-8179-67E7B884C4DE}" type="datetimeFigureOut">
              <a:rPr lang="en-US" smtClean="0"/>
              <a:pPr/>
              <a:t>5/20/2024</a:t>
            </a:fld>
            <a:endParaRPr lang="en-US" dirty="0"/>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185B2ED5-7CAE-485C-A2C1-B7BBD5638E00}" type="slidenum">
              <a:rPr lang="en-US" smtClean="0"/>
              <a:pPr/>
              <a:t>‹#›</a:t>
            </a:fld>
            <a:endParaRPr lang="en-US" dirty="0"/>
          </a:p>
        </p:txBody>
      </p:sp>
    </p:spTree>
    <p:extLst>
      <p:ext uri="{BB962C8B-B14F-4D97-AF65-F5344CB8AC3E}">
        <p14:creationId xmlns:p14="http://schemas.microsoft.com/office/powerpoint/2010/main" val="1607598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52400" y="4038603"/>
            <a:ext cx="88392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7" name="Text Placeholder 13"/>
          <p:cNvSpPr>
            <a:spLocks noGrp="1"/>
          </p:cNvSpPr>
          <p:nvPr>
            <p:ph type="body" sz="quarter" idx="12" hasCustomPrompt="1"/>
          </p:nvPr>
        </p:nvSpPr>
        <p:spPr>
          <a:xfrm>
            <a:off x="152400" y="5461001"/>
            <a:ext cx="88392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a:t>Sub-Title</a:t>
            </a:r>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 |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57400" y="1143000"/>
            <a:ext cx="5029200" cy="2743200"/>
          </a:xfrm>
          <a:prstGeom prst="rect">
            <a:avLst/>
          </a:prstGeom>
        </p:spPr>
      </p:pic>
    </p:spTree>
    <p:extLst>
      <p:ext uri="{BB962C8B-B14F-4D97-AF65-F5344CB8AC3E}">
        <p14:creationId xmlns:p14="http://schemas.microsoft.com/office/powerpoint/2010/main" val="2729737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kkk.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304800"/>
            <a:ext cx="8229600" cy="1143000"/>
          </a:xfrm>
          <a:prstGeom prst="rect">
            <a:avLst/>
          </a:prstGeom>
        </p:spPr>
        <p:txBody>
          <a:bodyPr vert="horz" lIns="91440" tIns="45720" rIns="91440" bIns="45720" rtlCol="0" anchor="ctr">
            <a:normAutofit/>
          </a:bodyPr>
          <a:lstStyle/>
          <a:p>
            <a:r>
              <a:rPr lang="en-US"/>
              <a:t>Click to edit Master title style</a:t>
            </a:r>
            <a:endParaRPr lang="en-JM" dirty="0"/>
          </a:p>
        </p:txBody>
      </p:sp>
      <p:sp>
        <p:nvSpPr>
          <p:cNvPr id="3" name="Text Placeholder 2"/>
          <p:cNvSpPr>
            <a:spLocks noGrp="1"/>
          </p:cNvSpPr>
          <p:nvPr>
            <p:ph type="body" idx="1"/>
          </p:nvPr>
        </p:nvSpPr>
        <p:spPr>
          <a:xfrm>
            <a:off x="457200" y="1701805"/>
            <a:ext cx="8229600" cy="41655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dirty="0"/>
          </a:p>
        </p:txBody>
      </p:sp>
      <p:sp>
        <p:nvSpPr>
          <p:cNvPr id="17" name="Slide Number Placeholder 3"/>
          <p:cNvSpPr txBox="1">
            <a:spLocks/>
          </p:cNvSpPr>
          <p:nvPr/>
        </p:nvSpPr>
        <p:spPr>
          <a:xfrm rot="16200000">
            <a:off x="8267700" y="6210300"/>
            <a:ext cx="381000" cy="457200"/>
          </a:xfrm>
          <a:prstGeom prst="rect">
            <a:avLst/>
          </a:prstGeom>
          <a:noFill/>
        </p:spPr>
        <p:txBody>
          <a:bodyPr vert="vert" anchor="ctr" anchorCtr="1"/>
          <a:lstStyle>
            <a:defPPr>
              <a:defRPr lang="en-US"/>
            </a:defPPr>
            <a:lvl1pPr marL="0" algn="l" defTabSz="914400" rtl="0" eaLnBrk="1" latinLnBrk="0" hangingPunct="1">
              <a:defRPr sz="18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B4D3B3-1937-AB48-AF5F-DF2988F16F28}" type="slidenum">
              <a:rPr lang="en-US" sz="1200" smtClean="0">
                <a:solidFill>
                  <a:schemeClr val="accent5"/>
                </a:solidFill>
              </a:rPr>
              <a:t>‹#›</a:t>
            </a:fld>
            <a:endParaRPr lang="en-US" sz="1200" dirty="0">
              <a:solidFill>
                <a:schemeClr val="accent5"/>
              </a:solidFill>
              <a:latin typeface="Open Sans"/>
              <a:cs typeface="Open Sans"/>
            </a:endParaRPr>
          </a:p>
        </p:txBody>
      </p:sp>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4324" y="5943600"/>
            <a:ext cx="752475" cy="752475"/>
          </a:xfrm>
          <a:prstGeom prst="rect">
            <a:avLst/>
          </a:prstGeom>
        </p:spPr>
      </p:pic>
    </p:spTree>
    <p:extLst>
      <p:ext uri="{BB962C8B-B14F-4D97-AF65-F5344CB8AC3E}">
        <p14:creationId xmlns:p14="http://schemas.microsoft.com/office/powerpoint/2010/main" val="123980148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1" r:id="rId3"/>
    <p:sldLayoutId id="2147483690" r:id="rId4"/>
    <p:sldLayoutId id="2147483692" r:id="rId5"/>
    <p:sldLayoutId id="2147483701"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spcBef>
          <a:spcPct val="0"/>
        </a:spcBef>
        <a:buNone/>
        <a:defRPr sz="3200" b="1" i="0" kern="1200">
          <a:solidFill>
            <a:schemeClr val="tx2"/>
          </a:solidFill>
          <a:latin typeface="PermianSlabSerifTypeface"/>
          <a:ea typeface="Open Sans Light" panose="020B0306030504020204" pitchFamily="34" charset="0"/>
          <a:cs typeface="PermianSlabSerifTypeface"/>
        </a:defRPr>
      </a:lvl1pPr>
    </p:titleStyle>
    <p:bodyStyle>
      <a:lvl1pPr marL="342900" indent="-342900" algn="l" defTabSz="914400" rtl="0" eaLnBrk="1" latinLnBrk="0" hangingPunct="1">
        <a:spcBef>
          <a:spcPct val="20000"/>
        </a:spcBef>
        <a:buClr>
          <a:srgbClr val="E71B1B"/>
        </a:buClr>
        <a:buFont typeface="Arial" panose="020B0604020202020204" pitchFamily="34" charset="0"/>
        <a:buChar char="•"/>
        <a:defRPr sz="1800" kern="1200">
          <a:solidFill>
            <a:srgbClr val="7E7E82"/>
          </a:solidFill>
          <a:latin typeface="Open Sans"/>
          <a:ea typeface="+mn-ea"/>
          <a:cs typeface="Open Sans"/>
        </a:defRPr>
      </a:lvl1pPr>
      <a:lvl2pPr marL="742950" indent="-285750" algn="l" defTabSz="914400" rtl="0" eaLnBrk="1" latinLnBrk="0" hangingPunct="1">
        <a:spcBef>
          <a:spcPct val="20000"/>
        </a:spcBef>
        <a:buClr>
          <a:srgbClr val="E71B1B"/>
        </a:buClr>
        <a:buFont typeface="Calibri" panose="020F0502020204030204" pitchFamily="34" charset="0"/>
        <a:buChar char="▫"/>
        <a:defRPr sz="1600" kern="1200">
          <a:solidFill>
            <a:srgbClr val="7E7E82"/>
          </a:solidFill>
          <a:latin typeface="Open Sans"/>
          <a:ea typeface="+mn-ea"/>
          <a:cs typeface="Open Sans"/>
        </a:defRPr>
      </a:lvl2pPr>
      <a:lvl3pPr marL="1143000" indent="-228600" algn="l" defTabSz="914400" rtl="0" eaLnBrk="1" latinLnBrk="0" hangingPunct="1">
        <a:spcBef>
          <a:spcPct val="20000"/>
        </a:spcBef>
        <a:buClr>
          <a:srgbClr val="E71B1B"/>
        </a:buClr>
        <a:buFont typeface="Calibri" panose="020F0502020204030204" pitchFamily="34" charset="0"/>
        <a:buChar char="–"/>
        <a:defRPr sz="1400" kern="1200">
          <a:solidFill>
            <a:srgbClr val="7E7E82"/>
          </a:solidFill>
          <a:latin typeface="Open Sans"/>
          <a:ea typeface="+mn-ea"/>
          <a:cs typeface="Open Sans"/>
        </a:defRPr>
      </a:lvl3pPr>
      <a:lvl4pPr marL="1600200" indent="-228600" algn="l" defTabSz="914400" rtl="0" eaLnBrk="1" latinLnBrk="0" hangingPunct="1">
        <a:spcBef>
          <a:spcPct val="20000"/>
        </a:spcBef>
        <a:buClr>
          <a:srgbClr val="E71B1B"/>
        </a:buClr>
        <a:buFont typeface="Wingdings" panose="05000000000000000000" pitchFamily="2" charset="2"/>
        <a:buChar char="§"/>
        <a:defRPr sz="1200" kern="1200">
          <a:solidFill>
            <a:srgbClr val="7E7E82"/>
          </a:solidFill>
          <a:latin typeface="Open Sans"/>
          <a:ea typeface="+mn-ea"/>
          <a:cs typeface="Open Sans"/>
        </a:defRPr>
      </a:lvl4pPr>
      <a:lvl5pPr marL="2057400" indent="-228600" algn="l" defTabSz="914400" rtl="0" eaLnBrk="1" latinLnBrk="0" hangingPunct="1">
        <a:spcBef>
          <a:spcPct val="20000"/>
        </a:spcBef>
        <a:buClr>
          <a:srgbClr val="E71B1B"/>
        </a:buClr>
        <a:buFont typeface="Arial" pitchFamily="34" charset="0"/>
        <a:buChar char="»"/>
        <a:defRPr sz="1200" kern="1200">
          <a:solidFill>
            <a:srgbClr val="7E7E8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hyperlink" Target="mailto:chyna.branch@tn.gov"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 y="4239190"/>
            <a:ext cx="9144000" cy="1552010"/>
          </a:xfrm>
        </p:spPr>
        <p:txBody>
          <a:bodyPr>
            <a:normAutofit fontScale="90000"/>
          </a:bodyPr>
          <a:lstStyle/>
          <a:p>
            <a:r>
              <a:rPr lang="en-US" dirty="0"/>
              <a:t>Enhancing SUID Case Reviews: Crafting Effective Narratives and Utilizing the </a:t>
            </a:r>
            <a:r>
              <a:rPr lang="en-US"/>
              <a:t>SUID Algorithm Categorization</a:t>
            </a:r>
            <a:endParaRPr lang="en-US" dirty="0"/>
          </a:p>
        </p:txBody>
      </p:sp>
      <p:sp>
        <p:nvSpPr>
          <p:cNvPr id="4" name="Text Placeholder 3"/>
          <p:cNvSpPr>
            <a:spLocks noGrp="1"/>
          </p:cNvSpPr>
          <p:nvPr>
            <p:ph type="body" sz="quarter" idx="11"/>
          </p:nvPr>
        </p:nvSpPr>
        <p:spPr>
          <a:xfrm>
            <a:off x="-12291" y="6400800"/>
            <a:ext cx="9144000" cy="457200"/>
          </a:xfrm>
          <a:solidFill>
            <a:schemeClr val="bg1"/>
          </a:solidFill>
        </p:spPr>
        <p:txBody>
          <a:bodyPr/>
          <a:lstStyle/>
          <a:p>
            <a:endParaRPr lang="en-US" dirty="0">
              <a:solidFill>
                <a:schemeClr val="tx1"/>
              </a:solidFill>
            </a:endParaRPr>
          </a:p>
          <a:p>
            <a:endParaRPr lang="en-US" dirty="0"/>
          </a:p>
        </p:txBody>
      </p:sp>
      <p:sp>
        <p:nvSpPr>
          <p:cNvPr id="3" name="TextBox 2">
            <a:extLst>
              <a:ext uri="{FF2B5EF4-FFF2-40B4-BE49-F238E27FC236}">
                <a16:creationId xmlns:a16="http://schemas.microsoft.com/office/drawing/2014/main" id="{FD0C85CF-7C4F-8925-3C4B-59E71BD712E7}"/>
              </a:ext>
            </a:extLst>
          </p:cNvPr>
          <p:cNvSpPr txBox="1"/>
          <p:nvPr/>
        </p:nvSpPr>
        <p:spPr>
          <a:xfrm>
            <a:off x="3657600" y="5943600"/>
            <a:ext cx="1828800" cy="369332"/>
          </a:xfrm>
          <a:prstGeom prst="rect">
            <a:avLst/>
          </a:prstGeom>
          <a:noFill/>
        </p:spPr>
        <p:txBody>
          <a:bodyPr wrap="square" rtlCol="0">
            <a:spAutoFit/>
          </a:bodyPr>
          <a:lstStyle/>
          <a:p>
            <a:r>
              <a:rPr lang="en-US" dirty="0">
                <a:solidFill>
                  <a:schemeClr val="bg1"/>
                </a:solidFill>
              </a:rPr>
              <a:t>  May 21, 2024</a:t>
            </a:r>
          </a:p>
        </p:txBody>
      </p:sp>
    </p:spTree>
    <p:extLst>
      <p:ext uri="{BB962C8B-B14F-4D97-AF65-F5344CB8AC3E}">
        <p14:creationId xmlns:p14="http://schemas.microsoft.com/office/powerpoint/2010/main" val="39075400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63738-1D43-4775-A5D8-4983AFB4FE8C}"/>
              </a:ext>
            </a:extLst>
          </p:cNvPr>
          <p:cNvSpPr>
            <a:spLocks noGrp="1"/>
          </p:cNvSpPr>
          <p:nvPr>
            <p:ph type="title"/>
          </p:nvPr>
        </p:nvSpPr>
        <p:spPr>
          <a:xfrm>
            <a:off x="457200" y="152400"/>
            <a:ext cx="8229600" cy="1143000"/>
          </a:xfrm>
        </p:spPr>
        <p:txBody>
          <a:bodyPr/>
          <a:lstStyle/>
          <a:p>
            <a:r>
              <a:rPr lang="en-US" dirty="0"/>
              <a:t>Short Narrative</a:t>
            </a:r>
          </a:p>
        </p:txBody>
      </p:sp>
      <p:pic>
        <p:nvPicPr>
          <p:cNvPr id="7" name="Content Placeholder 6">
            <a:extLst>
              <a:ext uri="{FF2B5EF4-FFF2-40B4-BE49-F238E27FC236}">
                <a16:creationId xmlns:a16="http://schemas.microsoft.com/office/drawing/2014/main" id="{831DB6A3-7969-6B3D-53D1-1B9EA79A2253}"/>
              </a:ext>
            </a:extLst>
          </p:cNvPr>
          <p:cNvPicPr>
            <a:picLocks noGrp="1" noChangeAspect="1"/>
          </p:cNvPicPr>
          <p:nvPr>
            <p:ph sz="quarter" idx="11"/>
          </p:nvPr>
        </p:nvPicPr>
        <p:blipFill>
          <a:blip r:embed="rId3"/>
          <a:stretch>
            <a:fillRect/>
          </a:stretch>
        </p:blipFill>
        <p:spPr>
          <a:xfrm>
            <a:off x="952500" y="990600"/>
            <a:ext cx="7239000" cy="5516434"/>
          </a:xfrm>
        </p:spPr>
      </p:pic>
    </p:spTree>
    <p:extLst>
      <p:ext uri="{BB962C8B-B14F-4D97-AF65-F5344CB8AC3E}">
        <p14:creationId xmlns:p14="http://schemas.microsoft.com/office/powerpoint/2010/main" val="2674114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63738-1D43-4775-A5D8-4983AFB4FE8C}"/>
              </a:ext>
            </a:extLst>
          </p:cNvPr>
          <p:cNvSpPr>
            <a:spLocks noGrp="1"/>
          </p:cNvSpPr>
          <p:nvPr>
            <p:ph type="title"/>
          </p:nvPr>
        </p:nvSpPr>
        <p:spPr>
          <a:xfrm>
            <a:off x="457200" y="152400"/>
            <a:ext cx="8229600" cy="1143000"/>
          </a:xfrm>
        </p:spPr>
        <p:txBody>
          <a:bodyPr/>
          <a:lstStyle/>
          <a:p>
            <a:r>
              <a:rPr lang="en-US" dirty="0"/>
              <a:t>More Detailed Narrative</a:t>
            </a:r>
          </a:p>
        </p:txBody>
      </p:sp>
      <p:sp>
        <p:nvSpPr>
          <p:cNvPr id="4" name="Content Placeholder 3">
            <a:extLst>
              <a:ext uri="{FF2B5EF4-FFF2-40B4-BE49-F238E27FC236}">
                <a16:creationId xmlns:a16="http://schemas.microsoft.com/office/drawing/2014/main" id="{3647C0E5-05CE-4D60-7295-6D41FC3FE932}"/>
              </a:ext>
            </a:extLst>
          </p:cNvPr>
          <p:cNvSpPr>
            <a:spLocks noGrp="1"/>
          </p:cNvSpPr>
          <p:nvPr>
            <p:ph sz="quarter" idx="11"/>
          </p:nvPr>
        </p:nvSpPr>
        <p:spPr>
          <a:xfrm>
            <a:off x="457200" y="1219200"/>
            <a:ext cx="8229600" cy="4724400"/>
          </a:xfrm>
        </p:spPr>
        <p:txBody>
          <a:bodyPr>
            <a:normAutofit/>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Death Circumstances: Father was at home with infant while mom left to go eat with friends while the child napped. Child woke up from nap around 4 PM and was doing well. Child was later placed to sleep for the night.  Around 10 </a:t>
            </a:r>
            <a:r>
              <a:rPr lang="en-US" kern="100" dirty="0">
                <a:latin typeface="Calibri" panose="020F0502020204030204" pitchFamily="34" charset="0"/>
                <a:ea typeface="Calibri" panose="020F0502020204030204" pitchFamily="34" charset="0"/>
                <a:cs typeface="Times New Roman" panose="02020603050405020304" pitchFamily="18" charset="0"/>
              </a:rPr>
              <a:t>P</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 mother and father laid the infant on his back on a king-sized adult bed with a bottle, which was normal as he could hold it himself. The mother advised the child had no pillow under his head. They went to bed around 2AM after taking some melatonin for insomnia. At that time</a:t>
            </a:r>
            <a:r>
              <a:rPr lang="en-US" kern="100" dirty="0">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child was in the same position he was placed in-on his back-one hour prior. The mother used a thick quilt to cover herself and the child which was their normal sleeping position. Dad slept beside the child under a separate blanket. Mother woke at approximately 5 AM to find the child with blue lips and unresponsive. The child was still on his back with airway completely unobstructed.  Mother called 911 and father performed CPR per dispatch instructions. EMS continued resuscitative efforts on the way to the hospital where the child was pronounced as deceased at 6:15 AM.   </a:t>
            </a:r>
            <a:endParaRPr lang="en-US" dirty="0"/>
          </a:p>
          <a:p>
            <a:pPr>
              <a:lnSpc>
                <a:spcPct val="150000"/>
              </a:lnSpc>
            </a:pPr>
            <a:endParaRPr lang="en-US" dirty="0"/>
          </a:p>
          <a:p>
            <a:pPr>
              <a:lnSpc>
                <a:spcPct val="150000"/>
              </a:lnSpc>
            </a:pPr>
            <a:endParaRPr lang="en-US" dirty="0"/>
          </a:p>
        </p:txBody>
      </p:sp>
    </p:spTree>
    <p:extLst>
      <p:ext uri="{BB962C8B-B14F-4D97-AF65-F5344CB8AC3E}">
        <p14:creationId xmlns:p14="http://schemas.microsoft.com/office/powerpoint/2010/main" val="1679120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F64A0D-4E79-D9F0-BED2-1600F03D0F2F}"/>
              </a:ext>
            </a:extLst>
          </p:cNvPr>
          <p:cNvSpPr>
            <a:spLocks noGrp="1"/>
          </p:cNvSpPr>
          <p:nvPr>
            <p:ph type="title"/>
          </p:nvPr>
        </p:nvSpPr>
        <p:spPr/>
        <p:txBody>
          <a:bodyPr/>
          <a:lstStyle/>
          <a:p>
            <a:r>
              <a:rPr lang="en-US" dirty="0"/>
              <a:t>More Detailed Narrative Cont.</a:t>
            </a:r>
          </a:p>
        </p:txBody>
      </p:sp>
      <p:sp>
        <p:nvSpPr>
          <p:cNvPr id="6" name="Content Placeholder 5">
            <a:extLst>
              <a:ext uri="{FF2B5EF4-FFF2-40B4-BE49-F238E27FC236}">
                <a16:creationId xmlns:a16="http://schemas.microsoft.com/office/drawing/2014/main" id="{4F499B9F-DD5C-F73D-5C45-4830D7823928}"/>
              </a:ext>
            </a:extLst>
          </p:cNvPr>
          <p:cNvSpPr>
            <a:spLocks noGrp="1"/>
          </p:cNvSpPr>
          <p:nvPr>
            <p:ph idx="1"/>
          </p:nvPr>
        </p:nvSpPr>
        <p:spPr/>
        <p:txBody>
          <a:bodyPr/>
          <a:lstStyle/>
          <a:p>
            <a:r>
              <a:rPr lang="en-US" sz="2400" dirty="0"/>
              <a:t>Post-Death: Nasal swab performed at autopsy came back positive for adenovirus/rhinovirus. This was thought to be post-mortem contamination. The most likely explanation for the death is overlay by asphyxia (obstruction of his airway by another person who rolled onto him while sleeping). The manner of death was listed as undetermined since asphyxia could not be confirmed. </a:t>
            </a:r>
          </a:p>
          <a:p>
            <a:endParaRPr lang="en-US" dirty="0"/>
          </a:p>
        </p:txBody>
      </p:sp>
    </p:spTree>
    <p:extLst>
      <p:ext uri="{BB962C8B-B14F-4D97-AF65-F5344CB8AC3E}">
        <p14:creationId xmlns:p14="http://schemas.microsoft.com/office/powerpoint/2010/main" val="1373441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63738-1D43-4775-A5D8-4983AFB4FE8C}"/>
              </a:ext>
            </a:extLst>
          </p:cNvPr>
          <p:cNvSpPr>
            <a:spLocks noGrp="1"/>
          </p:cNvSpPr>
          <p:nvPr>
            <p:ph type="title"/>
          </p:nvPr>
        </p:nvSpPr>
        <p:spPr>
          <a:xfrm>
            <a:off x="457200" y="152400"/>
            <a:ext cx="8229600" cy="1143000"/>
          </a:xfrm>
        </p:spPr>
        <p:txBody>
          <a:bodyPr/>
          <a:lstStyle/>
          <a:p>
            <a:r>
              <a:rPr lang="en-US" dirty="0"/>
              <a:t>More Detailed Narrative Cont. </a:t>
            </a:r>
          </a:p>
        </p:txBody>
      </p:sp>
      <p:sp>
        <p:nvSpPr>
          <p:cNvPr id="4" name="Content Placeholder 3">
            <a:extLst>
              <a:ext uri="{FF2B5EF4-FFF2-40B4-BE49-F238E27FC236}">
                <a16:creationId xmlns:a16="http://schemas.microsoft.com/office/drawing/2014/main" id="{3647C0E5-05CE-4D60-7295-6D41FC3FE932}"/>
              </a:ext>
            </a:extLst>
          </p:cNvPr>
          <p:cNvSpPr>
            <a:spLocks noGrp="1"/>
          </p:cNvSpPr>
          <p:nvPr>
            <p:ph sz="quarter" idx="11"/>
          </p:nvPr>
        </p:nvSpPr>
        <p:spPr>
          <a:xfrm>
            <a:off x="457200" y="1219200"/>
            <a:ext cx="8229600" cy="4724400"/>
          </a:xfrm>
        </p:spPr>
        <p:txBody>
          <a:bodyPr>
            <a:normAutofit fontScale="92500" lnSpcReduction="10000"/>
          </a:bodyPr>
          <a:lstStyle/>
          <a:p>
            <a:pPr marL="0" marR="0">
              <a:lnSpc>
                <a:spcPct val="107000"/>
              </a:lnSpc>
              <a:spcBef>
                <a:spcPts val="0"/>
              </a:spcBef>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Child Medical History: Infant born at 41 weeks at 2900 grams. Child most recently had contact with his pediatrician 3 weeks prior for strep throat and 7 days before that for a checkup and shots. He was meeting all developmental milestones.  Child was able to roll front to back and back to front.  </a:t>
            </a:r>
          </a:p>
          <a:p>
            <a:pPr marL="0" marR="0">
              <a:lnSpc>
                <a:spcPct val="107000"/>
              </a:lnSpc>
              <a:spcBef>
                <a:spcPts val="0"/>
              </a:spcBef>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Social Factors: Mother, father, and infant lived in an apartment. Mother expressed she needed help financially with diapers and wipes. Hospital SW referred her to a local non-profit that supplies diapers to families in need.  Enrolled in WIC, Medicaid, SNAP, and SSI benefits.  No home visiting referral documented. </a:t>
            </a:r>
          </a:p>
          <a:p>
            <a:pPr marL="0" marR="0">
              <a:lnSpc>
                <a:spcPct val="107000"/>
              </a:lnSpc>
              <a:spcBef>
                <a:spcPts val="0"/>
              </a:spcBef>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Team Discussion:  A portable crib was in the residence, but it was filled with various items making it unusable in its state at the time of death.  </a:t>
            </a:r>
            <a:endParaRPr lang="en-US" dirty="0"/>
          </a:p>
          <a:p>
            <a:pPr>
              <a:lnSpc>
                <a:spcPct val="150000"/>
              </a:lnSpc>
            </a:pPr>
            <a:endParaRPr lang="en-US" dirty="0"/>
          </a:p>
        </p:txBody>
      </p:sp>
    </p:spTree>
    <p:extLst>
      <p:ext uri="{BB962C8B-B14F-4D97-AF65-F5344CB8AC3E}">
        <p14:creationId xmlns:p14="http://schemas.microsoft.com/office/powerpoint/2010/main" val="1310205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58FBED-9CE9-CC08-A4B1-E0856E1BFB99}"/>
              </a:ext>
            </a:extLst>
          </p:cNvPr>
          <p:cNvSpPr>
            <a:spLocks noGrp="1"/>
          </p:cNvSpPr>
          <p:nvPr>
            <p:ph type="title"/>
          </p:nvPr>
        </p:nvSpPr>
        <p:spPr>
          <a:xfrm>
            <a:off x="457200" y="2641604"/>
            <a:ext cx="8229600" cy="1143000"/>
          </a:xfrm>
        </p:spPr>
        <p:txBody>
          <a:bodyPr>
            <a:normAutofit/>
          </a:bodyPr>
          <a:lstStyle/>
          <a:p>
            <a:r>
              <a:rPr lang="en-US" sz="4800" dirty="0"/>
              <a:t>How to Categorize?</a:t>
            </a:r>
          </a:p>
        </p:txBody>
      </p:sp>
    </p:spTree>
    <p:extLst>
      <p:ext uri="{BB962C8B-B14F-4D97-AF65-F5344CB8AC3E}">
        <p14:creationId xmlns:p14="http://schemas.microsoft.com/office/powerpoint/2010/main" val="1661355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6FF4C4-AAE9-642D-D991-7D4E19E5686E}"/>
              </a:ext>
            </a:extLst>
          </p:cNvPr>
          <p:cNvSpPr>
            <a:spLocks noGrp="1"/>
          </p:cNvSpPr>
          <p:nvPr>
            <p:ph type="title"/>
          </p:nvPr>
        </p:nvSpPr>
        <p:spPr>
          <a:xfrm>
            <a:off x="0" y="152400"/>
            <a:ext cx="8229600" cy="1143000"/>
          </a:xfrm>
        </p:spPr>
        <p:txBody>
          <a:bodyPr/>
          <a:lstStyle/>
          <a:p>
            <a:r>
              <a:rPr lang="en-US" dirty="0"/>
              <a:t>Algorithm Categorization V8.3 </a:t>
            </a:r>
          </a:p>
        </p:txBody>
      </p:sp>
      <p:pic>
        <p:nvPicPr>
          <p:cNvPr id="6" name="Content Placeholder 5">
            <a:extLst>
              <a:ext uri="{FF2B5EF4-FFF2-40B4-BE49-F238E27FC236}">
                <a16:creationId xmlns:a16="http://schemas.microsoft.com/office/drawing/2014/main" id="{0628D8FF-6811-D977-4804-9111C4823C2B}"/>
              </a:ext>
            </a:extLst>
          </p:cNvPr>
          <p:cNvPicPr>
            <a:picLocks noGrp="1" noChangeAspect="1"/>
          </p:cNvPicPr>
          <p:nvPr>
            <p:ph idx="1"/>
          </p:nvPr>
        </p:nvPicPr>
        <p:blipFill>
          <a:blip r:embed="rId2"/>
          <a:stretch>
            <a:fillRect/>
          </a:stretch>
        </p:blipFill>
        <p:spPr>
          <a:xfrm>
            <a:off x="2209800" y="1013461"/>
            <a:ext cx="4514320" cy="5844539"/>
          </a:xfrm>
          <a:prstGeom prst="rect">
            <a:avLst/>
          </a:prstGeom>
        </p:spPr>
      </p:pic>
    </p:spTree>
    <p:extLst>
      <p:ext uri="{BB962C8B-B14F-4D97-AF65-F5344CB8AC3E}">
        <p14:creationId xmlns:p14="http://schemas.microsoft.com/office/powerpoint/2010/main" val="219706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0EFC0-8249-6031-2B14-2E9CBE748403}"/>
              </a:ext>
            </a:extLst>
          </p:cNvPr>
          <p:cNvSpPr>
            <a:spLocks noGrp="1"/>
          </p:cNvSpPr>
          <p:nvPr>
            <p:ph type="title"/>
          </p:nvPr>
        </p:nvSpPr>
        <p:spPr/>
        <p:txBody>
          <a:bodyPr/>
          <a:lstStyle/>
          <a:p>
            <a:r>
              <a:rPr lang="en-US" dirty="0"/>
              <a:t>Algorithm Categorization</a:t>
            </a:r>
          </a:p>
        </p:txBody>
      </p:sp>
      <p:sp>
        <p:nvSpPr>
          <p:cNvPr id="3" name="Content Placeholder 2">
            <a:extLst>
              <a:ext uri="{FF2B5EF4-FFF2-40B4-BE49-F238E27FC236}">
                <a16:creationId xmlns:a16="http://schemas.microsoft.com/office/drawing/2014/main" id="{9988E821-51BE-6149-D9D3-8DD9573CF810}"/>
              </a:ext>
            </a:extLst>
          </p:cNvPr>
          <p:cNvSpPr>
            <a:spLocks noGrp="1"/>
          </p:cNvSpPr>
          <p:nvPr>
            <p:ph idx="1"/>
          </p:nvPr>
        </p:nvSpPr>
        <p:spPr/>
        <p:txBody>
          <a:bodyPr/>
          <a:lstStyle/>
          <a:p>
            <a:r>
              <a:rPr lang="en-US" sz="2400" dirty="0"/>
              <a:t>Was an </a:t>
            </a:r>
            <a:r>
              <a:rPr lang="en-US" sz="2400" b="1" dirty="0"/>
              <a:t>autopsy AND death investigation </a:t>
            </a:r>
            <a:r>
              <a:rPr lang="en-US" sz="2400" dirty="0"/>
              <a:t>completed?</a:t>
            </a:r>
          </a:p>
          <a:p>
            <a:pPr lvl="1"/>
            <a:r>
              <a:rPr lang="en-US" sz="2200" dirty="0"/>
              <a:t>Yes: move on to next step</a:t>
            </a:r>
          </a:p>
          <a:p>
            <a:pPr lvl="1"/>
            <a:r>
              <a:rPr lang="en-US" sz="2400" dirty="0"/>
              <a:t>No:</a:t>
            </a:r>
          </a:p>
          <a:p>
            <a:pPr lvl="2"/>
            <a:r>
              <a:rPr lang="en-US" sz="2000" u="sng" dirty="0"/>
              <a:t>Unexplained, No Autopsy or Death Investigation</a:t>
            </a:r>
          </a:p>
          <a:p>
            <a:endParaRPr lang="en-US" dirty="0"/>
          </a:p>
        </p:txBody>
      </p:sp>
      <p:pic>
        <p:nvPicPr>
          <p:cNvPr id="4" name="Picture 3">
            <a:extLst>
              <a:ext uri="{FF2B5EF4-FFF2-40B4-BE49-F238E27FC236}">
                <a16:creationId xmlns:a16="http://schemas.microsoft.com/office/drawing/2014/main" id="{96DAF0A2-E5AA-1433-370B-FFE93BD1F2AC}"/>
              </a:ext>
            </a:extLst>
          </p:cNvPr>
          <p:cNvPicPr>
            <a:picLocks noChangeAspect="1"/>
          </p:cNvPicPr>
          <p:nvPr/>
        </p:nvPicPr>
        <p:blipFill>
          <a:blip r:embed="rId3"/>
          <a:stretch>
            <a:fillRect/>
          </a:stretch>
        </p:blipFill>
        <p:spPr>
          <a:xfrm>
            <a:off x="2282753" y="3962400"/>
            <a:ext cx="4578493" cy="1755800"/>
          </a:xfrm>
          <a:prstGeom prst="rect">
            <a:avLst/>
          </a:prstGeom>
        </p:spPr>
      </p:pic>
    </p:spTree>
    <p:extLst>
      <p:ext uri="{BB962C8B-B14F-4D97-AF65-F5344CB8AC3E}">
        <p14:creationId xmlns:p14="http://schemas.microsoft.com/office/powerpoint/2010/main" val="3990396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4E3AF-B6A6-F964-0566-EE9C8F19E0D2}"/>
              </a:ext>
            </a:extLst>
          </p:cNvPr>
          <p:cNvSpPr>
            <a:spLocks noGrp="1"/>
          </p:cNvSpPr>
          <p:nvPr>
            <p:ph type="title"/>
          </p:nvPr>
        </p:nvSpPr>
        <p:spPr>
          <a:xfrm>
            <a:off x="457200" y="304800"/>
            <a:ext cx="8458200" cy="1143000"/>
          </a:xfrm>
        </p:spPr>
        <p:txBody>
          <a:bodyPr/>
          <a:lstStyle/>
          <a:p>
            <a:r>
              <a:rPr lang="en-US" dirty="0"/>
              <a:t>Categorization: Complete Autopsy Report?</a:t>
            </a:r>
          </a:p>
        </p:txBody>
      </p:sp>
      <p:sp>
        <p:nvSpPr>
          <p:cNvPr id="3" name="Content Placeholder 2">
            <a:extLst>
              <a:ext uri="{FF2B5EF4-FFF2-40B4-BE49-F238E27FC236}">
                <a16:creationId xmlns:a16="http://schemas.microsoft.com/office/drawing/2014/main" id="{99179C38-8BAE-D1B0-89D1-9A9DD46260D1}"/>
              </a:ext>
            </a:extLst>
          </p:cNvPr>
          <p:cNvSpPr>
            <a:spLocks noGrp="1"/>
          </p:cNvSpPr>
          <p:nvPr>
            <p:ph idx="1"/>
          </p:nvPr>
        </p:nvSpPr>
        <p:spPr/>
        <p:txBody>
          <a:bodyPr/>
          <a:lstStyle/>
          <a:p>
            <a:r>
              <a:rPr lang="en-US" sz="2400" dirty="0"/>
              <a:t>If an autopsy was performed, were </a:t>
            </a:r>
            <a:r>
              <a:rPr lang="en-US" sz="2400" b="1" dirty="0"/>
              <a:t>ALL</a:t>
            </a:r>
            <a:r>
              <a:rPr lang="en-US" sz="2400" dirty="0"/>
              <a:t> of the following also completed?</a:t>
            </a:r>
          </a:p>
          <a:p>
            <a:pPr lvl="1">
              <a:buFont typeface="Wingdings" panose="05000000000000000000" pitchFamily="2" charset="2"/>
              <a:buChar char="ü"/>
            </a:pPr>
            <a:r>
              <a:rPr lang="en-US" sz="2000" dirty="0"/>
              <a:t>Toxicology</a:t>
            </a:r>
          </a:p>
          <a:p>
            <a:pPr lvl="1">
              <a:buFont typeface="Wingdings" panose="05000000000000000000" pitchFamily="2" charset="2"/>
              <a:buChar char="ü"/>
            </a:pPr>
            <a:r>
              <a:rPr lang="en-US" sz="2000" dirty="0"/>
              <a:t>Imaging</a:t>
            </a:r>
          </a:p>
          <a:p>
            <a:pPr lvl="1">
              <a:buFont typeface="Wingdings" panose="05000000000000000000" pitchFamily="2" charset="2"/>
              <a:buChar char="ü"/>
            </a:pPr>
            <a:r>
              <a:rPr lang="en-US" sz="2000" dirty="0"/>
              <a:t>Pathology</a:t>
            </a:r>
            <a:endParaRPr lang="en-US" sz="1800" dirty="0"/>
          </a:p>
          <a:p>
            <a:pPr lvl="1"/>
            <a:endParaRPr lang="en-US" sz="2000" dirty="0"/>
          </a:p>
          <a:p>
            <a:r>
              <a:rPr lang="en-US" sz="2400" dirty="0"/>
              <a:t>Yes: move on to the next step. </a:t>
            </a:r>
          </a:p>
          <a:p>
            <a:r>
              <a:rPr lang="en-US" sz="2400" dirty="0"/>
              <a:t>No: </a:t>
            </a:r>
          </a:p>
          <a:p>
            <a:pPr lvl="1"/>
            <a:r>
              <a:rPr lang="en-US" sz="2000" u="sng" dirty="0"/>
              <a:t>Unexplained, Incomplete Case Information</a:t>
            </a:r>
          </a:p>
          <a:p>
            <a:pPr marL="0" indent="0">
              <a:buNone/>
            </a:pPr>
            <a:endParaRPr lang="en-US" dirty="0"/>
          </a:p>
        </p:txBody>
      </p:sp>
    </p:spTree>
    <p:extLst>
      <p:ext uri="{BB962C8B-B14F-4D97-AF65-F5344CB8AC3E}">
        <p14:creationId xmlns:p14="http://schemas.microsoft.com/office/powerpoint/2010/main" val="363880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18C4B1-C4B6-BCF4-F962-AC094FB009FF}"/>
              </a:ext>
            </a:extLst>
          </p:cNvPr>
          <p:cNvSpPr>
            <a:spLocks noGrp="1"/>
          </p:cNvSpPr>
          <p:nvPr>
            <p:ph type="title"/>
          </p:nvPr>
        </p:nvSpPr>
        <p:spPr/>
        <p:txBody>
          <a:bodyPr/>
          <a:lstStyle/>
          <a:p>
            <a:r>
              <a:rPr lang="en-US" dirty="0"/>
              <a:t>Categorization: Location and Position?</a:t>
            </a:r>
          </a:p>
        </p:txBody>
      </p:sp>
      <p:sp>
        <p:nvSpPr>
          <p:cNvPr id="5" name="Content Placeholder 4">
            <a:extLst>
              <a:ext uri="{FF2B5EF4-FFF2-40B4-BE49-F238E27FC236}">
                <a16:creationId xmlns:a16="http://schemas.microsoft.com/office/drawing/2014/main" id="{3584BDC8-DD1F-9CE7-81E6-EEEA68D57F9C}"/>
              </a:ext>
            </a:extLst>
          </p:cNvPr>
          <p:cNvSpPr>
            <a:spLocks noGrp="1"/>
          </p:cNvSpPr>
          <p:nvPr>
            <p:ph sz="quarter" idx="10"/>
          </p:nvPr>
        </p:nvSpPr>
        <p:spPr>
          <a:xfrm>
            <a:off x="457200" y="1676400"/>
            <a:ext cx="4876800" cy="4495800"/>
          </a:xfrm>
        </p:spPr>
        <p:txBody>
          <a:bodyPr>
            <a:normAutofit fontScale="40000" lnSpcReduction="20000"/>
          </a:bodyPr>
          <a:lstStyle/>
          <a:p>
            <a:r>
              <a:rPr lang="en-US" sz="4900" dirty="0"/>
              <a:t>Is there detailed information about the  </a:t>
            </a:r>
            <a:r>
              <a:rPr lang="en-US" sz="4900" b="1" dirty="0"/>
              <a:t>location AND position </a:t>
            </a:r>
            <a:r>
              <a:rPr lang="en-US" sz="4900" dirty="0"/>
              <a:t>of how the infant was placed and found?</a:t>
            </a:r>
          </a:p>
          <a:p>
            <a:pPr lvl="1"/>
            <a:r>
              <a:rPr lang="en-US" sz="4900" dirty="0"/>
              <a:t>This information needs to be consistent. If multiple people have reported different scenarios this would be a </a:t>
            </a:r>
            <a:r>
              <a:rPr lang="en-US" sz="4900" b="1" dirty="0"/>
              <a:t>true unknown</a:t>
            </a:r>
            <a:r>
              <a:rPr lang="en-US" sz="4900" dirty="0"/>
              <a:t>. </a:t>
            </a:r>
          </a:p>
          <a:p>
            <a:pPr lvl="1"/>
            <a:r>
              <a:rPr lang="en-US" sz="4900" b="1" dirty="0"/>
              <a:t>Where</a:t>
            </a:r>
            <a:r>
              <a:rPr lang="en-US" sz="4900" dirty="0"/>
              <a:t>: couch, crib, adult bed, bassinet</a:t>
            </a:r>
          </a:p>
          <a:p>
            <a:pPr lvl="1"/>
            <a:r>
              <a:rPr lang="en-US" sz="4900" b="1" dirty="0"/>
              <a:t>Position</a:t>
            </a:r>
            <a:r>
              <a:rPr lang="en-US" sz="4900" dirty="0"/>
              <a:t>: Was found supine, prone, on side, face up, face down, face turned</a:t>
            </a:r>
          </a:p>
          <a:p>
            <a:r>
              <a:rPr lang="en-US" sz="4900" dirty="0"/>
              <a:t>Yes: move on to next step</a:t>
            </a:r>
          </a:p>
          <a:p>
            <a:r>
              <a:rPr lang="en-US" sz="4900" dirty="0"/>
              <a:t>No:</a:t>
            </a:r>
          </a:p>
          <a:p>
            <a:pPr lvl="1"/>
            <a:r>
              <a:rPr lang="en-US" sz="4900" u="sng" dirty="0"/>
              <a:t>Unexplained, Incomplete Case Information</a:t>
            </a:r>
          </a:p>
          <a:p>
            <a:endParaRPr lang="en-US" dirty="0"/>
          </a:p>
        </p:txBody>
      </p:sp>
      <p:sp>
        <p:nvSpPr>
          <p:cNvPr id="6" name="Content Placeholder 5">
            <a:extLst>
              <a:ext uri="{FF2B5EF4-FFF2-40B4-BE49-F238E27FC236}">
                <a16:creationId xmlns:a16="http://schemas.microsoft.com/office/drawing/2014/main" id="{EEBC44D1-3BD5-AE27-98BB-1E94A634CE2E}"/>
              </a:ext>
            </a:extLst>
          </p:cNvPr>
          <p:cNvSpPr>
            <a:spLocks noGrp="1"/>
          </p:cNvSpPr>
          <p:nvPr>
            <p:ph sz="quarter" idx="11"/>
          </p:nvPr>
        </p:nvSpPr>
        <p:spPr>
          <a:xfrm>
            <a:off x="5562600" y="2057400"/>
            <a:ext cx="3581400" cy="3429000"/>
          </a:xfrm>
        </p:spPr>
        <p:txBody>
          <a:bodyPr>
            <a:normAutofit fontScale="92500" lnSpcReduction="20000"/>
          </a:bodyPr>
          <a:lstStyle/>
          <a:p>
            <a:pPr marL="0" indent="0">
              <a:buNone/>
            </a:pPr>
            <a:r>
              <a:rPr lang="en-US" dirty="0"/>
              <a:t>Example of Incomplete Case Information:</a:t>
            </a:r>
          </a:p>
          <a:p>
            <a:pPr>
              <a:buFont typeface="Courier New" panose="02070309020205020404" pitchFamily="49" charset="0"/>
              <a:buChar char="o"/>
            </a:pPr>
            <a:r>
              <a:rPr lang="en-US" dirty="0"/>
              <a:t>Mother and father completed doll reenactment and both placed infant in bassinet, face up. </a:t>
            </a:r>
          </a:p>
          <a:p>
            <a:pPr>
              <a:buFont typeface="Courier New" panose="02070309020205020404" pitchFamily="49" charset="0"/>
              <a:buChar char="o"/>
            </a:pPr>
            <a:r>
              <a:rPr lang="en-US" dirty="0"/>
              <a:t>Hospital notes indicate mother stated they were sleeping with the infant in their bed. </a:t>
            </a:r>
          </a:p>
          <a:p>
            <a:pPr>
              <a:buFont typeface="Courier New" panose="02070309020205020404" pitchFamily="49" charset="0"/>
              <a:buChar char="o"/>
            </a:pPr>
            <a:r>
              <a:rPr lang="en-US" dirty="0"/>
              <a:t>Statements were later made to the MEI that the parents couldn’t remember if the infant was found on their back or stomach. </a:t>
            </a:r>
          </a:p>
          <a:p>
            <a:endParaRPr lang="en-US" dirty="0"/>
          </a:p>
        </p:txBody>
      </p:sp>
    </p:spTree>
    <p:extLst>
      <p:ext uri="{BB962C8B-B14F-4D97-AF65-F5344CB8AC3E}">
        <p14:creationId xmlns:p14="http://schemas.microsoft.com/office/powerpoint/2010/main" val="4054559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71833-F231-E6D3-182D-3CF354F33808}"/>
              </a:ext>
            </a:extLst>
          </p:cNvPr>
          <p:cNvSpPr>
            <a:spLocks noGrp="1"/>
          </p:cNvSpPr>
          <p:nvPr>
            <p:ph type="title"/>
          </p:nvPr>
        </p:nvSpPr>
        <p:spPr/>
        <p:txBody>
          <a:bodyPr/>
          <a:lstStyle/>
          <a:p>
            <a:r>
              <a:rPr lang="en-US" dirty="0"/>
              <a:t>Categorization: Unsafe Sleep Factors?</a:t>
            </a:r>
          </a:p>
        </p:txBody>
      </p:sp>
      <p:sp>
        <p:nvSpPr>
          <p:cNvPr id="6" name="Content Placeholder 5">
            <a:extLst>
              <a:ext uri="{FF2B5EF4-FFF2-40B4-BE49-F238E27FC236}">
                <a16:creationId xmlns:a16="http://schemas.microsoft.com/office/drawing/2014/main" id="{BE5317FD-F42B-3F1E-D113-EF4F20D0D38A}"/>
              </a:ext>
            </a:extLst>
          </p:cNvPr>
          <p:cNvSpPr>
            <a:spLocks noGrp="1"/>
          </p:cNvSpPr>
          <p:nvPr>
            <p:ph idx="1"/>
          </p:nvPr>
        </p:nvSpPr>
        <p:spPr>
          <a:xfrm>
            <a:off x="15240" y="1447800"/>
            <a:ext cx="5105400" cy="4851395"/>
          </a:xfrm>
        </p:spPr>
        <p:txBody>
          <a:bodyPr/>
          <a:lstStyle/>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900" b="0" i="0" u="none" strike="noStrike" kern="1200" cap="none" spc="0" normalizeH="0" baseline="0" noProof="0" dirty="0">
                <a:ln>
                  <a:noFill/>
                </a:ln>
                <a:solidFill>
                  <a:srgbClr val="666666"/>
                </a:solidFill>
                <a:effectLst/>
                <a:uLnTx/>
                <a:uFillTx/>
                <a:latin typeface="Open Sans"/>
                <a:ea typeface="+mn-ea"/>
                <a:cs typeface="Open Sans"/>
              </a:rPr>
              <a:t>Was there </a:t>
            </a:r>
            <a:r>
              <a:rPr kumimoji="0" lang="en-US" sz="1900" b="1" i="0" u="none" strike="noStrike" kern="1200" cap="none" spc="0" normalizeH="0" baseline="0" noProof="0" dirty="0">
                <a:ln>
                  <a:noFill/>
                </a:ln>
                <a:solidFill>
                  <a:srgbClr val="666666"/>
                </a:solidFill>
                <a:effectLst/>
                <a:uLnTx/>
                <a:uFillTx/>
                <a:latin typeface="Open Sans"/>
                <a:ea typeface="+mn-ea"/>
                <a:cs typeface="Open Sans"/>
              </a:rPr>
              <a:t>ANY</a:t>
            </a:r>
            <a:r>
              <a:rPr kumimoji="0" lang="en-US" sz="1900" b="0" i="0" u="none" strike="noStrike" kern="1200" cap="none" spc="0" normalizeH="0" baseline="0" noProof="0" dirty="0">
                <a:ln>
                  <a:noFill/>
                </a:ln>
                <a:solidFill>
                  <a:srgbClr val="666666"/>
                </a:solidFill>
                <a:effectLst/>
                <a:uLnTx/>
                <a:uFillTx/>
                <a:latin typeface="Open Sans"/>
                <a:ea typeface="+mn-ea"/>
                <a:cs typeface="Open Sans"/>
              </a:rPr>
              <a:t> evidence of Unsafe Sleep Factors?</a:t>
            </a:r>
          </a:p>
          <a:p>
            <a:pPr marL="742950" marR="0" lvl="1" indent="-285750" algn="l" defTabSz="914400" rtl="0" eaLnBrk="1" fontAlgn="auto" latinLnBrk="0" hangingPunct="1">
              <a:lnSpc>
                <a:spcPct val="100000"/>
              </a:lnSpc>
              <a:spcBef>
                <a:spcPct val="20000"/>
              </a:spcBef>
              <a:spcAft>
                <a:spcPts val="0"/>
              </a:spcAft>
              <a:buClr>
                <a:srgbClr val="E71B1B"/>
              </a:buClr>
              <a:buSzTx/>
              <a:buFont typeface="Calibri" panose="020F0502020204030204" pitchFamily="34" charset="0"/>
              <a:buChar char="▫"/>
              <a:tabLst/>
              <a:defRPr/>
            </a:pPr>
            <a:r>
              <a:rPr kumimoji="0" lang="en-US" sz="1700" b="0" i="0" u="none" strike="noStrike" kern="1200" cap="none" spc="0" normalizeH="0" baseline="0" noProof="0" dirty="0">
                <a:ln>
                  <a:noFill/>
                </a:ln>
                <a:solidFill>
                  <a:srgbClr val="666666"/>
                </a:solidFill>
                <a:effectLst/>
                <a:uLnTx/>
                <a:uFillTx/>
                <a:latin typeface="Open Sans"/>
                <a:ea typeface="+mn-ea"/>
                <a:cs typeface="Open Sans"/>
              </a:rPr>
              <a:t>Co-sleeping: with another person or animal </a:t>
            </a:r>
          </a:p>
          <a:p>
            <a:pPr marL="742950" marR="0" lvl="1" indent="-285750" algn="l" defTabSz="914400" rtl="0" eaLnBrk="1" fontAlgn="auto" latinLnBrk="0" hangingPunct="1">
              <a:lnSpc>
                <a:spcPct val="100000"/>
              </a:lnSpc>
              <a:spcBef>
                <a:spcPct val="20000"/>
              </a:spcBef>
              <a:spcAft>
                <a:spcPts val="0"/>
              </a:spcAft>
              <a:buClr>
                <a:srgbClr val="E71B1B"/>
              </a:buClr>
              <a:buSzTx/>
              <a:buFont typeface="Calibri" panose="020F0502020204030204" pitchFamily="34" charset="0"/>
              <a:buChar char="▫"/>
              <a:tabLst/>
              <a:defRPr/>
            </a:pPr>
            <a:r>
              <a:rPr kumimoji="0" lang="en-US" sz="1700" b="0" i="0" u="none" strike="noStrike" kern="1200" cap="none" spc="0" normalizeH="0" baseline="0" noProof="0" dirty="0">
                <a:ln>
                  <a:noFill/>
                </a:ln>
                <a:solidFill>
                  <a:srgbClr val="666666"/>
                </a:solidFill>
                <a:effectLst/>
                <a:uLnTx/>
                <a:uFillTx/>
                <a:latin typeface="Open Sans"/>
                <a:ea typeface="+mn-ea"/>
                <a:cs typeface="Open Sans"/>
              </a:rPr>
              <a:t>Soft bedding: blankets, pillows</a:t>
            </a:r>
          </a:p>
          <a:p>
            <a:pPr marL="742950" marR="0" lvl="1" indent="-285750" algn="l" defTabSz="914400" rtl="0" eaLnBrk="1" fontAlgn="auto" latinLnBrk="0" hangingPunct="1">
              <a:lnSpc>
                <a:spcPct val="100000"/>
              </a:lnSpc>
              <a:spcBef>
                <a:spcPct val="20000"/>
              </a:spcBef>
              <a:spcAft>
                <a:spcPts val="0"/>
              </a:spcAft>
              <a:buClr>
                <a:srgbClr val="E71B1B"/>
              </a:buClr>
              <a:buSzTx/>
              <a:buFont typeface="Calibri" panose="020F0502020204030204" pitchFamily="34" charset="0"/>
              <a:buChar char="▫"/>
              <a:tabLst/>
              <a:defRPr/>
            </a:pPr>
            <a:r>
              <a:rPr kumimoji="0" lang="en-US" sz="1700" b="0" i="0" u="none" strike="noStrike" kern="1200" cap="none" spc="0" normalizeH="0" baseline="0" noProof="0" dirty="0">
                <a:ln>
                  <a:noFill/>
                </a:ln>
                <a:solidFill>
                  <a:srgbClr val="666666"/>
                </a:solidFill>
                <a:effectLst/>
                <a:uLnTx/>
                <a:uFillTx/>
                <a:latin typeface="Open Sans"/>
                <a:ea typeface="+mn-ea"/>
                <a:cs typeface="Open Sans"/>
              </a:rPr>
              <a:t>Stuffed animals</a:t>
            </a:r>
          </a:p>
          <a:p>
            <a:pPr marL="742950" marR="0" lvl="1" indent="-285750" algn="l" defTabSz="914400" rtl="0" eaLnBrk="1" fontAlgn="auto" latinLnBrk="0" hangingPunct="1">
              <a:lnSpc>
                <a:spcPct val="100000"/>
              </a:lnSpc>
              <a:spcBef>
                <a:spcPct val="20000"/>
              </a:spcBef>
              <a:spcAft>
                <a:spcPts val="0"/>
              </a:spcAft>
              <a:buClr>
                <a:srgbClr val="E71B1B"/>
              </a:buClr>
              <a:buSzTx/>
              <a:buFont typeface="Calibri" panose="020F0502020204030204" pitchFamily="34" charset="0"/>
              <a:buChar char="▫"/>
              <a:tabLst/>
              <a:defRPr/>
            </a:pPr>
            <a:r>
              <a:rPr kumimoji="0" lang="en-US" sz="1700" b="1" i="0" u="none" strike="noStrike" kern="1200" cap="none" spc="0" normalizeH="0" baseline="0" noProof="0" dirty="0">
                <a:ln>
                  <a:noFill/>
                </a:ln>
                <a:solidFill>
                  <a:srgbClr val="666666"/>
                </a:solidFill>
                <a:effectLst/>
                <a:uLnTx/>
                <a:uFillTx/>
                <a:latin typeface="Open Sans"/>
                <a:ea typeface="+mn-ea"/>
                <a:cs typeface="Open Sans"/>
              </a:rPr>
              <a:t>Placed</a:t>
            </a:r>
            <a:r>
              <a:rPr kumimoji="0" lang="en-US" sz="1700" b="0" i="0" u="none" strike="noStrike" kern="1200" cap="none" spc="0" normalizeH="0" baseline="0" noProof="0" dirty="0">
                <a:ln>
                  <a:noFill/>
                </a:ln>
                <a:solidFill>
                  <a:srgbClr val="666666"/>
                </a:solidFill>
                <a:effectLst/>
                <a:uLnTx/>
                <a:uFillTx/>
                <a:latin typeface="Open Sans"/>
                <a:ea typeface="+mn-ea"/>
                <a:cs typeface="Open Sans"/>
              </a:rPr>
              <a:t> on stomach or side</a:t>
            </a:r>
          </a:p>
          <a:p>
            <a:pPr marL="742950" marR="0" lvl="1" indent="-285750" algn="l" defTabSz="914400" rtl="0" eaLnBrk="1" fontAlgn="auto" latinLnBrk="0" hangingPunct="1">
              <a:lnSpc>
                <a:spcPct val="100000"/>
              </a:lnSpc>
              <a:spcBef>
                <a:spcPct val="20000"/>
              </a:spcBef>
              <a:spcAft>
                <a:spcPts val="0"/>
              </a:spcAft>
              <a:buClr>
                <a:srgbClr val="E71B1B"/>
              </a:buClr>
              <a:buSzTx/>
              <a:buFont typeface="Calibri" panose="020F0502020204030204" pitchFamily="34" charset="0"/>
              <a:buChar char="▫"/>
              <a:tabLst/>
              <a:defRPr/>
            </a:pPr>
            <a:r>
              <a:rPr kumimoji="0" lang="en-US" sz="1700" b="0" i="0" u="none" strike="noStrike" kern="1200" cap="none" spc="0" normalizeH="0" baseline="0" noProof="0" dirty="0">
                <a:ln>
                  <a:noFill/>
                </a:ln>
                <a:solidFill>
                  <a:srgbClr val="666666"/>
                </a:solidFill>
                <a:effectLst/>
                <a:uLnTx/>
                <a:uFillTx/>
                <a:latin typeface="Open Sans"/>
                <a:ea typeface="+mn-ea"/>
                <a:cs typeface="Open Sans"/>
              </a:rPr>
              <a:t>Placed to sleep anywhere other than crib: swing, infant seat, car seat, adult bed </a:t>
            </a: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666666"/>
                </a:solidFill>
                <a:effectLst/>
                <a:uLnTx/>
                <a:uFillTx/>
                <a:latin typeface="Open Sans"/>
                <a:ea typeface="+mn-ea"/>
                <a:cs typeface="Open Sans"/>
              </a:rPr>
              <a:t>Yes: move on to next step</a:t>
            </a: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900" b="0" i="0" u="none" strike="noStrike" kern="1200" cap="none" spc="0" normalizeH="0" baseline="0" noProof="0" dirty="0">
                <a:ln>
                  <a:noFill/>
                </a:ln>
                <a:solidFill>
                  <a:srgbClr val="666666"/>
                </a:solidFill>
                <a:effectLst/>
                <a:uLnTx/>
                <a:uFillTx/>
                <a:latin typeface="Open Sans"/>
                <a:ea typeface="+mn-ea"/>
                <a:cs typeface="Open Sans"/>
              </a:rPr>
              <a:t>No: </a:t>
            </a:r>
          </a:p>
          <a:p>
            <a:pPr marL="742950" marR="0" lvl="1" indent="-285750" algn="l" defTabSz="914400" rtl="0" eaLnBrk="1" fontAlgn="auto" latinLnBrk="0" hangingPunct="1">
              <a:lnSpc>
                <a:spcPct val="100000"/>
              </a:lnSpc>
              <a:spcBef>
                <a:spcPct val="20000"/>
              </a:spcBef>
              <a:spcAft>
                <a:spcPts val="0"/>
              </a:spcAft>
              <a:buClr>
                <a:srgbClr val="E71B1B"/>
              </a:buClr>
              <a:buSzTx/>
              <a:buFont typeface="Calibri" panose="020F0502020204030204" pitchFamily="34" charset="0"/>
              <a:buChar char="▫"/>
              <a:tabLst/>
              <a:defRPr/>
            </a:pPr>
            <a:r>
              <a:rPr kumimoji="0" lang="en-US" sz="1700" b="0" i="0" u="sng" strike="noStrike" kern="1200" cap="none" spc="0" normalizeH="0" baseline="0" noProof="0" dirty="0">
                <a:ln>
                  <a:noFill/>
                </a:ln>
                <a:solidFill>
                  <a:srgbClr val="666666"/>
                </a:solidFill>
                <a:effectLst/>
                <a:uLnTx/>
                <a:uFillTx/>
                <a:latin typeface="Open Sans"/>
                <a:ea typeface="+mn-ea"/>
                <a:cs typeface="Open Sans"/>
              </a:rPr>
              <a:t>Unexplained, No Unsafe Sleep Factors</a:t>
            </a:r>
          </a:p>
          <a:p>
            <a:pPr marL="1143000" marR="0" lvl="2" indent="-228600" algn="l" defTabSz="914400" rtl="0" eaLnBrk="1" fontAlgn="auto" latinLnBrk="0" hangingPunct="1">
              <a:lnSpc>
                <a:spcPct val="100000"/>
              </a:lnSpc>
              <a:spcBef>
                <a:spcPct val="20000"/>
              </a:spcBef>
              <a:spcAft>
                <a:spcPts val="0"/>
              </a:spcAft>
              <a:buClr>
                <a:srgbClr val="E71B1B"/>
              </a:buClr>
              <a:buSzTx/>
              <a:buFont typeface="Calibri" panose="020F0502020204030204" pitchFamily="34" charset="0"/>
              <a:buChar char="–"/>
              <a:tabLst/>
              <a:defRPr/>
            </a:pPr>
            <a:r>
              <a:rPr kumimoji="0" lang="en-US" sz="1500" b="0" i="0" u="none" strike="noStrike" kern="1200" cap="none" spc="0" normalizeH="0" baseline="0" noProof="0" dirty="0">
                <a:ln>
                  <a:noFill/>
                </a:ln>
                <a:solidFill>
                  <a:srgbClr val="666666"/>
                </a:solidFill>
                <a:effectLst/>
                <a:uLnTx/>
                <a:uFillTx/>
                <a:latin typeface="Open Sans"/>
                <a:ea typeface="+mn-ea"/>
                <a:cs typeface="Open Sans"/>
              </a:rPr>
              <a:t>This category also includes infants who were witnessed going unresponsive</a:t>
            </a:r>
            <a:endParaRPr lang="en-US" dirty="0"/>
          </a:p>
        </p:txBody>
      </p:sp>
      <p:pic>
        <p:nvPicPr>
          <p:cNvPr id="7" name="Picture 6">
            <a:extLst>
              <a:ext uri="{FF2B5EF4-FFF2-40B4-BE49-F238E27FC236}">
                <a16:creationId xmlns:a16="http://schemas.microsoft.com/office/drawing/2014/main" id="{294C931C-EFAB-0D01-DD40-567893955FC6}"/>
              </a:ext>
            </a:extLst>
          </p:cNvPr>
          <p:cNvPicPr>
            <a:picLocks noChangeAspect="1"/>
          </p:cNvPicPr>
          <p:nvPr/>
        </p:nvPicPr>
        <p:blipFill>
          <a:blip r:embed="rId2"/>
          <a:stretch>
            <a:fillRect/>
          </a:stretch>
        </p:blipFill>
        <p:spPr>
          <a:xfrm>
            <a:off x="5151120" y="1895723"/>
            <a:ext cx="3798124" cy="3066554"/>
          </a:xfrm>
          <a:prstGeom prst="rect">
            <a:avLst/>
          </a:prstGeom>
        </p:spPr>
      </p:pic>
      <p:sp>
        <p:nvSpPr>
          <p:cNvPr id="10" name="TextBox 9">
            <a:extLst>
              <a:ext uri="{FF2B5EF4-FFF2-40B4-BE49-F238E27FC236}">
                <a16:creationId xmlns:a16="http://schemas.microsoft.com/office/drawing/2014/main" id="{0EBAA3B8-E5F8-3B90-BF58-C4413BF4EE86}"/>
              </a:ext>
            </a:extLst>
          </p:cNvPr>
          <p:cNvSpPr txBox="1"/>
          <p:nvPr/>
        </p:nvSpPr>
        <p:spPr>
          <a:xfrm>
            <a:off x="5120640" y="5010090"/>
            <a:ext cx="330707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https://www.in.gov/isdh/files/SUIDI%20and%20DOSE%20Training.pdf</a:t>
            </a:r>
          </a:p>
        </p:txBody>
      </p:sp>
    </p:spTree>
    <p:extLst>
      <p:ext uri="{BB962C8B-B14F-4D97-AF65-F5344CB8AC3E}">
        <p14:creationId xmlns:p14="http://schemas.microsoft.com/office/powerpoint/2010/main" val="3791157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7A264-F421-1ECE-1BC0-94BA92F8B2E0}"/>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186AAFA3-B4BE-0D3A-2634-13946C1D2670}"/>
              </a:ext>
            </a:extLst>
          </p:cNvPr>
          <p:cNvSpPr>
            <a:spLocks noGrp="1"/>
          </p:cNvSpPr>
          <p:nvPr>
            <p:ph idx="1"/>
          </p:nvPr>
        </p:nvSpPr>
        <p:spPr>
          <a:xfrm>
            <a:off x="457200" y="1295400"/>
            <a:ext cx="8229600" cy="4572005"/>
          </a:xfrm>
        </p:spPr>
        <p:txBody>
          <a:bodyPr/>
          <a:lstStyle/>
          <a:p>
            <a:pPr>
              <a:lnSpc>
                <a:spcPct val="300000"/>
              </a:lnSpc>
            </a:pPr>
            <a:r>
              <a:rPr lang="en-US" dirty="0"/>
              <a:t>Section O1 Narrative </a:t>
            </a:r>
          </a:p>
          <a:p>
            <a:pPr>
              <a:lnSpc>
                <a:spcPct val="300000"/>
              </a:lnSpc>
            </a:pPr>
            <a:r>
              <a:rPr lang="en-US" dirty="0"/>
              <a:t>Tips on Deidentifying</a:t>
            </a:r>
          </a:p>
          <a:p>
            <a:pPr>
              <a:lnSpc>
                <a:spcPct val="300000"/>
              </a:lnSpc>
            </a:pPr>
            <a:r>
              <a:rPr lang="en-US" dirty="0"/>
              <a:t>Components of a thorough SUID narrative</a:t>
            </a:r>
          </a:p>
          <a:p>
            <a:pPr>
              <a:lnSpc>
                <a:spcPct val="300000"/>
              </a:lnSpc>
            </a:pPr>
            <a:r>
              <a:rPr lang="en-US" dirty="0"/>
              <a:t>Examples of a Short/Detailed narrative</a:t>
            </a:r>
          </a:p>
          <a:p>
            <a:pPr>
              <a:lnSpc>
                <a:spcPct val="300000"/>
              </a:lnSpc>
            </a:pPr>
            <a:r>
              <a:rPr lang="en-US" dirty="0"/>
              <a:t>Categorization Using the Algorithm</a:t>
            </a:r>
          </a:p>
          <a:p>
            <a:endParaRPr lang="en-US" dirty="0"/>
          </a:p>
        </p:txBody>
      </p:sp>
    </p:spTree>
    <p:extLst>
      <p:ext uri="{BB962C8B-B14F-4D97-AF65-F5344CB8AC3E}">
        <p14:creationId xmlns:p14="http://schemas.microsoft.com/office/powerpoint/2010/main" val="1020252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57E68-D7F5-578E-A126-9130EE45FC6E}"/>
              </a:ext>
            </a:extLst>
          </p:cNvPr>
          <p:cNvSpPr>
            <a:spLocks noGrp="1"/>
          </p:cNvSpPr>
          <p:nvPr>
            <p:ph type="title"/>
          </p:nvPr>
        </p:nvSpPr>
        <p:spPr>
          <a:xfrm>
            <a:off x="457200" y="0"/>
            <a:ext cx="8229600" cy="1143000"/>
          </a:xfrm>
        </p:spPr>
        <p:txBody>
          <a:bodyPr/>
          <a:lstStyle/>
          <a:p>
            <a:r>
              <a:rPr lang="en-US" dirty="0"/>
              <a:t>Categorization: Airway Obstruction?</a:t>
            </a:r>
          </a:p>
        </p:txBody>
      </p:sp>
      <p:sp>
        <p:nvSpPr>
          <p:cNvPr id="3" name="Content Placeholder 2">
            <a:extLst>
              <a:ext uri="{FF2B5EF4-FFF2-40B4-BE49-F238E27FC236}">
                <a16:creationId xmlns:a16="http://schemas.microsoft.com/office/drawing/2014/main" id="{E68DD9FF-C6B8-E275-6BD0-D49E9CD16D45}"/>
              </a:ext>
            </a:extLst>
          </p:cNvPr>
          <p:cNvSpPr>
            <a:spLocks noGrp="1"/>
          </p:cNvSpPr>
          <p:nvPr>
            <p:ph idx="1"/>
          </p:nvPr>
        </p:nvSpPr>
        <p:spPr>
          <a:xfrm>
            <a:off x="304800" y="1143000"/>
            <a:ext cx="5105400" cy="4851395"/>
          </a:xfrm>
        </p:spPr>
        <p:txBody>
          <a:bodyPr/>
          <a:lstStyle/>
          <a:p>
            <a:r>
              <a:rPr lang="en-US" sz="2000" dirty="0"/>
              <a:t>Was there evidence of partial or full obstruction of the airway?</a:t>
            </a:r>
          </a:p>
          <a:p>
            <a:pPr lvl="1"/>
            <a:r>
              <a:rPr lang="en-US" sz="1800" dirty="0"/>
              <a:t>Nose or mouth obstructed</a:t>
            </a:r>
          </a:p>
          <a:p>
            <a:pPr lvl="1"/>
            <a:r>
              <a:rPr lang="en-US" sz="1800" dirty="0"/>
              <a:t>Chest compressed</a:t>
            </a:r>
          </a:p>
          <a:p>
            <a:pPr lvl="1"/>
            <a:r>
              <a:rPr lang="en-US" sz="1800" dirty="0"/>
              <a:t>Head was chin to chest or hyperextended</a:t>
            </a:r>
          </a:p>
          <a:p>
            <a:pPr lvl="1"/>
            <a:r>
              <a:rPr lang="en-US" sz="1800" dirty="0"/>
              <a:t>Infant was </a:t>
            </a:r>
            <a:r>
              <a:rPr lang="en-US" sz="1800" b="1" dirty="0"/>
              <a:t>found</a:t>
            </a:r>
            <a:r>
              <a:rPr lang="en-US" sz="1800" dirty="0"/>
              <a:t> face down on a surface, including a crib (exception is if the infant was at an age they could roll, typically 3 months)</a:t>
            </a:r>
          </a:p>
          <a:p>
            <a:pPr lvl="1"/>
            <a:r>
              <a:rPr lang="en-US" sz="1800" dirty="0"/>
              <a:t>Infant trapped between mattress and wall</a:t>
            </a:r>
          </a:p>
          <a:p>
            <a:r>
              <a:rPr lang="en-US" sz="2000" dirty="0"/>
              <a:t>Yes: move on to next step</a:t>
            </a:r>
          </a:p>
          <a:p>
            <a:r>
              <a:rPr lang="en-US" sz="2000" dirty="0"/>
              <a:t>No or Unknown</a:t>
            </a:r>
          </a:p>
          <a:p>
            <a:pPr lvl="1"/>
            <a:r>
              <a:rPr lang="en-US" sz="1800" u="sng" dirty="0"/>
              <a:t>Unexplained, Unsafe Sleep Factors</a:t>
            </a:r>
            <a:endParaRPr lang="en-US" dirty="0"/>
          </a:p>
        </p:txBody>
      </p:sp>
      <p:pic>
        <p:nvPicPr>
          <p:cNvPr id="4" name="Picture 3">
            <a:extLst>
              <a:ext uri="{FF2B5EF4-FFF2-40B4-BE49-F238E27FC236}">
                <a16:creationId xmlns:a16="http://schemas.microsoft.com/office/drawing/2014/main" id="{192DF979-C2F8-C0BC-64E0-FDA687EEC54B}"/>
              </a:ext>
            </a:extLst>
          </p:cNvPr>
          <p:cNvPicPr>
            <a:picLocks noChangeAspect="1"/>
          </p:cNvPicPr>
          <p:nvPr/>
        </p:nvPicPr>
        <p:blipFill>
          <a:blip r:embed="rId3"/>
          <a:stretch>
            <a:fillRect/>
          </a:stretch>
        </p:blipFill>
        <p:spPr>
          <a:xfrm>
            <a:off x="5486400" y="1600200"/>
            <a:ext cx="3124200" cy="2998031"/>
          </a:xfrm>
          <a:prstGeom prst="rect">
            <a:avLst/>
          </a:prstGeom>
        </p:spPr>
      </p:pic>
      <p:sp>
        <p:nvSpPr>
          <p:cNvPr id="7" name="TextBox 6">
            <a:extLst>
              <a:ext uri="{FF2B5EF4-FFF2-40B4-BE49-F238E27FC236}">
                <a16:creationId xmlns:a16="http://schemas.microsoft.com/office/drawing/2014/main" id="{11BECC0F-C2AD-7AFA-78DE-A94A847C6169}"/>
              </a:ext>
            </a:extLst>
          </p:cNvPr>
          <p:cNvSpPr txBox="1"/>
          <p:nvPr/>
        </p:nvSpPr>
        <p:spPr>
          <a:xfrm>
            <a:off x="5430520" y="4598231"/>
            <a:ext cx="1489510" cy="261610"/>
          </a:xfrm>
          <a:prstGeom prst="rect">
            <a:avLst/>
          </a:prstGeom>
          <a:noFill/>
        </p:spPr>
        <p:txBody>
          <a:bodyPr wrap="none" rtlCol="0">
            <a:spAutoFit/>
          </a:bodyPr>
          <a:lstStyle/>
          <a:p>
            <a:r>
              <a:rPr lang="en-US" sz="1050" dirty="0"/>
              <a:t>Source: Google Images</a:t>
            </a:r>
          </a:p>
        </p:txBody>
      </p:sp>
    </p:spTree>
    <p:extLst>
      <p:ext uri="{BB962C8B-B14F-4D97-AF65-F5344CB8AC3E}">
        <p14:creationId xmlns:p14="http://schemas.microsoft.com/office/powerpoint/2010/main" val="2013205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1D428-9D53-4EE3-2E71-4D0B1BD14B92}"/>
              </a:ext>
            </a:extLst>
          </p:cNvPr>
          <p:cNvSpPr>
            <a:spLocks noGrp="1"/>
          </p:cNvSpPr>
          <p:nvPr>
            <p:ph type="title"/>
          </p:nvPr>
        </p:nvSpPr>
        <p:spPr>
          <a:xfrm>
            <a:off x="76200" y="304800"/>
            <a:ext cx="9067800" cy="1143000"/>
          </a:xfrm>
        </p:spPr>
        <p:txBody>
          <a:bodyPr>
            <a:noAutofit/>
          </a:bodyPr>
          <a:lstStyle/>
          <a:p>
            <a:r>
              <a:rPr lang="en-US" sz="3000" dirty="0"/>
              <a:t>Categorization: Known Cause of Obstruction?</a:t>
            </a:r>
          </a:p>
        </p:txBody>
      </p:sp>
      <p:sp>
        <p:nvSpPr>
          <p:cNvPr id="3" name="Content Placeholder 2">
            <a:extLst>
              <a:ext uri="{FF2B5EF4-FFF2-40B4-BE49-F238E27FC236}">
                <a16:creationId xmlns:a16="http://schemas.microsoft.com/office/drawing/2014/main" id="{4AFC3D80-64F6-4989-A6CC-5139867D3544}"/>
              </a:ext>
            </a:extLst>
          </p:cNvPr>
          <p:cNvSpPr>
            <a:spLocks noGrp="1"/>
          </p:cNvSpPr>
          <p:nvPr>
            <p:ph idx="1"/>
          </p:nvPr>
        </p:nvSpPr>
        <p:spPr>
          <a:xfrm>
            <a:off x="152400" y="1447800"/>
            <a:ext cx="8839200" cy="4317995"/>
          </a:xfrm>
        </p:spPr>
        <p:txBody>
          <a:bodyPr>
            <a:normAutofit/>
          </a:bodyPr>
          <a:lstStyle/>
          <a:p>
            <a:r>
              <a:rPr lang="en-US" sz="2000" dirty="0"/>
              <a:t>Do we know </a:t>
            </a:r>
            <a:r>
              <a:rPr lang="en-US" sz="2000" b="1" dirty="0"/>
              <a:t>WHAT</a:t>
            </a:r>
            <a:r>
              <a:rPr lang="en-US" sz="2000" dirty="0"/>
              <a:t> obstructed the airway?</a:t>
            </a:r>
          </a:p>
          <a:p>
            <a:pPr lvl="1"/>
            <a:r>
              <a:rPr lang="en-US" sz="1800" dirty="0"/>
              <a:t>Adult mattress</a:t>
            </a:r>
          </a:p>
          <a:p>
            <a:pPr lvl="1"/>
            <a:r>
              <a:rPr lang="en-US" sz="1800" dirty="0"/>
              <a:t>Blanket</a:t>
            </a:r>
          </a:p>
          <a:p>
            <a:pPr lvl="1"/>
            <a:r>
              <a:rPr lang="en-US" sz="1800" dirty="0"/>
              <a:t>Sibling</a:t>
            </a:r>
          </a:p>
          <a:p>
            <a:pPr lvl="1"/>
            <a:r>
              <a:rPr lang="en-US" sz="1800" dirty="0"/>
              <a:t>Stuffed animal</a:t>
            </a:r>
          </a:p>
          <a:p>
            <a:pPr lvl="1"/>
            <a:r>
              <a:rPr lang="en-US" sz="1800" dirty="0"/>
              <a:t>Adult</a:t>
            </a:r>
          </a:p>
          <a:p>
            <a:pPr lvl="1"/>
            <a:r>
              <a:rPr lang="en-US" sz="1800" dirty="0"/>
              <a:t>Swing padding</a:t>
            </a:r>
          </a:p>
          <a:p>
            <a:pPr lvl="1"/>
            <a:r>
              <a:rPr lang="en-US" sz="1800" dirty="0"/>
              <a:t>Lose clothing</a:t>
            </a:r>
          </a:p>
          <a:p>
            <a:endParaRPr lang="en-US" sz="2200" dirty="0"/>
          </a:p>
          <a:p>
            <a:r>
              <a:rPr lang="en-US" sz="2200" dirty="0"/>
              <a:t>Yes: Move on to next step</a:t>
            </a:r>
          </a:p>
          <a:p>
            <a:r>
              <a:rPr lang="en-US" sz="2200" dirty="0"/>
              <a:t>No </a:t>
            </a:r>
            <a:r>
              <a:rPr lang="en-US" sz="2000" dirty="0"/>
              <a:t>or unknown</a:t>
            </a:r>
          </a:p>
          <a:p>
            <a:pPr lvl="1"/>
            <a:r>
              <a:rPr lang="en-US" sz="1800" u="sng" dirty="0"/>
              <a:t>Unexplained, Unsafe Sleep Factors</a:t>
            </a:r>
          </a:p>
          <a:p>
            <a:endParaRPr lang="en-US" dirty="0"/>
          </a:p>
        </p:txBody>
      </p:sp>
    </p:spTree>
    <p:extLst>
      <p:ext uri="{BB962C8B-B14F-4D97-AF65-F5344CB8AC3E}">
        <p14:creationId xmlns:p14="http://schemas.microsoft.com/office/powerpoint/2010/main" val="685489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5D0A3-8600-65E8-8504-CD55B115492F}"/>
              </a:ext>
            </a:extLst>
          </p:cNvPr>
          <p:cNvSpPr>
            <a:spLocks noGrp="1"/>
          </p:cNvSpPr>
          <p:nvPr>
            <p:ph type="title"/>
          </p:nvPr>
        </p:nvSpPr>
        <p:spPr>
          <a:xfrm>
            <a:off x="266700" y="-15240"/>
            <a:ext cx="8724900" cy="1143000"/>
          </a:xfrm>
        </p:spPr>
        <p:txBody>
          <a:bodyPr/>
          <a:lstStyle/>
          <a:p>
            <a:r>
              <a:rPr lang="en-US" dirty="0"/>
              <a:t>Categorization: Strong Evidence?</a:t>
            </a:r>
          </a:p>
        </p:txBody>
      </p:sp>
      <p:sp>
        <p:nvSpPr>
          <p:cNvPr id="3" name="Content Placeholder 2">
            <a:extLst>
              <a:ext uri="{FF2B5EF4-FFF2-40B4-BE49-F238E27FC236}">
                <a16:creationId xmlns:a16="http://schemas.microsoft.com/office/drawing/2014/main" id="{A70CA1CA-39F9-962A-C735-519F22B63319}"/>
              </a:ext>
            </a:extLst>
          </p:cNvPr>
          <p:cNvSpPr>
            <a:spLocks noGrp="1"/>
          </p:cNvSpPr>
          <p:nvPr>
            <p:ph idx="1"/>
          </p:nvPr>
        </p:nvSpPr>
        <p:spPr>
          <a:xfrm>
            <a:off x="266700" y="1036320"/>
            <a:ext cx="5029200" cy="5613395"/>
          </a:xfrm>
        </p:spPr>
        <p:txBody>
          <a:bodyPr/>
          <a:lstStyle/>
          <a:p>
            <a:r>
              <a:rPr lang="en-US" sz="2000" dirty="0"/>
              <a:t>Were </a:t>
            </a:r>
            <a:r>
              <a:rPr lang="en-US" sz="2000" b="1" dirty="0"/>
              <a:t>ALL</a:t>
            </a:r>
            <a:r>
              <a:rPr lang="en-US" sz="2000" dirty="0"/>
              <a:t> of the following present?</a:t>
            </a:r>
          </a:p>
          <a:p>
            <a:pPr lvl="1">
              <a:buFont typeface="Wingdings" panose="05000000000000000000" pitchFamily="2" charset="2"/>
              <a:buChar char="ü"/>
            </a:pPr>
            <a:r>
              <a:rPr lang="en-US" b="1" dirty="0"/>
              <a:t>Non-conflicting</a:t>
            </a:r>
            <a:r>
              <a:rPr lang="en-US" dirty="0"/>
              <a:t> and reliable witness accounts</a:t>
            </a:r>
          </a:p>
          <a:p>
            <a:pPr lvl="1">
              <a:buFont typeface="Wingdings" panose="05000000000000000000" pitchFamily="2" charset="2"/>
              <a:buChar char="ü"/>
            </a:pPr>
            <a:r>
              <a:rPr lang="en-US" dirty="0"/>
              <a:t>No other potentially fatal findings</a:t>
            </a:r>
          </a:p>
          <a:p>
            <a:pPr lvl="1">
              <a:buFont typeface="Wingdings" panose="05000000000000000000" pitchFamily="2" charset="2"/>
              <a:buChar char="ü"/>
            </a:pPr>
            <a:r>
              <a:rPr lang="en-US" dirty="0"/>
              <a:t>An age/developmental stage that suffocation is feasible</a:t>
            </a:r>
          </a:p>
          <a:p>
            <a:pPr lvl="1">
              <a:buFont typeface="Wingdings" panose="05000000000000000000" pitchFamily="2" charset="2"/>
              <a:buChar char="ü"/>
            </a:pPr>
            <a:r>
              <a:rPr lang="en-US" dirty="0"/>
              <a:t>Strong evidence of full external obstruction when found </a:t>
            </a:r>
          </a:p>
          <a:p>
            <a:pPr marL="0" indent="0">
              <a:buNone/>
            </a:pPr>
            <a:endParaRPr lang="en-US" sz="2000" dirty="0"/>
          </a:p>
          <a:p>
            <a:r>
              <a:rPr lang="en-US" sz="2000" dirty="0"/>
              <a:t>No or unknown</a:t>
            </a:r>
          </a:p>
          <a:p>
            <a:pPr lvl="1"/>
            <a:r>
              <a:rPr lang="en-US" sz="1800" u="sng" dirty="0"/>
              <a:t>Unexplained, Possible Suffocation with Unsafe Sleep Factors</a:t>
            </a:r>
          </a:p>
          <a:p>
            <a:pPr lvl="1"/>
            <a:r>
              <a:rPr lang="en-US" sz="1800" dirty="0"/>
              <a:t>Continue to next step: Mechanism</a:t>
            </a:r>
            <a:endParaRPr lang="en-US" sz="2000" dirty="0"/>
          </a:p>
          <a:p>
            <a:r>
              <a:rPr lang="en-US" sz="2000" dirty="0"/>
              <a:t>Yes:</a:t>
            </a:r>
          </a:p>
          <a:p>
            <a:pPr lvl="1"/>
            <a:r>
              <a:rPr lang="en-US" sz="1800" u="sng" dirty="0"/>
              <a:t>Explained Suffocation with Unsafe Sleep Factors</a:t>
            </a:r>
          </a:p>
          <a:p>
            <a:pPr lvl="1"/>
            <a:r>
              <a:rPr lang="en-US" sz="1800" dirty="0"/>
              <a:t>Continue to next step: Mechanism</a:t>
            </a:r>
            <a:endParaRPr lang="en-US" dirty="0"/>
          </a:p>
        </p:txBody>
      </p:sp>
      <p:sp>
        <p:nvSpPr>
          <p:cNvPr id="4" name="TextBox 3">
            <a:extLst>
              <a:ext uri="{FF2B5EF4-FFF2-40B4-BE49-F238E27FC236}">
                <a16:creationId xmlns:a16="http://schemas.microsoft.com/office/drawing/2014/main" id="{6E3F093F-62C8-B316-0695-9540817A16C4}"/>
              </a:ext>
            </a:extLst>
          </p:cNvPr>
          <p:cNvSpPr txBox="1"/>
          <p:nvPr/>
        </p:nvSpPr>
        <p:spPr>
          <a:xfrm>
            <a:off x="5562600" y="1425606"/>
            <a:ext cx="3581400"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Example of Possible Suffocation:</a:t>
            </a:r>
          </a:p>
          <a:p>
            <a:pPr marL="285750" marR="0" lvl="0" indent="-285750" algn="l" defTabSz="914400" rtl="0" eaLnBrk="1" fontAlgn="auto" latinLnBrk="0" hangingPunct="1">
              <a:lnSpc>
                <a:spcPct val="100000"/>
              </a:lnSpc>
              <a:spcBef>
                <a:spcPts val="0"/>
              </a:spcBef>
              <a:spcAft>
                <a:spcPts val="0"/>
              </a:spcAft>
              <a:buClr>
                <a:srgbClr val="EE3124"/>
              </a:buClr>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Infant was placed on an adult comforter</a:t>
            </a:r>
          </a:p>
          <a:p>
            <a:pPr marL="285750" marR="0" lvl="0" indent="-285750" algn="l" defTabSz="914400" rtl="0" eaLnBrk="1" fontAlgn="auto" latinLnBrk="0" hangingPunct="1">
              <a:lnSpc>
                <a:spcPct val="100000"/>
              </a:lnSpc>
              <a:spcBef>
                <a:spcPts val="0"/>
              </a:spcBef>
              <a:spcAft>
                <a:spcPts val="0"/>
              </a:spcAft>
              <a:buClr>
                <a:srgbClr val="EE3124"/>
              </a:buClr>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Infant was found on their side, with the left nostril pressed into the mattress </a:t>
            </a:r>
          </a:p>
          <a:p>
            <a:pPr marL="285750" marR="0" lvl="0" indent="-285750" algn="l" defTabSz="914400" rtl="0" eaLnBrk="1" fontAlgn="auto" latinLnBrk="0" hangingPunct="1">
              <a:lnSpc>
                <a:spcPct val="100000"/>
              </a:lnSpc>
              <a:spcBef>
                <a:spcPts val="0"/>
              </a:spcBef>
              <a:spcAft>
                <a:spcPts val="0"/>
              </a:spcAft>
              <a:buClr>
                <a:srgbClr val="EE3124"/>
              </a:buClr>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Mouth was not obstructed</a:t>
            </a:r>
            <a:endParaRPr lang="en-US" dirty="0"/>
          </a:p>
        </p:txBody>
      </p:sp>
      <p:pic>
        <p:nvPicPr>
          <p:cNvPr id="5" name="Picture 4">
            <a:extLst>
              <a:ext uri="{FF2B5EF4-FFF2-40B4-BE49-F238E27FC236}">
                <a16:creationId xmlns:a16="http://schemas.microsoft.com/office/drawing/2014/main" id="{D7C709EA-EE48-C70D-AD22-C5680553C19C}"/>
              </a:ext>
            </a:extLst>
          </p:cNvPr>
          <p:cNvPicPr>
            <a:picLocks noChangeAspect="1"/>
          </p:cNvPicPr>
          <p:nvPr/>
        </p:nvPicPr>
        <p:blipFill>
          <a:blip r:embed="rId3"/>
          <a:stretch>
            <a:fillRect/>
          </a:stretch>
        </p:blipFill>
        <p:spPr>
          <a:xfrm>
            <a:off x="5434441" y="3754778"/>
            <a:ext cx="3304318" cy="2200847"/>
          </a:xfrm>
          <a:prstGeom prst="rect">
            <a:avLst/>
          </a:prstGeom>
        </p:spPr>
      </p:pic>
      <p:sp>
        <p:nvSpPr>
          <p:cNvPr id="7" name="TextBox 6">
            <a:extLst>
              <a:ext uri="{FF2B5EF4-FFF2-40B4-BE49-F238E27FC236}">
                <a16:creationId xmlns:a16="http://schemas.microsoft.com/office/drawing/2014/main" id="{72A4728F-B4AB-4650-6B76-92AA8261E49F}"/>
              </a:ext>
            </a:extLst>
          </p:cNvPr>
          <p:cNvSpPr txBox="1"/>
          <p:nvPr/>
        </p:nvSpPr>
        <p:spPr>
          <a:xfrm>
            <a:off x="5295900" y="6053417"/>
            <a:ext cx="3304318"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https://www.in.gov/isdh/files/SUIDI%20and%20DOSE%20Training.pdf</a:t>
            </a:r>
          </a:p>
        </p:txBody>
      </p:sp>
    </p:spTree>
    <p:extLst>
      <p:ext uri="{BB962C8B-B14F-4D97-AF65-F5344CB8AC3E}">
        <p14:creationId xmlns:p14="http://schemas.microsoft.com/office/powerpoint/2010/main" val="215084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ED996-B6D4-DE56-BDE1-5B2DEC6BE348}"/>
              </a:ext>
            </a:extLst>
          </p:cNvPr>
          <p:cNvSpPr>
            <a:spLocks noGrp="1"/>
          </p:cNvSpPr>
          <p:nvPr>
            <p:ph type="title"/>
          </p:nvPr>
        </p:nvSpPr>
        <p:spPr/>
        <p:txBody>
          <a:bodyPr/>
          <a:lstStyle/>
          <a:p>
            <a:r>
              <a:rPr lang="en-US" dirty="0"/>
              <a:t>Last step: Mechanism Selection</a:t>
            </a:r>
          </a:p>
        </p:txBody>
      </p:sp>
      <p:sp>
        <p:nvSpPr>
          <p:cNvPr id="3" name="Content Placeholder 2">
            <a:extLst>
              <a:ext uri="{FF2B5EF4-FFF2-40B4-BE49-F238E27FC236}">
                <a16:creationId xmlns:a16="http://schemas.microsoft.com/office/drawing/2014/main" id="{E8CED3D3-2A91-82A4-14B5-3F41B67BD336}"/>
              </a:ext>
            </a:extLst>
          </p:cNvPr>
          <p:cNvSpPr>
            <a:spLocks noGrp="1"/>
          </p:cNvSpPr>
          <p:nvPr>
            <p:ph idx="1"/>
          </p:nvPr>
        </p:nvSpPr>
        <p:spPr/>
        <p:txBody>
          <a:bodyPr/>
          <a:lstStyle/>
          <a:p>
            <a:r>
              <a:rPr lang="en-US" sz="2400" dirty="0"/>
              <a:t>For </a:t>
            </a:r>
            <a:r>
              <a:rPr lang="en-US" sz="2400" u="sng" dirty="0"/>
              <a:t>possible suffocation </a:t>
            </a:r>
            <a:r>
              <a:rPr lang="en-US" sz="2400" dirty="0"/>
              <a:t>and </a:t>
            </a:r>
            <a:r>
              <a:rPr lang="en-US" sz="2400" u="sng" dirty="0"/>
              <a:t>explained suffocation </a:t>
            </a:r>
            <a:r>
              <a:rPr lang="en-US" sz="2400" dirty="0"/>
              <a:t>categories</a:t>
            </a:r>
          </a:p>
          <a:p>
            <a:endParaRPr lang="en-US" sz="2400" dirty="0"/>
          </a:p>
          <a:p>
            <a:r>
              <a:rPr lang="en-US" sz="2400" dirty="0"/>
              <a:t>Four Possible Mechanisms</a:t>
            </a:r>
          </a:p>
          <a:p>
            <a:pPr lvl="1"/>
            <a:r>
              <a:rPr lang="en-US" sz="2000" dirty="0"/>
              <a:t>Soft Bedding</a:t>
            </a:r>
          </a:p>
          <a:p>
            <a:pPr lvl="1"/>
            <a:r>
              <a:rPr lang="en-US" sz="2000" dirty="0"/>
              <a:t>Wedging</a:t>
            </a:r>
          </a:p>
          <a:p>
            <a:pPr lvl="1"/>
            <a:r>
              <a:rPr lang="en-US" sz="2000" dirty="0"/>
              <a:t>Overlay</a:t>
            </a:r>
          </a:p>
          <a:p>
            <a:pPr lvl="1"/>
            <a:r>
              <a:rPr lang="en-US" sz="2000" dirty="0"/>
              <a:t>Other</a:t>
            </a:r>
          </a:p>
          <a:p>
            <a:pPr lvl="1"/>
            <a:endParaRPr lang="en-US" sz="2000" dirty="0"/>
          </a:p>
          <a:p>
            <a:r>
              <a:rPr lang="en-US" sz="2400" dirty="0"/>
              <a:t>A Combination of Mechanisms May be Selected</a:t>
            </a:r>
          </a:p>
          <a:p>
            <a:endParaRPr lang="en-US" dirty="0"/>
          </a:p>
          <a:p>
            <a:pPr marL="0" indent="0">
              <a:buNone/>
            </a:pPr>
            <a:endParaRPr lang="en-US" dirty="0"/>
          </a:p>
        </p:txBody>
      </p:sp>
    </p:spTree>
    <p:extLst>
      <p:ext uri="{BB962C8B-B14F-4D97-AF65-F5344CB8AC3E}">
        <p14:creationId xmlns:p14="http://schemas.microsoft.com/office/powerpoint/2010/main" val="3416770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780A6-5394-106E-293C-3F3FA241000F}"/>
              </a:ext>
            </a:extLst>
          </p:cNvPr>
          <p:cNvSpPr>
            <a:spLocks noGrp="1"/>
          </p:cNvSpPr>
          <p:nvPr>
            <p:ph type="title"/>
          </p:nvPr>
        </p:nvSpPr>
        <p:spPr/>
        <p:txBody>
          <a:bodyPr/>
          <a:lstStyle/>
          <a:p>
            <a:r>
              <a:rPr lang="en-US" dirty="0"/>
              <a:t>Mechanism Selection</a:t>
            </a:r>
          </a:p>
        </p:txBody>
      </p:sp>
      <p:pic>
        <p:nvPicPr>
          <p:cNvPr id="4" name="Content Placeholder 3">
            <a:extLst>
              <a:ext uri="{FF2B5EF4-FFF2-40B4-BE49-F238E27FC236}">
                <a16:creationId xmlns:a16="http://schemas.microsoft.com/office/drawing/2014/main" id="{0DFD0F53-6001-B1A3-E3EE-6D017FDE8790}"/>
              </a:ext>
            </a:extLst>
          </p:cNvPr>
          <p:cNvPicPr>
            <a:picLocks noGrp="1" noChangeAspect="1"/>
          </p:cNvPicPr>
          <p:nvPr>
            <p:ph idx="1"/>
          </p:nvPr>
        </p:nvPicPr>
        <p:blipFill>
          <a:blip r:embed="rId3"/>
          <a:stretch>
            <a:fillRect/>
          </a:stretch>
        </p:blipFill>
        <p:spPr>
          <a:xfrm>
            <a:off x="304800" y="2057400"/>
            <a:ext cx="4462659" cy="2499577"/>
          </a:xfrm>
          <a:prstGeom prst="rect">
            <a:avLst/>
          </a:prstGeom>
        </p:spPr>
      </p:pic>
      <p:pic>
        <p:nvPicPr>
          <p:cNvPr id="5" name="Picture 4">
            <a:extLst>
              <a:ext uri="{FF2B5EF4-FFF2-40B4-BE49-F238E27FC236}">
                <a16:creationId xmlns:a16="http://schemas.microsoft.com/office/drawing/2014/main" id="{6573B989-5E8B-CE74-893E-C1131CBF62CD}"/>
              </a:ext>
            </a:extLst>
          </p:cNvPr>
          <p:cNvPicPr>
            <a:picLocks noChangeAspect="1"/>
          </p:cNvPicPr>
          <p:nvPr/>
        </p:nvPicPr>
        <p:blipFill>
          <a:blip r:embed="rId4"/>
          <a:stretch>
            <a:fillRect/>
          </a:stretch>
        </p:blipFill>
        <p:spPr>
          <a:xfrm>
            <a:off x="5179170" y="1676400"/>
            <a:ext cx="3352800" cy="3761558"/>
          </a:xfrm>
          <a:prstGeom prst="rect">
            <a:avLst/>
          </a:prstGeom>
        </p:spPr>
      </p:pic>
      <p:sp>
        <p:nvSpPr>
          <p:cNvPr id="6" name="TextBox 5">
            <a:extLst>
              <a:ext uri="{FF2B5EF4-FFF2-40B4-BE49-F238E27FC236}">
                <a16:creationId xmlns:a16="http://schemas.microsoft.com/office/drawing/2014/main" id="{17393CFE-F205-8059-1AEA-C5D2CD265028}"/>
              </a:ext>
            </a:extLst>
          </p:cNvPr>
          <p:cNvSpPr txBox="1"/>
          <p:nvPr/>
        </p:nvSpPr>
        <p:spPr>
          <a:xfrm>
            <a:off x="139821" y="4675325"/>
            <a:ext cx="3289179" cy="246221"/>
          </a:xfrm>
          <a:prstGeom prst="rect">
            <a:avLst/>
          </a:prstGeom>
          <a:noFill/>
        </p:spPr>
        <p:txBody>
          <a:bodyPr wrap="square" rtlCol="0">
            <a:spAutoFit/>
          </a:bodyPr>
          <a:lstStyle/>
          <a:p>
            <a:r>
              <a:rPr lang="en-US" sz="1000" dirty="0"/>
              <a:t>Source: Google Images </a:t>
            </a:r>
          </a:p>
        </p:txBody>
      </p:sp>
      <p:sp>
        <p:nvSpPr>
          <p:cNvPr id="7" name="TextBox 6">
            <a:extLst>
              <a:ext uri="{FF2B5EF4-FFF2-40B4-BE49-F238E27FC236}">
                <a16:creationId xmlns:a16="http://schemas.microsoft.com/office/drawing/2014/main" id="{194C07DA-E994-991F-8321-237050C87F1A}"/>
              </a:ext>
            </a:extLst>
          </p:cNvPr>
          <p:cNvSpPr txBox="1"/>
          <p:nvPr/>
        </p:nvSpPr>
        <p:spPr>
          <a:xfrm>
            <a:off x="5178155" y="5437958"/>
            <a:ext cx="1521570" cy="261610"/>
          </a:xfrm>
          <a:prstGeom prst="rect">
            <a:avLst/>
          </a:prstGeom>
          <a:noFill/>
        </p:spPr>
        <p:txBody>
          <a:bodyPr wrap="none" rtlCol="0">
            <a:spAutoFit/>
          </a:bodyPr>
          <a:lstStyle/>
          <a:p>
            <a:r>
              <a:rPr lang="en-US" sz="1100" dirty="0"/>
              <a:t>Source: Google Images </a:t>
            </a:r>
          </a:p>
        </p:txBody>
      </p:sp>
      <p:sp>
        <p:nvSpPr>
          <p:cNvPr id="8" name="TextBox 7">
            <a:extLst>
              <a:ext uri="{FF2B5EF4-FFF2-40B4-BE49-F238E27FC236}">
                <a16:creationId xmlns:a16="http://schemas.microsoft.com/office/drawing/2014/main" id="{4BEE71D3-E454-5482-F198-BD378E7AB1FE}"/>
              </a:ext>
            </a:extLst>
          </p:cNvPr>
          <p:cNvSpPr txBox="1"/>
          <p:nvPr/>
        </p:nvSpPr>
        <p:spPr>
          <a:xfrm>
            <a:off x="351004" y="1444228"/>
            <a:ext cx="2403222" cy="584775"/>
          </a:xfrm>
          <a:prstGeom prst="rect">
            <a:avLst/>
          </a:prstGeom>
          <a:noFill/>
        </p:spPr>
        <p:txBody>
          <a:bodyPr wrap="none" rtlCol="0">
            <a:spAutoFit/>
          </a:bodyPr>
          <a:lstStyle/>
          <a:p>
            <a:r>
              <a:rPr lang="en-US" sz="3200" dirty="0"/>
              <a:t>Soft Bedding </a:t>
            </a:r>
          </a:p>
        </p:txBody>
      </p:sp>
      <p:sp>
        <p:nvSpPr>
          <p:cNvPr id="9" name="TextBox 8">
            <a:extLst>
              <a:ext uri="{FF2B5EF4-FFF2-40B4-BE49-F238E27FC236}">
                <a16:creationId xmlns:a16="http://schemas.microsoft.com/office/drawing/2014/main" id="{9E483464-045D-E027-AFF9-4B3BC45DB3B3}"/>
              </a:ext>
            </a:extLst>
          </p:cNvPr>
          <p:cNvSpPr txBox="1"/>
          <p:nvPr/>
        </p:nvSpPr>
        <p:spPr>
          <a:xfrm>
            <a:off x="5938940" y="1026944"/>
            <a:ext cx="1833259" cy="646331"/>
          </a:xfrm>
          <a:prstGeom prst="rect">
            <a:avLst/>
          </a:prstGeom>
          <a:noFill/>
        </p:spPr>
        <p:txBody>
          <a:bodyPr wrap="none" rtlCol="0">
            <a:spAutoFit/>
          </a:bodyPr>
          <a:lstStyle/>
          <a:p>
            <a:r>
              <a:rPr lang="en-US" sz="3600" dirty="0"/>
              <a:t>Wedging</a:t>
            </a:r>
          </a:p>
        </p:txBody>
      </p:sp>
    </p:spTree>
    <p:extLst>
      <p:ext uri="{BB962C8B-B14F-4D97-AF65-F5344CB8AC3E}">
        <p14:creationId xmlns:p14="http://schemas.microsoft.com/office/powerpoint/2010/main" val="2775305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989FD-80E6-DD4D-63B4-49A4EADA19CD}"/>
              </a:ext>
            </a:extLst>
          </p:cNvPr>
          <p:cNvSpPr>
            <a:spLocks noGrp="1"/>
          </p:cNvSpPr>
          <p:nvPr>
            <p:ph type="title"/>
          </p:nvPr>
        </p:nvSpPr>
        <p:spPr>
          <a:xfrm>
            <a:off x="457200" y="347990"/>
            <a:ext cx="8229600" cy="1143000"/>
          </a:xfrm>
        </p:spPr>
        <p:txBody>
          <a:bodyPr/>
          <a:lstStyle/>
          <a:p>
            <a:r>
              <a:rPr lang="en-US" dirty="0"/>
              <a:t>Mechanism Selection Cont.</a:t>
            </a:r>
          </a:p>
        </p:txBody>
      </p:sp>
      <p:pic>
        <p:nvPicPr>
          <p:cNvPr id="4" name="Content Placeholder 3">
            <a:extLst>
              <a:ext uri="{FF2B5EF4-FFF2-40B4-BE49-F238E27FC236}">
                <a16:creationId xmlns:a16="http://schemas.microsoft.com/office/drawing/2014/main" id="{81359B7D-F06D-3932-2813-CC2C76039C48}"/>
              </a:ext>
            </a:extLst>
          </p:cNvPr>
          <p:cNvPicPr>
            <a:picLocks noGrp="1" noChangeAspect="1"/>
          </p:cNvPicPr>
          <p:nvPr>
            <p:ph idx="1"/>
          </p:nvPr>
        </p:nvPicPr>
        <p:blipFill>
          <a:blip r:embed="rId3"/>
          <a:stretch>
            <a:fillRect/>
          </a:stretch>
        </p:blipFill>
        <p:spPr>
          <a:xfrm>
            <a:off x="457200" y="2410970"/>
            <a:ext cx="3657917" cy="2609314"/>
          </a:xfrm>
          <a:prstGeom prst="rect">
            <a:avLst/>
          </a:prstGeom>
        </p:spPr>
      </p:pic>
      <p:pic>
        <p:nvPicPr>
          <p:cNvPr id="5" name="Picture 4">
            <a:extLst>
              <a:ext uri="{FF2B5EF4-FFF2-40B4-BE49-F238E27FC236}">
                <a16:creationId xmlns:a16="http://schemas.microsoft.com/office/drawing/2014/main" id="{D55182BA-7860-B562-4534-935DF6E5A0C5}"/>
              </a:ext>
            </a:extLst>
          </p:cNvPr>
          <p:cNvPicPr>
            <a:picLocks noChangeAspect="1"/>
          </p:cNvPicPr>
          <p:nvPr/>
        </p:nvPicPr>
        <p:blipFill>
          <a:blip r:embed="rId4"/>
          <a:stretch>
            <a:fillRect/>
          </a:stretch>
        </p:blipFill>
        <p:spPr>
          <a:xfrm>
            <a:off x="4785022" y="2362200"/>
            <a:ext cx="3901778" cy="2627604"/>
          </a:xfrm>
          <a:prstGeom prst="rect">
            <a:avLst/>
          </a:prstGeom>
        </p:spPr>
      </p:pic>
      <p:sp>
        <p:nvSpPr>
          <p:cNvPr id="6" name="TextBox 5">
            <a:extLst>
              <a:ext uri="{FF2B5EF4-FFF2-40B4-BE49-F238E27FC236}">
                <a16:creationId xmlns:a16="http://schemas.microsoft.com/office/drawing/2014/main" id="{440C9D6F-ADE3-D90A-8958-7A8839BFF0A0}"/>
              </a:ext>
            </a:extLst>
          </p:cNvPr>
          <p:cNvSpPr txBox="1"/>
          <p:nvPr/>
        </p:nvSpPr>
        <p:spPr>
          <a:xfrm>
            <a:off x="334794" y="5020284"/>
            <a:ext cx="2743517" cy="261610"/>
          </a:xfrm>
          <a:prstGeom prst="rect">
            <a:avLst/>
          </a:prstGeom>
          <a:noFill/>
        </p:spPr>
        <p:txBody>
          <a:bodyPr wrap="square" rtlCol="0">
            <a:spAutoFit/>
          </a:bodyPr>
          <a:lstStyle/>
          <a:p>
            <a:r>
              <a:rPr lang="en-US" sz="1100" dirty="0"/>
              <a:t>Source: Google images</a:t>
            </a:r>
          </a:p>
        </p:txBody>
      </p:sp>
      <p:sp>
        <p:nvSpPr>
          <p:cNvPr id="7" name="TextBox 6">
            <a:extLst>
              <a:ext uri="{FF2B5EF4-FFF2-40B4-BE49-F238E27FC236}">
                <a16:creationId xmlns:a16="http://schemas.microsoft.com/office/drawing/2014/main" id="{A6D832CE-3C43-C1BD-BF48-40408F7327DB}"/>
              </a:ext>
            </a:extLst>
          </p:cNvPr>
          <p:cNvSpPr txBox="1"/>
          <p:nvPr/>
        </p:nvSpPr>
        <p:spPr>
          <a:xfrm>
            <a:off x="4785022" y="5020284"/>
            <a:ext cx="2743200" cy="261610"/>
          </a:xfrm>
          <a:prstGeom prst="rect">
            <a:avLst/>
          </a:prstGeom>
          <a:noFill/>
        </p:spPr>
        <p:txBody>
          <a:bodyPr wrap="square" rtlCol="0">
            <a:spAutoFit/>
          </a:bodyPr>
          <a:lstStyle/>
          <a:p>
            <a:r>
              <a:rPr lang="en-US" sz="1100" dirty="0"/>
              <a:t>Source: Google images</a:t>
            </a:r>
          </a:p>
        </p:txBody>
      </p:sp>
      <p:sp>
        <p:nvSpPr>
          <p:cNvPr id="8" name="TextBox 7">
            <a:extLst>
              <a:ext uri="{FF2B5EF4-FFF2-40B4-BE49-F238E27FC236}">
                <a16:creationId xmlns:a16="http://schemas.microsoft.com/office/drawing/2014/main" id="{6D7FEED1-287A-0B99-DDB5-CB5324D3E1D1}"/>
              </a:ext>
            </a:extLst>
          </p:cNvPr>
          <p:cNvSpPr txBox="1"/>
          <p:nvPr/>
        </p:nvSpPr>
        <p:spPr>
          <a:xfrm>
            <a:off x="1295400" y="1396982"/>
            <a:ext cx="1455398" cy="584775"/>
          </a:xfrm>
          <a:prstGeom prst="rect">
            <a:avLst/>
          </a:prstGeom>
          <a:noFill/>
        </p:spPr>
        <p:txBody>
          <a:bodyPr wrap="none" rtlCol="0">
            <a:spAutoFit/>
          </a:bodyPr>
          <a:lstStyle/>
          <a:p>
            <a:r>
              <a:rPr lang="en-US" sz="3200" dirty="0"/>
              <a:t>Overlay</a:t>
            </a:r>
          </a:p>
        </p:txBody>
      </p:sp>
      <p:sp>
        <p:nvSpPr>
          <p:cNvPr id="10" name="TextBox 9">
            <a:extLst>
              <a:ext uri="{FF2B5EF4-FFF2-40B4-BE49-F238E27FC236}">
                <a16:creationId xmlns:a16="http://schemas.microsoft.com/office/drawing/2014/main" id="{2D2048FF-592C-5DB6-B95D-B9F5ADB7A6F3}"/>
              </a:ext>
            </a:extLst>
          </p:cNvPr>
          <p:cNvSpPr txBox="1"/>
          <p:nvPr/>
        </p:nvSpPr>
        <p:spPr>
          <a:xfrm>
            <a:off x="6156622" y="1366203"/>
            <a:ext cx="1276311" cy="646331"/>
          </a:xfrm>
          <a:prstGeom prst="rect">
            <a:avLst/>
          </a:prstGeom>
          <a:noFill/>
        </p:spPr>
        <p:txBody>
          <a:bodyPr wrap="none" rtlCol="0">
            <a:spAutoFit/>
          </a:bodyPr>
          <a:lstStyle/>
          <a:p>
            <a:r>
              <a:rPr lang="en-US" sz="3600" dirty="0"/>
              <a:t>Other</a:t>
            </a:r>
          </a:p>
        </p:txBody>
      </p:sp>
    </p:spTree>
    <p:extLst>
      <p:ext uri="{BB962C8B-B14F-4D97-AF65-F5344CB8AC3E}">
        <p14:creationId xmlns:p14="http://schemas.microsoft.com/office/powerpoint/2010/main" val="930608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Contact Information</a:t>
            </a:r>
          </a:p>
        </p:txBody>
      </p:sp>
      <p:sp>
        <p:nvSpPr>
          <p:cNvPr id="3" name="Content Placeholder 2"/>
          <p:cNvSpPr>
            <a:spLocks noGrp="1"/>
          </p:cNvSpPr>
          <p:nvPr>
            <p:ph idx="1"/>
          </p:nvPr>
        </p:nvSpPr>
        <p:spPr>
          <a:xfrm>
            <a:off x="457200" y="1295401"/>
            <a:ext cx="8229600" cy="5257800"/>
          </a:xfrm>
        </p:spPr>
        <p:txBody>
          <a:bodyPr>
            <a:normAutofit/>
          </a:bodyPr>
          <a:lstStyle/>
          <a:p>
            <a:pPr marL="0" indent="0" algn="ctr">
              <a:buNone/>
            </a:pPr>
            <a:endParaRPr lang="en-US" sz="2400" dirty="0"/>
          </a:p>
          <a:p>
            <a:pPr marL="0" indent="0" algn="ctr">
              <a:buNone/>
            </a:pPr>
            <a:r>
              <a:rPr lang="en-US" sz="2400" b="1" dirty="0"/>
              <a:t>Chyna Branch</a:t>
            </a:r>
          </a:p>
          <a:p>
            <a:pPr marL="0" indent="0" algn="ctr">
              <a:buNone/>
            </a:pPr>
            <a:r>
              <a:rPr lang="en-US" sz="2400" dirty="0"/>
              <a:t>SUID Coordinator</a:t>
            </a:r>
          </a:p>
          <a:p>
            <a:pPr marL="0" indent="0" algn="ctr">
              <a:buNone/>
            </a:pPr>
            <a:r>
              <a:rPr lang="en-US" sz="2400" dirty="0"/>
              <a:t>Phone: 615-253-8393</a:t>
            </a:r>
          </a:p>
          <a:p>
            <a:pPr marL="0" indent="0" algn="ctr">
              <a:buNone/>
            </a:pPr>
            <a:r>
              <a:rPr lang="en-US" sz="2400" dirty="0"/>
              <a:t>Email: </a:t>
            </a:r>
            <a:r>
              <a:rPr lang="en-US" sz="2400" dirty="0">
                <a:hlinkClick r:id="rId3"/>
              </a:rPr>
              <a:t>chyna.branch@tn.gov</a:t>
            </a:r>
            <a:endParaRPr lang="en-US" sz="2400" dirty="0"/>
          </a:p>
          <a:p>
            <a:pPr marL="0" indent="0" algn="ctr">
              <a:buNone/>
            </a:pPr>
            <a:endParaRPr lang="en-US" sz="2000" dirty="0"/>
          </a:p>
          <a:p>
            <a:pPr marL="0" indent="0" algn="ctr">
              <a:buNone/>
            </a:pPr>
            <a:endParaRPr lang="en-US" sz="2000" dirty="0"/>
          </a:p>
          <a:p>
            <a:pPr marL="0" indent="0">
              <a:buNone/>
            </a:pPr>
            <a:br>
              <a:rPr lang="en-US" dirty="0"/>
            </a:br>
            <a:endParaRPr lang="en-US" dirty="0"/>
          </a:p>
        </p:txBody>
      </p:sp>
    </p:spTree>
    <p:extLst>
      <p:ext uri="{BB962C8B-B14F-4D97-AF65-F5344CB8AC3E}">
        <p14:creationId xmlns:p14="http://schemas.microsoft.com/office/powerpoint/2010/main" val="2518342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AD4F5-B220-1B51-4BD8-300995F9A49F}"/>
              </a:ext>
            </a:extLst>
          </p:cNvPr>
          <p:cNvSpPr>
            <a:spLocks noGrp="1"/>
          </p:cNvSpPr>
          <p:nvPr>
            <p:ph type="title"/>
          </p:nvPr>
        </p:nvSpPr>
        <p:spPr/>
        <p:txBody>
          <a:bodyPr/>
          <a:lstStyle/>
          <a:p>
            <a:r>
              <a:rPr lang="en-US" dirty="0"/>
              <a:t>Content Warning</a:t>
            </a:r>
          </a:p>
        </p:txBody>
      </p:sp>
      <p:sp>
        <p:nvSpPr>
          <p:cNvPr id="3" name="Content Placeholder 2">
            <a:extLst>
              <a:ext uri="{FF2B5EF4-FFF2-40B4-BE49-F238E27FC236}">
                <a16:creationId xmlns:a16="http://schemas.microsoft.com/office/drawing/2014/main" id="{391DEFC3-5559-72DB-2843-C05571E35FFB}"/>
              </a:ext>
            </a:extLst>
          </p:cNvPr>
          <p:cNvSpPr>
            <a:spLocks noGrp="1"/>
          </p:cNvSpPr>
          <p:nvPr>
            <p:ph idx="1"/>
          </p:nvPr>
        </p:nvSpPr>
        <p:spPr/>
        <p:txBody>
          <a:bodyPr>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3000" b="0" i="0" u="none" strike="noStrike" kern="1200" cap="none" spc="0" normalizeH="0" baseline="0" noProof="0" dirty="0">
                <a:ln>
                  <a:noFill/>
                </a:ln>
                <a:solidFill>
                  <a:srgbClr val="666666"/>
                </a:solidFill>
                <a:effectLst/>
                <a:uLnTx/>
                <a:uFillTx/>
                <a:latin typeface="Open Sans"/>
                <a:ea typeface="+mn-ea"/>
                <a:cs typeface="Open Sans"/>
              </a:rPr>
              <a:t>This presentation contains references to themes of: infant death, which some people may find distressing. In response, I encourage you to take the necessary steps for your emotional safety. This may include stepping away while some or all this content is being presented. </a:t>
            </a: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endParaRPr kumimoji="0" lang="en-US" sz="3000" b="0" i="0" u="none" strike="noStrike" kern="1200" cap="none" spc="0" normalizeH="0" baseline="0" noProof="0" dirty="0">
              <a:ln>
                <a:noFill/>
              </a:ln>
              <a:solidFill>
                <a:srgbClr val="666666"/>
              </a:solidFill>
              <a:effectLst/>
              <a:uLnTx/>
              <a:uFillTx/>
              <a:latin typeface="Open Sans"/>
              <a:ea typeface="+mn-ea"/>
              <a:cs typeface="Open Sans"/>
            </a:endParaRP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3000" b="0" i="0" u="none" strike="noStrike" kern="1200" cap="none" spc="0" normalizeH="0" baseline="0" noProof="0" dirty="0">
                <a:ln>
                  <a:noFill/>
                </a:ln>
                <a:solidFill>
                  <a:srgbClr val="666666"/>
                </a:solidFill>
                <a:effectLst/>
                <a:uLnTx/>
                <a:uFillTx/>
                <a:latin typeface="Open Sans"/>
                <a:ea typeface="+mn-ea"/>
                <a:cs typeface="Open Sans"/>
              </a:rPr>
              <a:t>If you or someone you know are in need of support, call the Suicide and Crisis Lifeline at 988 or the Tennessee Crisis Line at 855-274-7471 or Text TN to 741741. Both programs provide free, confidential support 24/7</a:t>
            </a:r>
            <a:r>
              <a:rPr kumimoji="0" lang="en-US" sz="1700" b="0" i="0" u="none" strike="noStrike" kern="1200" cap="none" spc="0" normalizeH="0" baseline="0" noProof="0" dirty="0">
                <a:ln>
                  <a:noFill/>
                </a:ln>
                <a:solidFill>
                  <a:srgbClr val="666666"/>
                </a:solidFill>
                <a:effectLst/>
                <a:uLnTx/>
                <a:uFillTx/>
                <a:latin typeface="Open Sans"/>
                <a:ea typeface="+mn-ea"/>
                <a:cs typeface="Open Sans"/>
              </a:rPr>
              <a:t>. </a:t>
            </a:r>
          </a:p>
          <a:p>
            <a:endParaRPr lang="en-US" dirty="0"/>
          </a:p>
        </p:txBody>
      </p:sp>
    </p:spTree>
    <p:extLst>
      <p:ext uri="{BB962C8B-B14F-4D97-AF65-F5344CB8AC3E}">
        <p14:creationId xmlns:p14="http://schemas.microsoft.com/office/powerpoint/2010/main" val="2487119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63738-1D43-4775-A5D8-4983AFB4FE8C}"/>
              </a:ext>
            </a:extLst>
          </p:cNvPr>
          <p:cNvSpPr>
            <a:spLocks noGrp="1"/>
          </p:cNvSpPr>
          <p:nvPr>
            <p:ph type="title"/>
          </p:nvPr>
        </p:nvSpPr>
        <p:spPr>
          <a:xfrm>
            <a:off x="304800" y="30480"/>
            <a:ext cx="8229600" cy="1143000"/>
          </a:xfrm>
        </p:spPr>
        <p:txBody>
          <a:bodyPr/>
          <a:lstStyle/>
          <a:p>
            <a:r>
              <a:rPr lang="en-US" dirty="0"/>
              <a:t>Section O1 Narrative</a:t>
            </a:r>
          </a:p>
        </p:txBody>
      </p:sp>
      <p:sp>
        <p:nvSpPr>
          <p:cNvPr id="8" name="Content Placeholder 7">
            <a:extLst>
              <a:ext uri="{FF2B5EF4-FFF2-40B4-BE49-F238E27FC236}">
                <a16:creationId xmlns:a16="http://schemas.microsoft.com/office/drawing/2014/main" id="{C5851B4D-B56B-2431-9946-118578DC80FE}"/>
              </a:ext>
            </a:extLst>
          </p:cNvPr>
          <p:cNvSpPr>
            <a:spLocks noGrp="1"/>
          </p:cNvSpPr>
          <p:nvPr>
            <p:ph idx="1"/>
          </p:nvPr>
        </p:nvSpPr>
        <p:spPr>
          <a:xfrm>
            <a:off x="100848" y="1173480"/>
            <a:ext cx="2870952" cy="4084319"/>
          </a:xfrm>
        </p:spPr>
        <p:txBody>
          <a:bodyPr>
            <a:normAutofit fontScale="85000" lnSpcReduction="10000"/>
          </a:bodyPr>
          <a:lstStyle/>
          <a:p>
            <a:pPr>
              <a:lnSpc>
                <a:spcPct val="150000"/>
              </a:lnSpc>
            </a:pPr>
            <a:r>
              <a:rPr lang="en-US" dirty="0"/>
              <a:t>No identifying information</a:t>
            </a:r>
          </a:p>
          <a:p>
            <a:pPr lvl="1">
              <a:lnSpc>
                <a:spcPct val="150000"/>
              </a:lnSpc>
            </a:pPr>
            <a:r>
              <a:rPr lang="en-US" dirty="0"/>
              <a:t>Dates, names, hospital names, EMS providers, Holidays, road names</a:t>
            </a:r>
          </a:p>
          <a:p>
            <a:pPr marL="457200" lvl="1" indent="0">
              <a:lnSpc>
                <a:spcPct val="150000"/>
              </a:lnSpc>
              <a:buNone/>
            </a:pPr>
            <a:endParaRPr lang="en-US" dirty="0"/>
          </a:p>
          <a:p>
            <a:pPr>
              <a:lnSpc>
                <a:spcPct val="150000"/>
              </a:lnSpc>
            </a:pPr>
            <a:r>
              <a:rPr lang="en-US" dirty="0"/>
              <a:t>Every case should have a narrative!</a:t>
            </a:r>
          </a:p>
          <a:p>
            <a:pPr marL="0" indent="0">
              <a:lnSpc>
                <a:spcPct val="150000"/>
              </a:lnSpc>
              <a:buNone/>
            </a:pPr>
            <a:endParaRPr lang="en-US" dirty="0"/>
          </a:p>
          <a:p>
            <a:pPr>
              <a:lnSpc>
                <a:spcPct val="150000"/>
              </a:lnSpc>
            </a:pPr>
            <a:r>
              <a:rPr lang="en-US" dirty="0"/>
              <a:t>Narratives can be long or short as long as they provide key details of the child’s death</a:t>
            </a:r>
          </a:p>
        </p:txBody>
      </p:sp>
      <p:pic>
        <p:nvPicPr>
          <p:cNvPr id="10" name="Picture 9">
            <a:extLst>
              <a:ext uri="{FF2B5EF4-FFF2-40B4-BE49-F238E27FC236}">
                <a16:creationId xmlns:a16="http://schemas.microsoft.com/office/drawing/2014/main" id="{6CAF3C77-288F-1BE9-A808-71FD65069FB3}"/>
              </a:ext>
            </a:extLst>
          </p:cNvPr>
          <p:cNvPicPr>
            <a:picLocks noChangeAspect="1"/>
          </p:cNvPicPr>
          <p:nvPr/>
        </p:nvPicPr>
        <p:blipFill>
          <a:blip r:embed="rId3"/>
          <a:stretch>
            <a:fillRect/>
          </a:stretch>
        </p:blipFill>
        <p:spPr>
          <a:xfrm>
            <a:off x="2971800" y="1066800"/>
            <a:ext cx="6071352" cy="5791200"/>
          </a:xfrm>
          <a:prstGeom prst="rect">
            <a:avLst/>
          </a:prstGeom>
        </p:spPr>
      </p:pic>
    </p:spTree>
    <p:extLst>
      <p:ext uri="{BB962C8B-B14F-4D97-AF65-F5344CB8AC3E}">
        <p14:creationId xmlns:p14="http://schemas.microsoft.com/office/powerpoint/2010/main" val="2555712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142E5-6E02-109B-F90C-EBE894AF32AE}"/>
              </a:ext>
            </a:extLst>
          </p:cNvPr>
          <p:cNvSpPr>
            <a:spLocks noGrp="1"/>
          </p:cNvSpPr>
          <p:nvPr>
            <p:ph type="title"/>
          </p:nvPr>
        </p:nvSpPr>
        <p:spPr/>
        <p:txBody>
          <a:bodyPr/>
          <a:lstStyle/>
          <a:p>
            <a:r>
              <a:rPr lang="en-US" dirty="0"/>
              <a:t>Tips to Deidentify Narrative </a:t>
            </a:r>
          </a:p>
        </p:txBody>
      </p:sp>
      <p:sp>
        <p:nvSpPr>
          <p:cNvPr id="3" name="Content Placeholder 2">
            <a:extLst>
              <a:ext uri="{FF2B5EF4-FFF2-40B4-BE49-F238E27FC236}">
                <a16:creationId xmlns:a16="http://schemas.microsoft.com/office/drawing/2014/main" id="{DFA5BCE4-FAE6-B700-91C4-6A1DBD332A6C}"/>
              </a:ext>
            </a:extLst>
          </p:cNvPr>
          <p:cNvSpPr>
            <a:spLocks noGrp="1"/>
          </p:cNvSpPr>
          <p:nvPr>
            <p:ph sz="quarter" idx="10"/>
          </p:nvPr>
        </p:nvSpPr>
        <p:spPr>
          <a:xfrm>
            <a:off x="457200" y="1472044"/>
            <a:ext cx="8458200" cy="4471555"/>
          </a:xfrm>
        </p:spPr>
        <p:txBody>
          <a:bodyPr>
            <a:normAutofit/>
          </a:bodyPr>
          <a:lstStyle/>
          <a:p>
            <a:r>
              <a:rPr lang="en-US" dirty="0"/>
              <a:t>Child was transported to Vanderbilt University Medical Center by Life Flight</a:t>
            </a:r>
          </a:p>
          <a:p>
            <a:pPr marL="0" indent="0">
              <a:buNone/>
            </a:pPr>
            <a:endParaRPr lang="en-US" dirty="0"/>
          </a:p>
          <a:p>
            <a:pPr lvl="1"/>
            <a:r>
              <a:rPr lang="en-US" dirty="0"/>
              <a:t>Child was transported to the nearby children’s hospital by air ambulance.</a:t>
            </a:r>
          </a:p>
          <a:p>
            <a:pPr marL="457200" lvl="1" indent="0">
              <a:buNone/>
            </a:pPr>
            <a:endParaRPr lang="en-US" dirty="0"/>
          </a:p>
          <a:p>
            <a:pPr marL="457200" lvl="1" indent="0">
              <a:buNone/>
            </a:pPr>
            <a:endParaRPr lang="en-US" dirty="0"/>
          </a:p>
          <a:p>
            <a:pPr marL="457200" lvl="1" indent="0">
              <a:buNone/>
            </a:pPr>
            <a:endParaRPr lang="en-US" dirty="0"/>
          </a:p>
          <a:p>
            <a:r>
              <a:rPr lang="en-US" dirty="0"/>
              <a:t>Family was visiting friends for Thanksgiving and the infant was sleeping on an air mattress. </a:t>
            </a:r>
          </a:p>
          <a:p>
            <a:pPr marL="0" indent="0">
              <a:buNone/>
            </a:pPr>
            <a:endParaRPr lang="en-US" dirty="0"/>
          </a:p>
          <a:p>
            <a:pPr marL="685800" lvl="1"/>
            <a:r>
              <a:rPr lang="en-US" dirty="0"/>
              <a:t>Family was visiting friends, and the infant was sleeping on a queen size air mattress.</a:t>
            </a:r>
          </a:p>
          <a:p>
            <a:pPr marL="0" indent="0">
              <a:buNone/>
            </a:pPr>
            <a:endParaRPr lang="en-US" dirty="0"/>
          </a:p>
        </p:txBody>
      </p:sp>
    </p:spTree>
    <p:extLst>
      <p:ext uri="{BB962C8B-B14F-4D97-AF65-F5344CB8AC3E}">
        <p14:creationId xmlns:p14="http://schemas.microsoft.com/office/powerpoint/2010/main" val="232598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18607-FDEF-4DC4-4A1E-0F94347EB4D2}"/>
              </a:ext>
            </a:extLst>
          </p:cNvPr>
          <p:cNvSpPr>
            <a:spLocks noGrp="1"/>
          </p:cNvSpPr>
          <p:nvPr>
            <p:ph type="title"/>
          </p:nvPr>
        </p:nvSpPr>
        <p:spPr>
          <a:xfrm>
            <a:off x="228600" y="304800"/>
            <a:ext cx="8229600" cy="1143000"/>
          </a:xfrm>
        </p:spPr>
        <p:txBody>
          <a:bodyPr>
            <a:normAutofit/>
          </a:bodyPr>
          <a:lstStyle/>
          <a:p>
            <a:r>
              <a:rPr lang="en-US" sz="2800" dirty="0"/>
              <a:t>Give it a try and Deidentify the Narrative Notes </a:t>
            </a:r>
          </a:p>
        </p:txBody>
      </p:sp>
      <p:sp>
        <p:nvSpPr>
          <p:cNvPr id="3" name="Content Placeholder 2">
            <a:extLst>
              <a:ext uri="{FF2B5EF4-FFF2-40B4-BE49-F238E27FC236}">
                <a16:creationId xmlns:a16="http://schemas.microsoft.com/office/drawing/2014/main" id="{D66A5533-69AF-1953-29D7-2B6DC35A2F90}"/>
              </a:ext>
            </a:extLst>
          </p:cNvPr>
          <p:cNvSpPr>
            <a:spLocks noGrp="1"/>
          </p:cNvSpPr>
          <p:nvPr>
            <p:ph idx="1"/>
          </p:nvPr>
        </p:nvSpPr>
        <p:spPr/>
        <p:txBody>
          <a:bodyPr/>
          <a:lstStyle/>
          <a:p>
            <a:r>
              <a:rPr lang="en-US" dirty="0"/>
              <a:t>On March 4th child went to their PCP for a well-child checkup and died 3 days later. </a:t>
            </a:r>
          </a:p>
          <a:p>
            <a:pPr marL="0" indent="0">
              <a:buNone/>
            </a:pPr>
            <a:endParaRPr lang="en-US" dirty="0"/>
          </a:p>
          <a:p>
            <a:pPr lvl="1"/>
            <a:r>
              <a:rPr lang="en-US" dirty="0"/>
              <a:t>3 days before the child’s death they went to their PCP for a well-child checkup.</a:t>
            </a:r>
          </a:p>
          <a:p>
            <a:pPr marL="0" indent="0">
              <a:buNone/>
            </a:pPr>
            <a:endParaRPr lang="en-US" dirty="0"/>
          </a:p>
          <a:p>
            <a:pPr marL="0" indent="0">
              <a:buNone/>
            </a:pPr>
            <a:endParaRPr lang="en-US" dirty="0"/>
          </a:p>
          <a:p>
            <a:r>
              <a:rPr lang="en-US" dirty="0"/>
              <a:t>Child was born to Julie Smith, a 20-year-old female, and there were no complications. </a:t>
            </a:r>
          </a:p>
          <a:p>
            <a:pPr marL="0" indent="0">
              <a:buNone/>
            </a:pPr>
            <a:endParaRPr lang="en-US" dirty="0"/>
          </a:p>
          <a:p>
            <a:pPr lvl="1"/>
            <a:r>
              <a:rPr lang="en-US" dirty="0"/>
              <a:t>Child was born without complications to a 20-year-old female. </a:t>
            </a:r>
          </a:p>
          <a:p>
            <a:endParaRPr lang="en-US" dirty="0"/>
          </a:p>
        </p:txBody>
      </p:sp>
    </p:spTree>
    <p:extLst>
      <p:ext uri="{BB962C8B-B14F-4D97-AF65-F5344CB8AC3E}">
        <p14:creationId xmlns:p14="http://schemas.microsoft.com/office/powerpoint/2010/main" val="3505319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B9B7F-BD81-0C6E-0651-2076A865AD1A}"/>
              </a:ext>
            </a:extLst>
          </p:cNvPr>
          <p:cNvSpPr>
            <a:spLocks noGrp="1"/>
          </p:cNvSpPr>
          <p:nvPr>
            <p:ph type="title"/>
          </p:nvPr>
        </p:nvSpPr>
        <p:spPr>
          <a:xfrm>
            <a:off x="457200" y="673101"/>
            <a:ext cx="8229600" cy="1143000"/>
          </a:xfrm>
        </p:spPr>
        <p:txBody>
          <a:bodyPr/>
          <a:lstStyle/>
          <a:p>
            <a:r>
              <a:rPr lang="en-US" dirty="0"/>
              <a:t>When Deidentifying a case, you should?</a:t>
            </a:r>
          </a:p>
        </p:txBody>
      </p:sp>
      <p:sp>
        <p:nvSpPr>
          <p:cNvPr id="3" name="Content Placeholder 2">
            <a:extLst>
              <a:ext uri="{FF2B5EF4-FFF2-40B4-BE49-F238E27FC236}">
                <a16:creationId xmlns:a16="http://schemas.microsoft.com/office/drawing/2014/main" id="{5E2DC0B4-EB41-E48F-65B8-4917F290E2F6}"/>
              </a:ext>
            </a:extLst>
          </p:cNvPr>
          <p:cNvSpPr>
            <a:spLocks noGrp="1"/>
          </p:cNvSpPr>
          <p:nvPr>
            <p:ph idx="1"/>
          </p:nvPr>
        </p:nvSpPr>
        <p:spPr>
          <a:xfrm>
            <a:off x="381000" y="1447800"/>
            <a:ext cx="8229600" cy="4165599"/>
          </a:xfrm>
        </p:spPr>
        <p:txBody>
          <a:bodyPr/>
          <a:lstStyle/>
          <a:p>
            <a:pPr marL="0" indent="0">
              <a:lnSpc>
                <a:spcPct val="300000"/>
              </a:lnSpc>
              <a:buNone/>
            </a:pPr>
            <a:r>
              <a:rPr lang="en-US" dirty="0"/>
              <a:t>A.  Add the Father’s Name and remove the Mother’s name. </a:t>
            </a:r>
          </a:p>
          <a:p>
            <a:pPr marL="0" indent="0">
              <a:lnSpc>
                <a:spcPct val="300000"/>
              </a:lnSpc>
              <a:buNone/>
            </a:pPr>
            <a:r>
              <a:rPr lang="en-US" dirty="0"/>
              <a:t>B.  Remove the Hospital Name.</a:t>
            </a:r>
          </a:p>
          <a:p>
            <a:pPr marL="0" indent="0">
              <a:lnSpc>
                <a:spcPct val="300000"/>
              </a:lnSpc>
              <a:buNone/>
            </a:pPr>
            <a:r>
              <a:rPr lang="en-US" dirty="0"/>
              <a:t>C. Remove the Mother’s age. </a:t>
            </a:r>
          </a:p>
          <a:p>
            <a:pPr marL="0" indent="0">
              <a:lnSpc>
                <a:spcPct val="300000"/>
              </a:lnSpc>
              <a:buNone/>
            </a:pPr>
            <a:r>
              <a:rPr lang="en-US" dirty="0"/>
              <a:t>D. Add the date of the time of incident.</a:t>
            </a:r>
          </a:p>
        </p:txBody>
      </p:sp>
      <p:sp>
        <p:nvSpPr>
          <p:cNvPr id="4" name="Oval 3">
            <a:extLst>
              <a:ext uri="{FF2B5EF4-FFF2-40B4-BE49-F238E27FC236}">
                <a16:creationId xmlns:a16="http://schemas.microsoft.com/office/drawing/2014/main" id="{3D43538E-172D-4118-5073-F97CEB51A86D}"/>
              </a:ext>
            </a:extLst>
          </p:cNvPr>
          <p:cNvSpPr/>
          <p:nvPr/>
        </p:nvSpPr>
        <p:spPr>
          <a:xfrm>
            <a:off x="320040" y="2158999"/>
            <a:ext cx="4114800" cy="13716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885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63738-1D43-4775-A5D8-4983AFB4FE8C}"/>
              </a:ext>
            </a:extLst>
          </p:cNvPr>
          <p:cNvSpPr>
            <a:spLocks noGrp="1"/>
          </p:cNvSpPr>
          <p:nvPr>
            <p:ph type="title"/>
          </p:nvPr>
        </p:nvSpPr>
        <p:spPr>
          <a:xfrm>
            <a:off x="457200" y="152400"/>
            <a:ext cx="8229600" cy="1143000"/>
          </a:xfrm>
        </p:spPr>
        <p:txBody>
          <a:bodyPr/>
          <a:lstStyle/>
          <a:p>
            <a:r>
              <a:rPr lang="en-US" dirty="0"/>
              <a:t>Components of a Thorough  SUID Narrative</a:t>
            </a:r>
          </a:p>
        </p:txBody>
      </p:sp>
      <p:sp>
        <p:nvSpPr>
          <p:cNvPr id="4" name="Content Placeholder 3">
            <a:extLst>
              <a:ext uri="{FF2B5EF4-FFF2-40B4-BE49-F238E27FC236}">
                <a16:creationId xmlns:a16="http://schemas.microsoft.com/office/drawing/2014/main" id="{3647C0E5-05CE-4D60-7295-6D41FC3FE932}"/>
              </a:ext>
            </a:extLst>
          </p:cNvPr>
          <p:cNvSpPr>
            <a:spLocks noGrp="1"/>
          </p:cNvSpPr>
          <p:nvPr>
            <p:ph sz="quarter" idx="11"/>
          </p:nvPr>
        </p:nvSpPr>
        <p:spPr>
          <a:xfrm>
            <a:off x="152400" y="1295400"/>
            <a:ext cx="8839200" cy="4724400"/>
          </a:xfrm>
        </p:spPr>
        <p:txBody>
          <a:bodyPr/>
          <a:lstStyle/>
          <a:p>
            <a:pPr>
              <a:lnSpc>
                <a:spcPct val="200000"/>
              </a:lnSpc>
            </a:pPr>
            <a:r>
              <a:rPr lang="en-US" dirty="0"/>
              <a:t>Details about the caregiver who was responsible for the child at time of death</a:t>
            </a:r>
          </a:p>
          <a:p>
            <a:pPr>
              <a:lnSpc>
                <a:spcPct val="200000"/>
              </a:lnSpc>
            </a:pPr>
            <a:r>
              <a:rPr lang="en-US" dirty="0"/>
              <a:t>Details on how the child was placed and found/who found the child</a:t>
            </a:r>
          </a:p>
          <a:p>
            <a:pPr>
              <a:lnSpc>
                <a:spcPct val="200000"/>
              </a:lnSpc>
            </a:pPr>
            <a:r>
              <a:rPr lang="en-US" dirty="0"/>
              <a:t>Details on sleep environment</a:t>
            </a:r>
          </a:p>
          <a:p>
            <a:pPr>
              <a:lnSpc>
                <a:spcPct val="200000"/>
              </a:lnSpc>
            </a:pPr>
            <a:r>
              <a:rPr lang="en-US" dirty="0"/>
              <a:t>Team discussions</a:t>
            </a:r>
          </a:p>
          <a:p>
            <a:pPr>
              <a:lnSpc>
                <a:spcPct val="200000"/>
              </a:lnSpc>
            </a:pPr>
            <a:r>
              <a:rPr lang="en-US" dirty="0"/>
              <a:t>Relevant medical history</a:t>
            </a:r>
          </a:p>
          <a:p>
            <a:pPr>
              <a:lnSpc>
                <a:spcPct val="200000"/>
              </a:lnSpc>
            </a:pPr>
            <a:r>
              <a:rPr lang="en-US" dirty="0"/>
              <a:t>Cause and manner of death</a:t>
            </a:r>
          </a:p>
          <a:p>
            <a:pPr>
              <a:lnSpc>
                <a:spcPct val="150000"/>
              </a:lnSpc>
            </a:pPr>
            <a:endParaRPr lang="en-US" dirty="0"/>
          </a:p>
          <a:p>
            <a:pPr>
              <a:lnSpc>
                <a:spcPct val="150000"/>
              </a:lnSpc>
            </a:pPr>
            <a:endParaRPr lang="en-US" dirty="0"/>
          </a:p>
          <a:p>
            <a:pPr>
              <a:lnSpc>
                <a:spcPct val="150000"/>
              </a:lnSpc>
            </a:pPr>
            <a:endParaRPr lang="en-US" dirty="0"/>
          </a:p>
        </p:txBody>
      </p:sp>
    </p:spTree>
    <p:extLst>
      <p:ext uri="{BB962C8B-B14F-4D97-AF65-F5344CB8AC3E}">
        <p14:creationId xmlns:p14="http://schemas.microsoft.com/office/powerpoint/2010/main" val="1341688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63738-1D43-4775-A5D8-4983AFB4FE8C}"/>
              </a:ext>
            </a:extLst>
          </p:cNvPr>
          <p:cNvSpPr>
            <a:spLocks noGrp="1"/>
          </p:cNvSpPr>
          <p:nvPr>
            <p:ph type="title"/>
          </p:nvPr>
        </p:nvSpPr>
        <p:spPr>
          <a:xfrm>
            <a:off x="457200" y="152400"/>
            <a:ext cx="8229600" cy="1143000"/>
          </a:xfrm>
        </p:spPr>
        <p:txBody>
          <a:bodyPr/>
          <a:lstStyle/>
          <a:p>
            <a:r>
              <a:rPr lang="en-US" dirty="0"/>
              <a:t>Short Narrative</a:t>
            </a:r>
          </a:p>
        </p:txBody>
      </p:sp>
      <p:sp>
        <p:nvSpPr>
          <p:cNvPr id="4" name="Content Placeholder 3">
            <a:extLst>
              <a:ext uri="{FF2B5EF4-FFF2-40B4-BE49-F238E27FC236}">
                <a16:creationId xmlns:a16="http://schemas.microsoft.com/office/drawing/2014/main" id="{3647C0E5-05CE-4D60-7295-6D41FC3FE932}"/>
              </a:ext>
            </a:extLst>
          </p:cNvPr>
          <p:cNvSpPr>
            <a:spLocks noGrp="1"/>
          </p:cNvSpPr>
          <p:nvPr>
            <p:ph sz="quarter" idx="11"/>
          </p:nvPr>
        </p:nvSpPr>
        <p:spPr>
          <a:xfrm>
            <a:off x="457200" y="1219200"/>
            <a:ext cx="8229600" cy="4724400"/>
          </a:xfrm>
        </p:spPr>
        <p:txBody>
          <a:bodyPr>
            <a:normAutofit lnSpcReduction="10000"/>
          </a:bodyPr>
          <a:lstStyle/>
          <a:p>
            <a:pPr>
              <a:lnSpc>
                <a:spcPct val="150000"/>
              </a:lnSpc>
            </a:pPr>
            <a:r>
              <a:rPr lang="en-US" dirty="0"/>
              <a:t>Cause of Death: Asphyxia</a:t>
            </a:r>
          </a:p>
          <a:p>
            <a:pPr>
              <a:lnSpc>
                <a:spcPct val="150000"/>
              </a:lnSpc>
            </a:pPr>
            <a:r>
              <a:rPr lang="en-US" dirty="0"/>
              <a:t>Manner of Death: Accident </a:t>
            </a:r>
          </a:p>
          <a:p>
            <a:pPr>
              <a:lnSpc>
                <a:spcPct val="150000"/>
              </a:lnSpc>
            </a:pPr>
            <a:r>
              <a:rPr lang="en-US" dirty="0"/>
              <a:t>Child was placed to sleep by their mother and found unresponsive 2 hours later by the mother. Upon discovery;  the child was found supine and not breathing, it was noted that their airway was obstructed by a pillow. The child was also sleeping on an adult king-sized bed with multiple pillows and blankets. </a:t>
            </a:r>
          </a:p>
          <a:p>
            <a:pPr>
              <a:lnSpc>
                <a:spcPct val="150000"/>
              </a:lnSpc>
            </a:pPr>
            <a:r>
              <a:rPr lang="en-US" dirty="0"/>
              <a:t>Medical records were reviewed, and the child had no known health conditions. </a:t>
            </a:r>
          </a:p>
          <a:p>
            <a:pPr>
              <a:lnSpc>
                <a:spcPct val="150000"/>
              </a:lnSpc>
            </a:pPr>
            <a:r>
              <a:rPr lang="en-US" dirty="0"/>
              <a:t>Team Discussion: The CFR team discussed the unsafe sleep environment and determined this was a preventable death. </a:t>
            </a:r>
          </a:p>
          <a:p>
            <a:pPr>
              <a:lnSpc>
                <a:spcPct val="150000"/>
              </a:lnSpc>
            </a:pPr>
            <a:endParaRPr lang="en-US" dirty="0"/>
          </a:p>
          <a:p>
            <a:pPr>
              <a:lnSpc>
                <a:spcPct val="150000"/>
              </a:lnSpc>
            </a:pPr>
            <a:endParaRPr lang="en-US" dirty="0"/>
          </a:p>
          <a:p>
            <a:pPr>
              <a:lnSpc>
                <a:spcPct val="150000"/>
              </a:lnSpc>
            </a:pPr>
            <a:endParaRPr lang="en-US" dirty="0"/>
          </a:p>
        </p:txBody>
      </p:sp>
    </p:spTree>
    <p:extLst>
      <p:ext uri="{BB962C8B-B14F-4D97-AF65-F5344CB8AC3E}">
        <p14:creationId xmlns:p14="http://schemas.microsoft.com/office/powerpoint/2010/main" val="305905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owerPoint A">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38135772-b452-4d65-99f8-7dd0a0982c6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2042B2F91C206418CF26A33B7613CE2" ma:contentTypeVersion="15" ma:contentTypeDescription="Create a new document." ma:contentTypeScope="" ma:versionID="79cf978dc8ad788e8f82c3cd60d22511">
  <xsd:schema xmlns:xsd="http://www.w3.org/2001/XMLSchema" xmlns:xs="http://www.w3.org/2001/XMLSchema" xmlns:p="http://schemas.microsoft.com/office/2006/metadata/properties" xmlns:ns3="38135772-b452-4d65-99f8-7dd0a0982c65" xmlns:ns4="ba04abb9-8a52-4efd-bb42-ee117bc4d33e" targetNamespace="http://schemas.microsoft.com/office/2006/metadata/properties" ma:root="true" ma:fieldsID="f4baa9b0c915961f9600412bf3c29cf0" ns3:_="" ns4:_="">
    <xsd:import namespace="38135772-b452-4d65-99f8-7dd0a0982c65"/>
    <xsd:import namespace="ba04abb9-8a52-4efd-bb42-ee117bc4d33e"/>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LengthInSeconds" minOccurs="0"/>
                <xsd:element ref="ns3:MediaServiceOCR"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135772-b452-4d65-99f8-7dd0a0982c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a04abb9-8a52-4efd-bb42-ee117bc4d33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F62D39-ECE8-400C-8FEE-6F31827601AF}">
  <ds:schemaRefs>
    <ds:schemaRef ds:uri="http://schemas.microsoft.com/sharepoint/v3/contenttype/forms"/>
  </ds:schemaRefs>
</ds:datastoreItem>
</file>

<file path=customXml/itemProps2.xml><?xml version="1.0" encoding="utf-8"?>
<ds:datastoreItem xmlns:ds="http://schemas.openxmlformats.org/officeDocument/2006/customXml" ds:itemID="{C5B400C1-9884-44DE-B0FE-C5CA0220FF59}">
  <ds:schemaRefs>
    <ds:schemaRef ds:uri="http://www.w3.org/XML/1998/namespace"/>
    <ds:schemaRef ds:uri="http://purl.org/dc/elements/1.1/"/>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ba04abb9-8a52-4efd-bb42-ee117bc4d33e"/>
    <ds:schemaRef ds:uri="38135772-b452-4d65-99f8-7dd0a0982c65"/>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9FC99A23-81D4-4209-ADED-C22C2955EA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135772-b452-4d65-99f8-7dd0a0982c65"/>
    <ds:schemaRef ds:uri="ba04abb9-8a52-4efd-bb42-ee117bc4d3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21042</TotalTime>
  <Words>1996</Words>
  <Application>Microsoft Office PowerPoint</Application>
  <PresentationFormat>On-screen Show (4:3)</PresentationFormat>
  <Paragraphs>237</Paragraphs>
  <Slides>26</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Courier New</vt:lpstr>
      <vt:lpstr>Open Sans</vt:lpstr>
      <vt:lpstr>Open Sans Light</vt:lpstr>
      <vt:lpstr>PermianSlabSerifTypeface</vt:lpstr>
      <vt:lpstr>Wingdings</vt:lpstr>
      <vt:lpstr>PowerPoint A</vt:lpstr>
      <vt:lpstr>Enhancing SUID Case Reviews: Crafting Effective Narratives and Utilizing the SUID Algorithm Categorization</vt:lpstr>
      <vt:lpstr>Overview</vt:lpstr>
      <vt:lpstr>Content Warning</vt:lpstr>
      <vt:lpstr>Section O1 Narrative</vt:lpstr>
      <vt:lpstr>Tips to Deidentify Narrative </vt:lpstr>
      <vt:lpstr>Give it a try and Deidentify the Narrative Notes </vt:lpstr>
      <vt:lpstr>When Deidentifying a case, you should?</vt:lpstr>
      <vt:lpstr>Components of a Thorough  SUID Narrative</vt:lpstr>
      <vt:lpstr>Short Narrative</vt:lpstr>
      <vt:lpstr>Short Narrative</vt:lpstr>
      <vt:lpstr>More Detailed Narrative</vt:lpstr>
      <vt:lpstr>More Detailed Narrative Cont.</vt:lpstr>
      <vt:lpstr>More Detailed Narrative Cont. </vt:lpstr>
      <vt:lpstr>How to Categorize?</vt:lpstr>
      <vt:lpstr>Algorithm Categorization V8.3 </vt:lpstr>
      <vt:lpstr>Algorithm Categorization</vt:lpstr>
      <vt:lpstr>Categorization: Complete Autopsy Report?</vt:lpstr>
      <vt:lpstr>Categorization: Location and Position?</vt:lpstr>
      <vt:lpstr>Categorization: Unsafe Sleep Factors?</vt:lpstr>
      <vt:lpstr>Categorization: Airway Obstruction?</vt:lpstr>
      <vt:lpstr>Categorization: Known Cause of Obstruction?</vt:lpstr>
      <vt:lpstr>Categorization: Strong Evidence?</vt:lpstr>
      <vt:lpstr>Last step: Mechanism Selection</vt:lpstr>
      <vt:lpstr>Mechanism Selection</vt:lpstr>
      <vt:lpstr>Mechanism Selection Cont.</vt:lpstr>
      <vt:lpstr>Contact Information</vt:lpstr>
    </vt:vector>
  </TitlesOfParts>
  <Company>State of Tennessee: Finance &amp;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TENNESSEE</dc:title>
  <dc:creator>Molly Wehlage</dc:creator>
  <cp:lastModifiedBy>Ashley N. Bridgman</cp:lastModifiedBy>
  <cp:revision>417</cp:revision>
  <cp:lastPrinted>2020-01-27T21:36:24Z</cp:lastPrinted>
  <dcterms:created xsi:type="dcterms:W3CDTF">2015-04-17T19:06:08Z</dcterms:created>
  <dcterms:modified xsi:type="dcterms:W3CDTF">2024-05-21T00:01:21Z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0x01010032042B2F91C206418CF26A33B7613CE2</vt:lpwstr>
  </property>
</Properties>
</file>