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7" r:id="rId2"/>
  </p:sldMasterIdLst>
  <p:notesMasterIdLst>
    <p:notesMasterId r:id="rId31"/>
  </p:notesMasterIdLst>
  <p:handoutMasterIdLst>
    <p:handoutMasterId r:id="rId32"/>
  </p:handoutMasterIdLst>
  <p:sldIdLst>
    <p:sldId id="262" r:id="rId3"/>
    <p:sldId id="288" r:id="rId4"/>
    <p:sldId id="291" r:id="rId5"/>
    <p:sldId id="292" r:id="rId6"/>
    <p:sldId id="289" r:id="rId7"/>
    <p:sldId id="294" r:id="rId8"/>
    <p:sldId id="295" r:id="rId9"/>
    <p:sldId id="296" r:id="rId10"/>
    <p:sldId id="297" r:id="rId11"/>
    <p:sldId id="301" r:id="rId12"/>
    <p:sldId id="284" r:id="rId13"/>
    <p:sldId id="298" r:id="rId14"/>
    <p:sldId id="285" r:id="rId15"/>
    <p:sldId id="281" r:id="rId16"/>
    <p:sldId id="276" r:id="rId17"/>
    <p:sldId id="299" r:id="rId18"/>
    <p:sldId id="303" r:id="rId19"/>
    <p:sldId id="302" r:id="rId20"/>
    <p:sldId id="257" r:id="rId21"/>
    <p:sldId id="270" r:id="rId22"/>
    <p:sldId id="261" r:id="rId23"/>
    <p:sldId id="271" r:id="rId24"/>
    <p:sldId id="279" r:id="rId25"/>
    <p:sldId id="280" r:id="rId26"/>
    <p:sldId id="282" r:id="rId27"/>
    <p:sldId id="283" r:id="rId28"/>
    <p:sldId id="286" r:id="rId29"/>
    <p:sldId id="30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F6BD3A-4078-B87D-0D91-216D9CEC5951}" name="Kahler W. Stone" initials="KS" userId="S::kwstone@mtsu.edu::c334eac1-c099-4c93-8716-20ce2225be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AC0F0E-C128-8B2F-95D6-38236F03D160}" v="3" dt="2024-10-03T12:28:06.759"/>
    <p1510:client id="{64A5045D-75E8-6D4E-624E-F98066257354}" v="439" dt="2024-10-03T00:31:25.197"/>
    <p1510:client id="{A35AB654-DA21-FF46-AB88-E5C98AACD28B}" v="319" dt="2024-10-03T04:11:58.232"/>
  </p1510:revLst>
</p1510:revInfo>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51"/>
    <p:restoredTop sz="94631"/>
  </p:normalViewPr>
  <p:slideViewPr>
    <p:cSldViewPr snapToGrid="0">
      <p:cViewPr varScale="1">
        <p:scale>
          <a:sx n="76" d="100"/>
          <a:sy n="76" d="100"/>
        </p:scale>
        <p:origin x="1272" y="78"/>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1"/>
            <c:invertIfNegative val="0"/>
            <c:bubble3D val="0"/>
            <c:spPr>
              <a:solidFill>
                <a:srgbClr val="002060"/>
              </a:solidFill>
              <a:ln>
                <a:solidFill>
                  <a:srgbClr val="002060"/>
                </a:solidFill>
              </a:ln>
              <a:effectLst/>
            </c:spPr>
            <c:extLst>
              <c:ext xmlns:c16="http://schemas.microsoft.com/office/drawing/2014/chart" uri="{C3380CC4-5D6E-409C-BE32-E72D297353CC}">
                <c16:uniqueId val="{00000001-CAAE-475D-8F81-7D523A971C55}"/>
              </c:ext>
            </c:extLst>
          </c:dPt>
          <c:dPt>
            <c:idx val="2"/>
            <c:invertIfNegative val="0"/>
            <c:bubble3D val="0"/>
            <c:spPr>
              <a:solidFill>
                <a:srgbClr val="002060"/>
              </a:solidFill>
              <a:ln>
                <a:solidFill>
                  <a:srgbClr val="002060"/>
                </a:solidFill>
              </a:ln>
              <a:effectLst/>
            </c:spPr>
            <c:extLst>
              <c:ext xmlns:c16="http://schemas.microsoft.com/office/drawing/2014/chart" uri="{C3380CC4-5D6E-409C-BE32-E72D297353CC}">
                <c16:uniqueId val="{00000003-CAAE-475D-8F81-7D523A971C55}"/>
              </c:ext>
            </c:extLst>
          </c:dPt>
          <c:dPt>
            <c:idx val="3"/>
            <c:invertIfNegative val="0"/>
            <c:bubble3D val="0"/>
            <c:spPr>
              <a:solidFill>
                <a:srgbClr val="002060"/>
              </a:solidFill>
              <a:ln>
                <a:solidFill>
                  <a:srgbClr val="002060"/>
                </a:solidFill>
              </a:ln>
              <a:effectLst/>
            </c:spPr>
            <c:extLst>
              <c:ext xmlns:c16="http://schemas.microsoft.com/office/drawing/2014/chart" uri="{C3380CC4-5D6E-409C-BE32-E72D297353CC}">
                <c16:uniqueId val="{00000005-CAAE-475D-8F81-7D523A971C55}"/>
              </c:ext>
            </c:extLst>
          </c:dPt>
          <c:dPt>
            <c:idx val="4"/>
            <c:invertIfNegative val="0"/>
            <c:bubble3D val="0"/>
            <c:spPr>
              <a:solidFill>
                <a:srgbClr val="002060"/>
              </a:solidFill>
              <a:ln>
                <a:solidFill>
                  <a:srgbClr val="002060"/>
                </a:solidFill>
              </a:ln>
              <a:effectLst/>
            </c:spPr>
            <c:extLst>
              <c:ext xmlns:c16="http://schemas.microsoft.com/office/drawing/2014/chart" uri="{C3380CC4-5D6E-409C-BE32-E72D297353CC}">
                <c16:uniqueId val="{00000007-CAAE-475D-8F81-7D523A971C55}"/>
              </c:ext>
            </c:extLst>
          </c:dPt>
          <c:dPt>
            <c:idx val="6"/>
            <c:invertIfNegative val="0"/>
            <c:bubble3D val="0"/>
            <c:spPr>
              <a:solidFill>
                <a:srgbClr val="0070C0"/>
              </a:solidFill>
              <a:ln>
                <a:noFill/>
              </a:ln>
              <a:effectLst/>
            </c:spPr>
            <c:extLst>
              <c:ext xmlns:c16="http://schemas.microsoft.com/office/drawing/2014/chart" uri="{C3380CC4-5D6E-409C-BE32-E72D297353CC}">
                <c16:uniqueId val="{00000009-CAAE-475D-8F81-7D523A971C55}"/>
              </c:ext>
            </c:extLst>
          </c:dPt>
          <c:dPt>
            <c:idx val="8"/>
            <c:invertIfNegative val="0"/>
            <c:bubble3D val="0"/>
            <c:spPr>
              <a:solidFill>
                <a:srgbClr val="00B0F0"/>
              </a:solidFill>
              <a:ln>
                <a:noFill/>
              </a:ln>
              <a:effectLst/>
            </c:spPr>
            <c:extLst>
              <c:ext xmlns:c16="http://schemas.microsoft.com/office/drawing/2014/chart" uri="{C3380CC4-5D6E-409C-BE32-E72D297353CC}">
                <c16:uniqueId val="{0000000B-CAAE-475D-8F81-7D523A971C55}"/>
              </c:ext>
            </c:extLst>
          </c:dPt>
          <c:dPt>
            <c:idx val="9"/>
            <c:invertIfNegative val="0"/>
            <c:bubble3D val="0"/>
            <c:spPr>
              <a:solidFill>
                <a:srgbClr val="00B0F0"/>
              </a:solidFill>
              <a:ln>
                <a:noFill/>
              </a:ln>
              <a:effectLst/>
            </c:spPr>
            <c:extLst>
              <c:ext xmlns:c16="http://schemas.microsoft.com/office/drawing/2014/chart" uri="{C3380CC4-5D6E-409C-BE32-E72D297353CC}">
                <c16:uniqueId val="{0000000D-CAAE-475D-8F81-7D523A971C55}"/>
              </c:ext>
            </c:extLst>
          </c:dPt>
          <c:dPt>
            <c:idx val="10"/>
            <c:invertIfNegative val="0"/>
            <c:bubble3D val="0"/>
            <c:spPr>
              <a:solidFill>
                <a:srgbClr val="00B0F0"/>
              </a:solidFill>
              <a:ln>
                <a:noFill/>
              </a:ln>
              <a:effectLst/>
            </c:spPr>
            <c:extLst>
              <c:ext xmlns:c16="http://schemas.microsoft.com/office/drawing/2014/chart" uri="{C3380CC4-5D6E-409C-BE32-E72D297353CC}">
                <c16:uniqueId val="{0000000F-CAAE-475D-8F81-7D523A971C55}"/>
              </c:ext>
            </c:extLst>
          </c:dPt>
          <c:dPt>
            <c:idx val="11"/>
            <c:invertIfNegative val="0"/>
            <c:bubble3D val="0"/>
            <c:spPr>
              <a:solidFill>
                <a:srgbClr val="00B0F0"/>
              </a:solidFill>
              <a:ln>
                <a:noFill/>
              </a:ln>
              <a:effectLst/>
            </c:spPr>
            <c:extLst>
              <c:ext xmlns:c16="http://schemas.microsoft.com/office/drawing/2014/chart" uri="{C3380CC4-5D6E-409C-BE32-E72D297353CC}">
                <c16:uniqueId val="{00000011-CAAE-475D-8F81-7D523A971C55}"/>
              </c:ext>
            </c:extLst>
          </c:dPt>
          <c:dPt>
            <c:idx val="12"/>
            <c:invertIfNegative val="0"/>
            <c:bubble3D val="0"/>
            <c:spPr>
              <a:solidFill>
                <a:srgbClr val="00B0F0"/>
              </a:solidFill>
              <a:ln>
                <a:noFill/>
              </a:ln>
              <a:effectLst/>
            </c:spPr>
            <c:extLst>
              <c:ext xmlns:c16="http://schemas.microsoft.com/office/drawing/2014/chart" uri="{C3380CC4-5D6E-409C-BE32-E72D297353CC}">
                <c16:uniqueId val="{00000013-CAAE-475D-8F81-7D523A971C55}"/>
              </c:ext>
            </c:extLst>
          </c:dPt>
          <c:dPt>
            <c:idx val="13"/>
            <c:invertIfNegative val="0"/>
            <c:bubble3D val="0"/>
            <c:spPr>
              <a:solidFill>
                <a:srgbClr val="00B0F0"/>
              </a:solidFill>
              <a:ln>
                <a:noFill/>
              </a:ln>
              <a:effectLst/>
            </c:spPr>
            <c:extLst>
              <c:ext xmlns:c16="http://schemas.microsoft.com/office/drawing/2014/chart" uri="{C3380CC4-5D6E-409C-BE32-E72D297353CC}">
                <c16:uniqueId val="{00000015-CAAE-475D-8F81-7D523A971C55}"/>
              </c:ext>
            </c:extLst>
          </c:dPt>
          <c:dPt>
            <c:idx val="15"/>
            <c:invertIfNegative val="0"/>
            <c:bubble3D val="0"/>
            <c:spPr>
              <a:solidFill>
                <a:srgbClr val="7030A0"/>
              </a:solidFill>
              <a:ln>
                <a:noFill/>
              </a:ln>
              <a:effectLst/>
            </c:spPr>
            <c:extLst>
              <c:ext xmlns:c16="http://schemas.microsoft.com/office/drawing/2014/chart" uri="{C3380CC4-5D6E-409C-BE32-E72D297353CC}">
                <c16:uniqueId val="{00000017-CAAE-475D-8F81-7D523A971C55}"/>
              </c:ext>
            </c:extLst>
          </c:dPt>
          <c:dPt>
            <c:idx val="17"/>
            <c:invertIfNegative val="0"/>
            <c:bubble3D val="0"/>
            <c:spPr>
              <a:solidFill>
                <a:srgbClr val="C00000"/>
              </a:solidFill>
              <a:ln>
                <a:noFill/>
              </a:ln>
              <a:effectLst/>
            </c:spPr>
            <c:extLst>
              <c:ext xmlns:c16="http://schemas.microsoft.com/office/drawing/2014/chart" uri="{C3380CC4-5D6E-409C-BE32-E72D297353CC}">
                <c16:uniqueId val="{00000019-CAAE-475D-8F81-7D523A971C55}"/>
              </c:ext>
            </c:extLst>
          </c:dPt>
          <c:dPt>
            <c:idx val="18"/>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1B-CAAE-475D-8F81-7D523A971C55}"/>
              </c:ext>
            </c:extLst>
          </c:dPt>
          <c:dLbls>
            <c:dLbl>
              <c:idx val="8"/>
              <c:layout>
                <c:manualLayout>
                  <c:x val="2.6185841662346353E-2"/>
                  <c:y val="3.9526568195196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AAE-475D-8F81-7D523A971C55}"/>
                </c:ext>
              </c:extLst>
            </c:dLbl>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TablesFigures!$A$22:$A$40</c:f>
              <c:strCache>
                <c:ptCount val="19"/>
                <c:pt idx="1">
                  <c:v>Child play outdoors if addict nextdoor</c:v>
                </c:pt>
                <c:pt idx="2">
                  <c:v>Uncertainty in actions</c:v>
                </c:pt>
                <c:pt idx="3">
                  <c:v>Threat to community</c:v>
                </c:pt>
                <c:pt idx="4">
                  <c:v>Dangerous to forget</c:v>
                </c:pt>
                <c:pt idx="6">
                  <c:v>Responsible for own condition</c:v>
                </c:pt>
                <c:pt idx="8">
                  <c:v>Not socialize with</c:v>
                </c:pt>
                <c:pt idx="9">
                  <c:v>Bothersome to live nextdoor</c:v>
                </c:pt>
                <c:pt idx="10">
                  <c:v>Difficult to become friends</c:v>
                </c:pt>
                <c:pt idx="11">
                  <c:v>Not vote for previous addiction</c:v>
                </c:pt>
                <c:pt idx="12">
                  <c:v>Prefer not to work with</c:v>
                </c:pt>
                <c:pt idx="13">
                  <c:v>Not fine marrying into family</c:v>
                </c:pt>
                <c:pt idx="15">
                  <c:v>Addicts for life</c:v>
                </c:pt>
                <c:pt idx="17">
                  <c:v>Addiction a disease</c:v>
                </c:pt>
                <c:pt idx="18">
                  <c:v>MAT is effective</c:v>
                </c:pt>
              </c:strCache>
            </c:strRef>
          </c:cat>
          <c:val>
            <c:numRef>
              <c:f>TablesFigures!$C$22:$C$40</c:f>
              <c:numCache>
                <c:formatCode>0.0</c:formatCode>
                <c:ptCount val="19"/>
                <c:pt idx="1">
                  <c:v>65.38</c:v>
                </c:pt>
                <c:pt idx="2">
                  <c:v>75</c:v>
                </c:pt>
                <c:pt idx="3">
                  <c:v>82.5</c:v>
                </c:pt>
                <c:pt idx="4">
                  <c:v>80.77</c:v>
                </c:pt>
                <c:pt idx="6">
                  <c:v>59.62</c:v>
                </c:pt>
                <c:pt idx="8">
                  <c:v>46.15</c:v>
                </c:pt>
                <c:pt idx="9">
                  <c:v>67.709999999999994</c:v>
                </c:pt>
                <c:pt idx="10">
                  <c:v>61.54</c:v>
                </c:pt>
                <c:pt idx="11">
                  <c:v>51.92</c:v>
                </c:pt>
                <c:pt idx="12">
                  <c:v>69.23</c:v>
                </c:pt>
                <c:pt idx="13">
                  <c:v>71.150000000000006</c:v>
                </c:pt>
                <c:pt idx="15">
                  <c:v>34.6</c:v>
                </c:pt>
                <c:pt idx="17">
                  <c:v>56.25</c:v>
                </c:pt>
                <c:pt idx="18">
                  <c:v>66.67</c:v>
                </c:pt>
              </c:numCache>
            </c:numRef>
          </c:val>
          <c:extLst>
            <c:ext xmlns:c16="http://schemas.microsoft.com/office/drawing/2014/chart" uri="{C3380CC4-5D6E-409C-BE32-E72D297353CC}">
              <c16:uniqueId val="{0000001C-CAAE-475D-8F81-7D523A971C55}"/>
            </c:ext>
          </c:extLst>
        </c:ser>
        <c:dLbls>
          <c:showLegendKey val="0"/>
          <c:showVal val="0"/>
          <c:showCatName val="0"/>
          <c:showSerName val="0"/>
          <c:showPercent val="0"/>
          <c:showBubbleSize val="0"/>
        </c:dLbls>
        <c:gapWidth val="182"/>
        <c:axId val="456053647"/>
        <c:axId val="456050735"/>
      </c:barChart>
      <c:catAx>
        <c:axId val="4560536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Helvetica" panose="020B0604020202020204" pitchFamily="34" charset="0"/>
              </a:defRPr>
            </a:pPr>
            <a:endParaRPr lang="en-US"/>
          </a:p>
        </c:txPr>
        <c:crossAx val="456050735"/>
        <c:crosses val="autoZero"/>
        <c:auto val="1"/>
        <c:lblAlgn val="ctr"/>
        <c:lblOffset val="100"/>
        <c:noMultiLvlLbl val="0"/>
      </c:catAx>
      <c:valAx>
        <c:axId val="456050735"/>
        <c:scaling>
          <c:orientation val="minMax"/>
          <c:max val="100"/>
        </c:scaling>
        <c:delete val="0"/>
        <c:axPos val="t"/>
        <c:numFmt formatCode="0.0" sourceLinked="1"/>
        <c:majorTickMark val="in"/>
        <c:minorTickMark val="none"/>
        <c:tickLblPos val="nextTo"/>
        <c:spPr>
          <a:noFill/>
          <a:ln>
            <a:solidFill>
              <a:srgbClr val="002060"/>
            </a:solid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56053647"/>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C2947-77E8-4720-8FBE-657C7B3DFA58}"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366648C0-A97F-483E-9AA6-8DDDC72A1F44}">
      <dgm:prSet/>
      <dgm:spPr>
        <a:solidFill>
          <a:schemeClr val="tx2">
            <a:lumMod val="75000"/>
            <a:lumOff val="25000"/>
          </a:schemeClr>
        </a:solidFill>
      </dgm:spPr>
      <dgm:t>
        <a:bodyPr/>
        <a:lstStyle/>
        <a:p>
          <a:r>
            <a:rPr lang="en-US"/>
            <a:t>Planning Grant (18 months, 9/1/2020 – 2/28/2022)</a:t>
          </a:r>
        </a:p>
      </dgm:t>
    </dgm:pt>
    <dgm:pt modelId="{1EE08B3C-17EB-47DB-8D84-22313F9EE992}" type="parTrans" cxnId="{EA380851-8AAC-4FEF-86E9-5FFED3DE2E3F}">
      <dgm:prSet/>
      <dgm:spPr/>
      <dgm:t>
        <a:bodyPr/>
        <a:lstStyle/>
        <a:p>
          <a:endParaRPr lang="en-US"/>
        </a:p>
      </dgm:t>
    </dgm:pt>
    <dgm:pt modelId="{A2B02AA3-4F89-42A6-905D-428A8CAB4539}" type="sibTrans" cxnId="{EA380851-8AAC-4FEF-86E9-5FFED3DE2E3F}">
      <dgm:prSet/>
      <dgm:spPr/>
      <dgm:t>
        <a:bodyPr/>
        <a:lstStyle/>
        <a:p>
          <a:endParaRPr lang="en-US"/>
        </a:p>
      </dgm:t>
    </dgm:pt>
    <dgm:pt modelId="{1632C1F6-F932-4FEB-9CA5-FE286132F436}">
      <dgm:prSet custT="1"/>
      <dgm:spPr/>
      <dgm:t>
        <a:bodyPr/>
        <a:lstStyle/>
        <a:p>
          <a:r>
            <a:rPr lang="en-US" sz="2400"/>
            <a:t>Understand the needs of those in Wilson County specific to opioid use disorder</a:t>
          </a:r>
        </a:p>
      </dgm:t>
    </dgm:pt>
    <dgm:pt modelId="{4CFD3587-DFB4-4A5A-B7DC-8968744691AF}" type="parTrans" cxnId="{DE1BE32E-6FCD-4718-A580-499562EB996A}">
      <dgm:prSet/>
      <dgm:spPr/>
      <dgm:t>
        <a:bodyPr/>
        <a:lstStyle/>
        <a:p>
          <a:endParaRPr lang="en-US"/>
        </a:p>
      </dgm:t>
    </dgm:pt>
    <dgm:pt modelId="{0FFDA96F-76D4-4B12-84D9-1950B73347B6}" type="sibTrans" cxnId="{DE1BE32E-6FCD-4718-A580-499562EB996A}">
      <dgm:prSet/>
      <dgm:spPr/>
      <dgm:t>
        <a:bodyPr/>
        <a:lstStyle/>
        <a:p>
          <a:endParaRPr lang="en-US"/>
        </a:p>
      </dgm:t>
    </dgm:pt>
    <dgm:pt modelId="{95D1BEDA-B769-402E-A9A6-4E6B2BA365AC}">
      <dgm:prSet custT="1"/>
      <dgm:spPr/>
      <dgm:t>
        <a:bodyPr/>
        <a:lstStyle/>
        <a:p>
          <a:r>
            <a:rPr lang="en-US" sz="2400"/>
            <a:t>Focus Group studies</a:t>
          </a:r>
        </a:p>
      </dgm:t>
    </dgm:pt>
    <dgm:pt modelId="{E5221609-955B-4F33-BE46-C9A666866D5D}" type="parTrans" cxnId="{1271B4CF-8595-4282-A5A3-C94715FF09E6}">
      <dgm:prSet/>
      <dgm:spPr/>
      <dgm:t>
        <a:bodyPr/>
        <a:lstStyle/>
        <a:p>
          <a:endParaRPr lang="en-US"/>
        </a:p>
      </dgm:t>
    </dgm:pt>
    <dgm:pt modelId="{1BA2A8D6-9170-464C-BE2C-BA3B98E61D0B}" type="sibTrans" cxnId="{1271B4CF-8595-4282-A5A3-C94715FF09E6}">
      <dgm:prSet/>
      <dgm:spPr/>
      <dgm:t>
        <a:bodyPr/>
        <a:lstStyle/>
        <a:p>
          <a:endParaRPr lang="en-US"/>
        </a:p>
      </dgm:t>
    </dgm:pt>
    <dgm:pt modelId="{8688CEED-92E3-4BDE-B735-3F170C3973D9}">
      <dgm:prSet custT="1"/>
      <dgm:spPr/>
      <dgm:t>
        <a:bodyPr/>
        <a:lstStyle/>
        <a:p>
          <a:r>
            <a:rPr lang="en-US" sz="2400"/>
            <a:t>Needs Assessment and Gap Analysis</a:t>
          </a:r>
          <a:br>
            <a:rPr lang="en-US" sz="2200"/>
          </a:br>
          <a:endParaRPr lang="en-US" sz="2200"/>
        </a:p>
      </dgm:t>
    </dgm:pt>
    <dgm:pt modelId="{61455DCC-5807-41F0-B3B4-E7DEEB7C3569}" type="parTrans" cxnId="{FF9F9E0C-8C40-415A-AEED-D7340CDA0892}">
      <dgm:prSet/>
      <dgm:spPr/>
      <dgm:t>
        <a:bodyPr/>
        <a:lstStyle/>
        <a:p>
          <a:endParaRPr lang="en-US"/>
        </a:p>
      </dgm:t>
    </dgm:pt>
    <dgm:pt modelId="{1A47C3A4-92BE-4470-8E91-1045B5231388}" type="sibTrans" cxnId="{FF9F9E0C-8C40-415A-AEED-D7340CDA0892}">
      <dgm:prSet/>
      <dgm:spPr/>
      <dgm:t>
        <a:bodyPr/>
        <a:lstStyle/>
        <a:p>
          <a:endParaRPr lang="en-US"/>
        </a:p>
      </dgm:t>
    </dgm:pt>
    <dgm:pt modelId="{87199452-4B1A-4AD5-A6F0-8AD68DA963EB}">
      <dgm:prSet/>
      <dgm:spPr>
        <a:solidFill>
          <a:schemeClr val="tx2">
            <a:lumMod val="75000"/>
            <a:lumOff val="25000"/>
          </a:schemeClr>
        </a:solidFill>
      </dgm:spPr>
      <dgm:t>
        <a:bodyPr/>
        <a:lstStyle/>
        <a:p>
          <a:r>
            <a:rPr lang="en-US"/>
            <a:t>Implementation Grant (3 years, 9/1/21 – 8/31/24)</a:t>
          </a:r>
        </a:p>
      </dgm:t>
    </dgm:pt>
    <dgm:pt modelId="{C468BE10-39C8-499F-8EA5-722CA34424EF}" type="parTrans" cxnId="{D8D09C66-65D1-4C14-A975-DEC948E0A165}">
      <dgm:prSet/>
      <dgm:spPr/>
      <dgm:t>
        <a:bodyPr/>
        <a:lstStyle/>
        <a:p>
          <a:endParaRPr lang="en-US"/>
        </a:p>
      </dgm:t>
    </dgm:pt>
    <dgm:pt modelId="{42C55E45-D23D-40AE-8672-8B6BEA7B7BCB}" type="sibTrans" cxnId="{D8D09C66-65D1-4C14-A975-DEC948E0A165}">
      <dgm:prSet/>
      <dgm:spPr/>
      <dgm:t>
        <a:bodyPr/>
        <a:lstStyle/>
        <a:p>
          <a:endParaRPr lang="en-US"/>
        </a:p>
      </dgm:t>
    </dgm:pt>
    <dgm:pt modelId="{181F3785-1C53-4EF8-A343-03867138B83C}">
      <dgm:prSet custT="1"/>
      <dgm:spPr/>
      <dgm:t>
        <a:bodyPr/>
        <a:lstStyle/>
        <a:p>
          <a:r>
            <a:rPr lang="en-US" sz="2400"/>
            <a:t>Put ideas into action</a:t>
          </a:r>
        </a:p>
      </dgm:t>
    </dgm:pt>
    <dgm:pt modelId="{8822C8C8-76CF-4647-96F1-E09E3189D789}" type="parTrans" cxnId="{26691165-C20F-4D93-A944-E5F33601011B}">
      <dgm:prSet/>
      <dgm:spPr/>
      <dgm:t>
        <a:bodyPr/>
        <a:lstStyle/>
        <a:p>
          <a:endParaRPr lang="en-US"/>
        </a:p>
      </dgm:t>
    </dgm:pt>
    <dgm:pt modelId="{91C1276C-14AE-4FFD-A19F-E0B9C351144A}" type="sibTrans" cxnId="{26691165-C20F-4D93-A944-E5F33601011B}">
      <dgm:prSet/>
      <dgm:spPr/>
      <dgm:t>
        <a:bodyPr/>
        <a:lstStyle/>
        <a:p>
          <a:endParaRPr lang="en-US"/>
        </a:p>
      </dgm:t>
    </dgm:pt>
    <dgm:pt modelId="{41F63E9D-F5F9-4BEC-A580-1C9260DD0D2E}">
      <dgm:prSet custT="1"/>
      <dgm:spPr/>
      <dgm:t>
        <a:bodyPr/>
        <a:lstStyle/>
        <a:p>
          <a:r>
            <a:rPr lang="en-US" sz="2400"/>
            <a:t>Educate and inform</a:t>
          </a:r>
        </a:p>
      </dgm:t>
    </dgm:pt>
    <dgm:pt modelId="{E229E83C-1805-4574-AF27-18B6EA0E7C8D}" type="parTrans" cxnId="{E0873AFB-5ADB-46D1-B66E-912A0D6A4CF9}">
      <dgm:prSet/>
      <dgm:spPr/>
      <dgm:t>
        <a:bodyPr/>
        <a:lstStyle/>
        <a:p>
          <a:endParaRPr lang="en-US"/>
        </a:p>
      </dgm:t>
    </dgm:pt>
    <dgm:pt modelId="{1E51F827-672E-478D-8695-25247A2DDE69}" type="sibTrans" cxnId="{E0873AFB-5ADB-46D1-B66E-912A0D6A4CF9}">
      <dgm:prSet/>
      <dgm:spPr/>
      <dgm:t>
        <a:bodyPr/>
        <a:lstStyle/>
        <a:p>
          <a:endParaRPr lang="en-US"/>
        </a:p>
      </dgm:t>
    </dgm:pt>
    <dgm:pt modelId="{95AFF06D-503A-4AD6-9ECD-441ED58B5863}">
      <dgm:prSet custT="1"/>
      <dgm:spPr/>
      <dgm:t>
        <a:bodyPr/>
        <a:lstStyle/>
        <a:p>
          <a:r>
            <a:rPr lang="en-US" sz="2400"/>
            <a:t>Reduce stigma</a:t>
          </a:r>
        </a:p>
      </dgm:t>
    </dgm:pt>
    <dgm:pt modelId="{A0D2393F-2737-4A65-BEA0-3894A389A0B6}" type="parTrans" cxnId="{0193DC56-DF91-41D8-97DA-E2F98F4ADBF8}">
      <dgm:prSet/>
      <dgm:spPr/>
      <dgm:t>
        <a:bodyPr/>
        <a:lstStyle/>
        <a:p>
          <a:endParaRPr lang="en-US"/>
        </a:p>
      </dgm:t>
    </dgm:pt>
    <dgm:pt modelId="{14AFE34B-8BB8-404B-9C24-2527BF3C7F13}" type="sibTrans" cxnId="{0193DC56-DF91-41D8-97DA-E2F98F4ADBF8}">
      <dgm:prSet/>
      <dgm:spPr/>
      <dgm:t>
        <a:bodyPr/>
        <a:lstStyle/>
        <a:p>
          <a:endParaRPr lang="en-US"/>
        </a:p>
      </dgm:t>
    </dgm:pt>
    <dgm:pt modelId="{939A351C-9E4E-48CA-84E3-B0F30D1177AE}">
      <dgm:prSet custT="1"/>
      <dgm:spPr/>
      <dgm:t>
        <a:bodyPr/>
        <a:lstStyle/>
        <a:p>
          <a:r>
            <a:rPr lang="en-US" sz="2400"/>
            <a:t>Save lives</a:t>
          </a:r>
        </a:p>
      </dgm:t>
    </dgm:pt>
    <dgm:pt modelId="{676B651B-1C5C-479C-88E1-A6F0D5B1B70B}" type="parTrans" cxnId="{B2FD2C0C-832C-471F-AB28-794387868378}">
      <dgm:prSet/>
      <dgm:spPr/>
      <dgm:t>
        <a:bodyPr/>
        <a:lstStyle/>
        <a:p>
          <a:endParaRPr lang="en-US"/>
        </a:p>
      </dgm:t>
    </dgm:pt>
    <dgm:pt modelId="{3EE1D323-17D3-433F-A541-994C31C77FC6}" type="sibTrans" cxnId="{B2FD2C0C-832C-471F-AB28-794387868378}">
      <dgm:prSet/>
      <dgm:spPr/>
      <dgm:t>
        <a:bodyPr/>
        <a:lstStyle/>
        <a:p>
          <a:endParaRPr lang="en-US"/>
        </a:p>
      </dgm:t>
    </dgm:pt>
    <dgm:pt modelId="{D481DDF8-0008-9F49-A0E7-87DCDE4370F9}" type="pres">
      <dgm:prSet presAssocID="{5E4C2947-77E8-4720-8FBE-657C7B3DFA58}" presName="linear" presStyleCnt="0">
        <dgm:presLayoutVars>
          <dgm:animLvl val="lvl"/>
          <dgm:resizeHandles val="exact"/>
        </dgm:presLayoutVars>
      </dgm:prSet>
      <dgm:spPr/>
    </dgm:pt>
    <dgm:pt modelId="{7495E86D-6D56-A74F-A0B7-4750DFE57AD7}" type="pres">
      <dgm:prSet presAssocID="{366648C0-A97F-483E-9AA6-8DDDC72A1F44}" presName="parentText" presStyleLbl="node1" presStyleIdx="0" presStyleCnt="2">
        <dgm:presLayoutVars>
          <dgm:chMax val="0"/>
          <dgm:bulletEnabled val="1"/>
        </dgm:presLayoutVars>
      </dgm:prSet>
      <dgm:spPr/>
    </dgm:pt>
    <dgm:pt modelId="{2BD06ED2-6BB6-4E4C-9008-7506F751BF40}" type="pres">
      <dgm:prSet presAssocID="{366648C0-A97F-483E-9AA6-8DDDC72A1F44}" presName="childText" presStyleLbl="revTx" presStyleIdx="0" presStyleCnt="2">
        <dgm:presLayoutVars>
          <dgm:bulletEnabled val="1"/>
        </dgm:presLayoutVars>
      </dgm:prSet>
      <dgm:spPr/>
    </dgm:pt>
    <dgm:pt modelId="{AE5D204D-F40D-CE4C-9FDD-6A9C8056ADA2}" type="pres">
      <dgm:prSet presAssocID="{87199452-4B1A-4AD5-A6F0-8AD68DA963EB}" presName="parentText" presStyleLbl="node1" presStyleIdx="1" presStyleCnt="2">
        <dgm:presLayoutVars>
          <dgm:chMax val="0"/>
          <dgm:bulletEnabled val="1"/>
        </dgm:presLayoutVars>
      </dgm:prSet>
      <dgm:spPr/>
    </dgm:pt>
    <dgm:pt modelId="{3D837333-8EC8-954A-B973-8A070C11E05C}" type="pres">
      <dgm:prSet presAssocID="{87199452-4B1A-4AD5-A6F0-8AD68DA963EB}" presName="childText" presStyleLbl="revTx" presStyleIdx="1" presStyleCnt="2">
        <dgm:presLayoutVars>
          <dgm:bulletEnabled val="1"/>
        </dgm:presLayoutVars>
      </dgm:prSet>
      <dgm:spPr/>
    </dgm:pt>
  </dgm:ptLst>
  <dgm:cxnLst>
    <dgm:cxn modelId="{B2FD2C0C-832C-471F-AB28-794387868378}" srcId="{87199452-4B1A-4AD5-A6F0-8AD68DA963EB}" destId="{939A351C-9E4E-48CA-84E3-B0F30D1177AE}" srcOrd="3" destOrd="0" parTransId="{676B651B-1C5C-479C-88E1-A6F0D5B1B70B}" sibTransId="{3EE1D323-17D3-433F-A541-994C31C77FC6}"/>
    <dgm:cxn modelId="{FF9F9E0C-8C40-415A-AEED-D7340CDA0892}" srcId="{366648C0-A97F-483E-9AA6-8DDDC72A1F44}" destId="{8688CEED-92E3-4BDE-B735-3F170C3973D9}" srcOrd="2" destOrd="0" parTransId="{61455DCC-5807-41F0-B3B4-E7DEEB7C3569}" sibTransId="{1A47C3A4-92BE-4470-8E91-1045B5231388}"/>
    <dgm:cxn modelId="{65D2FA11-0AAF-2F42-8C2E-837EF6510FD5}" type="presOf" srcId="{41F63E9D-F5F9-4BEC-A580-1C9260DD0D2E}" destId="{3D837333-8EC8-954A-B973-8A070C11E05C}" srcOrd="0" destOrd="1" presId="urn:microsoft.com/office/officeart/2005/8/layout/vList2"/>
    <dgm:cxn modelId="{DE1BE32E-6FCD-4718-A580-499562EB996A}" srcId="{366648C0-A97F-483E-9AA6-8DDDC72A1F44}" destId="{1632C1F6-F932-4FEB-9CA5-FE286132F436}" srcOrd="0" destOrd="0" parTransId="{4CFD3587-DFB4-4A5A-B7DC-8968744691AF}" sibTransId="{0FFDA96F-76D4-4B12-84D9-1950B73347B6}"/>
    <dgm:cxn modelId="{861ABD31-3A5F-3543-AD6D-709DA51CC459}" type="presOf" srcId="{181F3785-1C53-4EF8-A343-03867138B83C}" destId="{3D837333-8EC8-954A-B973-8A070C11E05C}" srcOrd="0" destOrd="0" presId="urn:microsoft.com/office/officeart/2005/8/layout/vList2"/>
    <dgm:cxn modelId="{26691165-C20F-4D93-A944-E5F33601011B}" srcId="{87199452-4B1A-4AD5-A6F0-8AD68DA963EB}" destId="{181F3785-1C53-4EF8-A343-03867138B83C}" srcOrd="0" destOrd="0" parTransId="{8822C8C8-76CF-4647-96F1-E09E3189D789}" sibTransId="{91C1276C-14AE-4FFD-A19F-E0B9C351144A}"/>
    <dgm:cxn modelId="{D8D09C66-65D1-4C14-A975-DEC948E0A165}" srcId="{5E4C2947-77E8-4720-8FBE-657C7B3DFA58}" destId="{87199452-4B1A-4AD5-A6F0-8AD68DA963EB}" srcOrd="1" destOrd="0" parTransId="{C468BE10-39C8-499F-8EA5-722CA34424EF}" sibTransId="{42C55E45-D23D-40AE-8672-8B6BEA7B7BCB}"/>
    <dgm:cxn modelId="{E12A9A70-1772-E144-8820-7A956CE57010}" type="presOf" srcId="{5E4C2947-77E8-4720-8FBE-657C7B3DFA58}" destId="{D481DDF8-0008-9F49-A0E7-87DCDE4370F9}" srcOrd="0" destOrd="0" presId="urn:microsoft.com/office/officeart/2005/8/layout/vList2"/>
    <dgm:cxn modelId="{EA380851-8AAC-4FEF-86E9-5FFED3DE2E3F}" srcId="{5E4C2947-77E8-4720-8FBE-657C7B3DFA58}" destId="{366648C0-A97F-483E-9AA6-8DDDC72A1F44}" srcOrd="0" destOrd="0" parTransId="{1EE08B3C-17EB-47DB-8D84-22313F9EE992}" sibTransId="{A2B02AA3-4F89-42A6-905D-428A8CAB4539}"/>
    <dgm:cxn modelId="{E600E472-862C-1141-9911-4210EA6782FC}" type="presOf" srcId="{1632C1F6-F932-4FEB-9CA5-FE286132F436}" destId="{2BD06ED2-6BB6-4E4C-9008-7506F751BF40}" srcOrd="0" destOrd="0" presId="urn:microsoft.com/office/officeart/2005/8/layout/vList2"/>
    <dgm:cxn modelId="{9A30D356-F2C7-744F-8711-DB7BBD6C8C97}" type="presOf" srcId="{95D1BEDA-B769-402E-A9A6-4E6B2BA365AC}" destId="{2BD06ED2-6BB6-4E4C-9008-7506F751BF40}" srcOrd="0" destOrd="1" presId="urn:microsoft.com/office/officeart/2005/8/layout/vList2"/>
    <dgm:cxn modelId="{0193DC56-DF91-41D8-97DA-E2F98F4ADBF8}" srcId="{87199452-4B1A-4AD5-A6F0-8AD68DA963EB}" destId="{95AFF06D-503A-4AD6-9ECD-441ED58B5863}" srcOrd="2" destOrd="0" parTransId="{A0D2393F-2737-4A65-BEA0-3894A389A0B6}" sibTransId="{14AFE34B-8BB8-404B-9C24-2527BF3C7F13}"/>
    <dgm:cxn modelId="{FB6B339F-05B4-4242-92F5-BA4C6884C602}" type="presOf" srcId="{8688CEED-92E3-4BDE-B735-3F170C3973D9}" destId="{2BD06ED2-6BB6-4E4C-9008-7506F751BF40}" srcOrd="0" destOrd="2" presId="urn:microsoft.com/office/officeart/2005/8/layout/vList2"/>
    <dgm:cxn modelId="{2AFD82A7-1D96-BC49-969C-DC8A3A8017F7}" type="presOf" srcId="{95AFF06D-503A-4AD6-9ECD-441ED58B5863}" destId="{3D837333-8EC8-954A-B973-8A070C11E05C}" srcOrd="0" destOrd="2" presId="urn:microsoft.com/office/officeart/2005/8/layout/vList2"/>
    <dgm:cxn modelId="{1271B4CF-8595-4282-A5A3-C94715FF09E6}" srcId="{366648C0-A97F-483E-9AA6-8DDDC72A1F44}" destId="{95D1BEDA-B769-402E-A9A6-4E6B2BA365AC}" srcOrd="1" destOrd="0" parTransId="{E5221609-955B-4F33-BE46-C9A666866D5D}" sibTransId="{1BA2A8D6-9170-464C-BE2C-BA3B98E61D0B}"/>
    <dgm:cxn modelId="{A892F6D6-6AE3-3445-9966-F90D65EC1B54}" type="presOf" srcId="{939A351C-9E4E-48CA-84E3-B0F30D1177AE}" destId="{3D837333-8EC8-954A-B973-8A070C11E05C}" srcOrd="0" destOrd="3" presId="urn:microsoft.com/office/officeart/2005/8/layout/vList2"/>
    <dgm:cxn modelId="{FEB89FEB-4B15-7E46-915D-B9D183516BA2}" type="presOf" srcId="{87199452-4B1A-4AD5-A6F0-8AD68DA963EB}" destId="{AE5D204D-F40D-CE4C-9FDD-6A9C8056ADA2}" srcOrd="0" destOrd="0" presId="urn:microsoft.com/office/officeart/2005/8/layout/vList2"/>
    <dgm:cxn modelId="{E0873AFB-5ADB-46D1-B66E-912A0D6A4CF9}" srcId="{87199452-4B1A-4AD5-A6F0-8AD68DA963EB}" destId="{41F63E9D-F5F9-4BEC-A580-1C9260DD0D2E}" srcOrd="1" destOrd="0" parTransId="{E229E83C-1805-4574-AF27-18B6EA0E7C8D}" sibTransId="{1E51F827-672E-478D-8695-25247A2DDE69}"/>
    <dgm:cxn modelId="{77209BFF-DA7B-6D45-AD09-8BDA6180C488}" type="presOf" srcId="{366648C0-A97F-483E-9AA6-8DDDC72A1F44}" destId="{7495E86D-6D56-A74F-A0B7-4750DFE57AD7}" srcOrd="0" destOrd="0" presId="urn:microsoft.com/office/officeart/2005/8/layout/vList2"/>
    <dgm:cxn modelId="{AB8A820E-8920-6043-9D14-FDDDC8D452B4}" type="presParOf" srcId="{D481DDF8-0008-9F49-A0E7-87DCDE4370F9}" destId="{7495E86D-6D56-A74F-A0B7-4750DFE57AD7}" srcOrd="0" destOrd="0" presId="urn:microsoft.com/office/officeart/2005/8/layout/vList2"/>
    <dgm:cxn modelId="{929A76C0-5406-5141-BBEF-DAA55E3C06C9}" type="presParOf" srcId="{D481DDF8-0008-9F49-A0E7-87DCDE4370F9}" destId="{2BD06ED2-6BB6-4E4C-9008-7506F751BF40}" srcOrd="1" destOrd="0" presId="urn:microsoft.com/office/officeart/2005/8/layout/vList2"/>
    <dgm:cxn modelId="{BF98652B-D8B9-7443-A86A-B5FB275ED955}" type="presParOf" srcId="{D481DDF8-0008-9F49-A0E7-87DCDE4370F9}" destId="{AE5D204D-F40D-CE4C-9FDD-6A9C8056ADA2}" srcOrd="2" destOrd="0" presId="urn:microsoft.com/office/officeart/2005/8/layout/vList2"/>
    <dgm:cxn modelId="{C1109837-B867-B644-A3D7-BD0EA09F33F6}" type="presParOf" srcId="{D481DDF8-0008-9F49-A0E7-87DCDE4370F9}" destId="{3D837333-8EC8-954A-B973-8A070C11E05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C16AD0-DDFF-41A0-A9DF-C6739936847F}" type="doc">
      <dgm:prSet loTypeId="urn:microsoft.com/office/officeart/2018/2/layout/IconLabelList" loCatId="icon" qsTypeId="urn:microsoft.com/office/officeart/2005/8/quickstyle/simple1" qsCatId="simple" csTypeId="urn:microsoft.com/office/officeart/2005/8/colors/accent0_3" csCatId="mainScheme" phldr="1"/>
      <dgm:spPr/>
      <dgm:t>
        <a:bodyPr/>
        <a:lstStyle/>
        <a:p>
          <a:endParaRPr lang="en-US"/>
        </a:p>
      </dgm:t>
    </dgm:pt>
    <dgm:pt modelId="{E9CD187E-25E0-434E-BB2B-4BBE534B89B5}">
      <dgm:prSet/>
      <dgm:spPr>
        <a:solidFill>
          <a:schemeClr val="accent1"/>
        </a:solidFill>
      </dgm:spPr>
      <dgm:t>
        <a:bodyPr/>
        <a:lstStyle/>
        <a:p>
          <a:pPr>
            <a:lnSpc>
              <a:spcPct val="100000"/>
            </a:lnSpc>
          </a:pPr>
          <a:r>
            <a:rPr lang="en-US" dirty="0">
              <a:latin typeface="Aptos"/>
            </a:rPr>
            <a:t>Prevention</a:t>
          </a:r>
        </a:p>
      </dgm:t>
    </dgm:pt>
    <dgm:pt modelId="{32F149B2-CC65-4490-8BDC-BD3D811BAC7A}" type="parTrans" cxnId="{13C06854-F1AC-43A6-8D10-27FD757439C7}">
      <dgm:prSet/>
      <dgm:spPr/>
      <dgm:t>
        <a:bodyPr/>
        <a:lstStyle/>
        <a:p>
          <a:endParaRPr lang="en-US"/>
        </a:p>
      </dgm:t>
    </dgm:pt>
    <dgm:pt modelId="{40520A55-CD44-40FA-A923-9610D9493C7F}" type="sibTrans" cxnId="{13C06854-F1AC-43A6-8D10-27FD757439C7}">
      <dgm:prSet/>
      <dgm:spPr/>
      <dgm:t>
        <a:bodyPr/>
        <a:lstStyle/>
        <a:p>
          <a:endParaRPr lang="en-US"/>
        </a:p>
      </dgm:t>
    </dgm:pt>
    <dgm:pt modelId="{B8616404-DFF3-431A-920C-389632176639}">
      <dgm:prSet/>
      <dgm:spPr>
        <a:solidFill>
          <a:schemeClr val="tx2">
            <a:lumMod val="75000"/>
            <a:lumOff val="25000"/>
          </a:schemeClr>
        </a:solidFill>
      </dgm:spPr>
      <dgm:t>
        <a:bodyPr/>
        <a:lstStyle/>
        <a:p>
          <a:pPr>
            <a:lnSpc>
              <a:spcPct val="100000"/>
            </a:lnSpc>
          </a:pPr>
          <a:r>
            <a:rPr lang="en-US" dirty="0">
              <a:latin typeface="Aptos"/>
            </a:rPr>
            <a:t>Treatment</a:t>
          </a:r>
        </a:p>
      </dgm:t>
    </dgm:pt>
    <dgm:pt modelId="{27A916C6-F9E9-46A5-80EA-A6E01F8DA2EF}" type="parTrans" cxnId="{C8F95E4D-3328-4B13-AD39-11C0A44D59AA}">
      <dgm:prSet/>
      <dgm:spPr/>
      <dgm:t>
        <a:bodyPr/>
        <a:lstStyle/>
        <a:p>
          <a:endParaRPr lang="en-US"/>
        </a:p>
      </dgm:t>
    </dgm:pt>
    <dgm:pt modelId="{80FA04A1-22F1-48D5-A3CC-75F0CB656397}" type="sibTrans" cxnId="{C8F95E4D-3328-4B13-AD39-11C0A44D59AA}">
      <dgm:prSet/>
      <dgm:spPr/>
      <dgm:t>
        <a:bodyPr/>
        <a:lstStyle/>
        <a:p>
          <a:endParaRPr lang="en-US"/>
        </a:p>
      </dgm:t>
    </dgm:pt>
    <dgm:pt modelId="{8353D860-C7F2-40FF-8B9B-7D53E1D58809}">
      <dgm:prSet/>
      <dgm:spPr>
        <a:solidFill>
          <a:schemeClr val="tx2">
            <a:lumMod val="50000"/>
            <a:lumOff val="50000"/>
          </a:schemeClr>
        </a:solidFill>
      </dgm:spPr>
      <dgm:t>
        <a:bodyPr/>
        <a:lstStyle/>
        <a:p>
          <a:pPr>
            <a:lnSpc>
              <a:spcPct val="100000"/>
            </a:lnSpc>
          </a:pPr>
          <a:r>
            <a:rPr lang="en-US" dirty="0">
              <a:latin typeface="Aptos"/>
            </a:rPr>
            <a:t>Recovery</a:t>
          </a:r>
        </a:p>
      </dgm:t>
    </dgm:pt>
    <dgm:pt modelId="{D18F426A-3625-499A-8962-DBA801DA4343}" type="parTrans" cxnId="{A60B4781-AE5E-40E8-8C17-402DB5595D88}">
      <dgm:prSet/>
      <dgm:spPr/>
      <dgm:t>
        <a:bodyPr/>
        <a:lstStyle/>
        <a:p>
          <a:endParaRPr lang="en-US"/>
        </a:p>
      </dgm:t>
    </dgm:pt>
    <dgm:pt modelId="{DE1E731E-826E-4B6D-B944-E1DC635A3A7D}" type="sibTrans" cxnId="{A60B4781-AE5E-40E8-8C17-402DB5595D88}">
      <dgm:prSet/>
      <dgm:spPr/>
      <dgm:t>
        <a:bodyPr/>
        <a:lstStyle/>
        <a:p>
          <a:endParaRPr lang="en-US"/>
        </a:p>
      </dgm:t>
    </dgm:pt>
    <dgm:pt modelId="{6167464E-CD48-4704-8EBF-015DEEDDEA5F}">
      <dgm:prSet/>
      <dgm:spPr>
        <a:solidFill>
          <a:schemeClr val="accent1">
            <a:lumMod val="40000"/>
            <a:lumOff val="60000"/>
          </a:schemeClr>
        </a:solidFill>
      </dgm:spPr>
      <dgm:t>
        <a:bodyPr/>
        <a:lstStyle/>
        <a:p>
          <a:pPr>
            <a:lnSpc>
              <a:spcPct val="100000"/>
            </a:lnSpc>
          </a:pPr>
          <a:r>
            <a:rPr lang="en-US" dirty="0">
              <a:latin typeface="Aptos"/>
            </a:rPr>
            <a:t>Site-specific initiatives</a:t>
          </a:r>
        </a:p>
      </dgm:t>
    </dgm:pt>
    <dgm:pt modelId="{87BCC218-4427-4F10-996B-1D6C562EE55F}" type="parTrans" cxnId="{09FAB2E0-A111-4D14-8BAF-3963113F00DB}">
      <dgm:prSet/>
      <dgm:spPr/>
      <dgm:t>
        <a:bodyPr/>
        <a:lstStyle/>
        <a:p>
          <a:endParaRPr lang="en-US"/>
        </a:p>
      </dgm:t>
    </dgm:pt>
    <dgm:pt modelId="{B280F0C0-AF74-43C0-A0EC-CA0B0E975529}" type="sibTrans" cxnId="{09FAB2E0-A111-4D14-8BAF-3963113F00DB}">
      <dgm:prSet/>
      <dgm:spPr/>
      <dgm:t>
        <a:bodyPr/>
        <a:lstStyle/>
        <a:p>
          <a:endParaRPr lang="en-US"/>
        </a:p>
      </dgm:t>
    </dgm:pt>
    <dgm:pt modelId="{E5E37900-D530-4A95-9138-C5EB683B6BBB}" type="pres">
      <dgm:prSet presAssocID="{C6C16AD0-DDFF-41A0-A9DF-C6739936847F}" presName="root" presStyleCnt="0">
        <dgm:presLayoutVars>
          <dgm:dir/>
          <dgm:resizeHandles val="exact"/>
        </dgm:presLayoutVars>
      </dgm:prSet>
      <dgm:spPr/>
    </dgm:pt>
    <dgm:pt modelId="{B6FEC3C4-C626-43F6-AB9C-0C57C768795D}" type="pres">
      <dgm:prSet presAssocID="{E9CD187E-25E0-434E-BB2B-4BBE534B89B5}" presName="compNode" presStyleCnt="0"/>
      <dgm:spPr/>
    </dgm:pt>
    <dgm:pt modelId="{E88D0D2F-2B6F-43F3-AD2C-D7A86899B743}" type="pres">
      <dgm:prSet presAssocID="{E9CD187E-25E0-434E-BB2B-4BBE534B89B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al"/>
        </a:ext>
      </dgm:extLst>
    </dgm:pt>
    <dgm:pt modelId="{9393BE52-5D79-4B7E-A417-363874D1A1D4}" type="pres">
      <dgm:prSet presAssocID="{E9CD187E-25E0-434E-BB2B-4BBE534B89B5}" presName="spaceRect" presStyleCnt="0"/>
      <dgm:spPr/>
    </dgm:pt>
    <dgm:pt modelId="{4030EEFC-F43C-4A50-AAD5-74EA2955B906}" type="pres">
      <dgm:prSet presAssocID="{E9CD187E-25E0-434E-BB2B-4BBE534B89B5}" presName="textRect" presStyleLbl="revTx" presStyleIdx="0" presStyleCnt="4">
        <dgm:presLayoutVars>
          <dgm:chMax val="1"/>
          <dgm:chPref val="1"/>
        </dgm:presLayoutVars>
      </dgm:prSet>
      <dgm:spPr>
        <a:prstGeom prst="roundRect">
          <a:avLst/>
        </a:prstGeom>
      </dgm:spPr>
    </dgm:pt>
    <dgm:pt modelId="{41F38395-A040-4C87-A89F-ACF5303E18FE}" type="pres">
      <dgm:prSet presAssocID="{40520A55-CD44-40FA-A923-9610D9493C7F}" presName="sibTrans" presStyleCnt="0"/>
      <dgm:spPr/>
    </dgm:pt>
    <dgm:pt modelId="{36013B52-CEE9-4EBE-9244-42586C595736}" type="pres">
      <dgm:prSet presAssocID="{B8616404-DFF3-431A-920C-389632176639}" presName="compNode" presStyleCnt="0"/>
      <dgm:spPr/>
    </dgm:pt>
    <dgm:pt modelId="{1DA873B5-AF1D-4F6A-9EA8-31C1E20CA98E}" type="pres">
      <dgm:prSet presAssocID="{B8616404-DFF3-431A-920C-3896321766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ine"/>
        </a:ext>
      </dgm:extLst>
    </dgm:pt>
    <dgm:pt modelId="{8122F704-D568-4D9F-9319-E099668B697B}" type="pres">
      <dgm:prSet presAssocID="{B8616404-DFF3-431A-920C-389632176639}" presName="spaceRect" presStyleCnt="0"/>
      <dgm:spPr/>
    </dgm:pt>
    <dgm:pt modelId="{578A6A1E-B7A1-4E58-A6BD-B590D1FBEA10}" type="pres">
      <dgm:prSet presAssocID="{B8616404-DFF3-431A-920C-389632176639}" presName="textRect" presStyleLbl="revTx" presStyleIdx="1" presStyleCnt="4">
        <dgm:presLayoutVars>
          <dgm:chMax val="1"/>
          <dgm:chPref val="1"/>
        </dgm:presLayoutVars>
      </dgm:prSet>
      <dgm:spPr>
        <a:prstGeom prst="roundRect">
          <a:avLst/>
        </a:prstGeom>
      </dgm:spPr>
    </dgm:pt>
    <dgm:pt modelId="{BF86EC75-AC6E-4FD5-91AD-791F7217A4C6}" type="pres">
      <dgm:prSet presAssocID="{80FA04A1-22F1-48D5-A3CC-75F0CB656397}" presName="sibTrans" presStyleCnt="0"/>
      <dgm:spPr/>
    </dgm:pt>
    <dgm:pt modelId="{9A08E316-34D0-4153-88F7-67703619B0C6}" type="pres">
      <dgm:prSet presAssocID="{8353D860-C7F2-40FF-8B9B-7D53E1D58809}" presName="compNode" presStyleCnt="0"/>
      <dgm:spPr/>
    </dgm:pt>
    <dgm:pt modelId="{D9182C2D-1A19-4C54-A2AB-20A778812D12}" type="pres">
      <dgm:prSet presAssocID="{8353D860-C7F2-40FF-8B9B-7D53E1D5880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A14A690D-0F80-482F-ABFD-9ED20204263E}" type="pres">
      <dgm:prSet presAssocID="{8353D860-C7F2-40FF-8B9B-7D53E1D58809}" presName="spaceRect" presStyleCnt="0"/>
      <dgm:spPr/>
    </dgm:pt>
    <dgm:pt modelId="{CFEAEDCD-B690-4AB7-B7C2-73B56F97173D}" type="pres">
      <dgm:prSet presAssocID="{8353D860-C7F2-40FF-8B9B-7D53E1D58809}" presName="textRect" presStyleLbl="revTx" presStyleIdx="2" presStyleCnt="4">
        <dgm:presLayoutVars>
          <dgm:chMax val="1"/>
          <dgm:chPref val="1"/>
        </dgm:presLayoutVars>
      </dgm:prSet>
      <dgm:spPr>
        <a:prstGeom prst="roundRect">
          <a:avLst/>
        </a:prstGeom>
      </dgm:spPr>
    </dgm:pt>
    <dgm:pt modelId="{41124EEA-169F-483E-8E40-BF8203E22761}" type="pres">
      <dgm:prSet presAssocID="{DE1E731E-826E-4B6D-B944-E1DC635A3A7D}" presName="sibTrans" presStyleCnt="0"/>
      <dgm:spPr/>
    </dgm:pt>
    <dgm:pt modelId="{5F3757E1-5464-49AD-B282-C5B044FB3133}" type="pres">
      <dgm:prSet presAssocID="{6167464E-CD48-4704-8EBF-015DEEDDEA5F}" presName="compNode" presStyleCnt="0"/>
      <dgm:spPr/>
    </dgm:pt>
    <dgm:pt modelId="{972D0A56-E4F1-4FE2-B7AD-D55E940F8CE0}" type="pres">
      <dgm:prSet presAssocID="{6167464E-CD48-4704-8EBF-015DEEDDEA5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Network"/>
        </a:ext>
      </dgm:extLst>
    </dgm:pt>
    <dgm:pt modelId="{5645D32C-312A-4DCC-B8C1-95A22A37F147}" type="pres">
      <dgm:prSet presAssocID="{6167464E-CD48-4704-8EBF-015DEEDDEA5F}" presName="spaceRect" presStyleCnt="0"/>
      <dgm:spPr/>
    </dgm:pt>
    <dgm:pt modelId="{7B369B20-AE6F-4CF0-AC1B-37A6A185763E}" type="pres">
      <dgm:prSet presAssocID="{6167464E-CD48-4704-8EBF-015DEEDDEA5F}" presName="textRect" presStyleLbl="revTx" presStyleIdx="3" presStyleCnt="4">
        <dgm:presLayoutVars>
          <dgm:chMax val="1"/>
          <dgm:chPref val="1"/>
        </dgm:presLayoutVars>
      </dgm:prSet>
      <dgm:spPr>
        <a:prstGeom prst="roundRect">
          <a:avLst/>
        </a:prstGeom>
      </dgm:spPr>
    </dgm:pt>
  </dgm:ptLst>
  <dgm:cxnLst>
    <dgm:cxn modelId="{0C9CB719-7CA2-4732-87AF-ADE432C024D0}" type="presOf" srcId="{E9CD187E-25E0-434E-BB2B-4BBE534B89B5}" destId="{4030EEFC-F43C-4A50-AAD5-74EA2955B906}" srcOrd="0" destOrd="0" presId="urn:microsoft.com/office/officeart/2018/2/layout/IconLabelList"/>
    <dgm:cxn modelId="{DA6A7121-A302-4C60-8A42-C3169A4130DF}" type="presOf" srcId="{6167464E-CD48-4704-8EBF-015DEEDDEA5F}" destId="{7B369B20-AE6F-4CF0-AC1B-37A6A185763E}" srcOrd="0" destOrd="0" presId="urn:microsoft.com/office/officeart/2018/2/layout/IconLabelList"/>
    <dgm:cxn modelId="{95612F27-4F97-43D6-8B01-3A29E2BAC82A}" type="presOf" srcId="{B8616404-DFF3-431A-920C-389632176639}" destId="{578A6A1E-B7A1-4E58-A6BD-B590D1FBEA10}" srcOrd="0" destOrd="0" presId="urn:microsoft.com/office/officeart/2018/2/layout/IconLabelList"/>
    <dgm:cxn modelId="{DBE4EE63-F1EA-49BB-8056-41B064ABFCE7}" type="presOf" srcId="{C6C16AD0-DDFF-41A0-A9DF-C6739936847F}" destId="{E5E37900-D530-4A95-9138-C5EB683B6BBB}" srcOrd="0" destOrd="0" presId="urn:microsoft.com/office/officeart/2018/2/layout/IconLabelList"/>
    <dgm:cxn modelId="{C8F95E4D-3328-4B13-AD39-11C0A44D59AA}" srcId="{C6C16AD0-DDFF-41A0-A9DF-C6739936847F}" destId="{B8616404-DFF3-431A-920C-389632176639}" srcOrd="1" destOrd="0" parTransId="{27A916C6-F9E9-46A5-80EA-A6E01F8DA2EF}" sibTransId="{80FA04A1-22F1-48D5-A3CC-75F0CB656397}"/>
    <dgm:cxn modelId="{13C06854-F1AC-43A6-8D10-27FD757439C7}" srcId="{C6C16AD0-DDFF-41A0-A9DF-C6739936847F}" destId="{E9CD187E-25E0-434E-BB2B-4BBE534B89B5}" srcOrd="0" destOrd="0" parTransId="{32F149B2-CC65-4490-8BDC-BD3D811BAC7A}" sibTransId="{40520A55-CD44-40FA-A923-9610D9493C7F}"/>
    <dgm:cxn modelId="{A60B4781-AE5E-40E8-8C17-402DB5595D88}" srcId="{C6C16AD0-DDFF-41A0-A9DF-C6739936847F}" destId="{8353D860-C7F2-40FF-8B9B-7D53E1D58809}" srcOrd="2" destOrd="0" parTransId="{D18F426A-3625-499A-8962-DBA801DA4343}" sibTransId="{DE1E731E-826E-4B6D-B944-E1DC635A3A7D}"/>
    <dgm:cxn modelId="{56D51A92-00A8-46D8-8789-642EAF865606}" type="presOf" srcId="{8353D860-C7F2-40FF-8B9B-7D53E1D58809}" destId="{CFEAEDCD-B690-4AB7-B7C2-73B56F97173D}" srcOrd="0" destOrd="0" presId="urn:microsoft.com/office/officeart/2018/2/layout/IconLabelList"/>
    <dgm:cxn modelId="{09FAB2E0-A111-4D14-8BAF-3963113F00DB}" srcId="{C6C16AD0-DDFF-41A0-A9DF-C6739936847F}" destId="{6167464E-CD48-4704-8EBF-015DEEDDEA5F}" srcOrd="3" destOrd="0" parTransId="{87BCC218-4427-4F10-996B-1D6C562EE55F}" sibTransId="{B280F0C0-AF74-43C0-A0EC-CA0B0E975529}"/>
    <dgm:cxn modelId="{8D6A05B6-B83D-4C75-9974-616AE0F4737E}" type="presParOf" srcId="{E5E37900-D530-4A95-9138-C5EB683B6BBB}" destId="{B6FEC3C4-C626-43F6-AB9C-0C57C768795D}" srcOrd="0" destOrd="0" presId="urn:microsoft.com/office/officeart/2018/2/layout/IconLabelList"/>
    <dgm:cxn modelId="{CE5EFAA7-B677-4DFE-BC6A-83C67834611D}" type="presParOf" srcId="{B6FEC3C4-C626-43F6-AB9C-0C57C768795D}" destId="{E88D0D2F-2B6F-43F3-AD2C-D7A86899B743}" srcOrd="0" destOrd="0" presId="urn:microsoft.com/office/officeart/2018/2/layout/IconLabelList"/>
    <dgm:cxn modelId="{56735F62-8AA2-422C-A043-D9837DC2C26F}" type="presParOf" srcId="{B6FEC3C4-C626-43F6-AB9C-0C57C768795D}" destId="{9393BE52-5D79-4B7E-A417-363874D1A1D4}" srcOrd="1" destOrd="0" presId="urn:microsoft.com/office/officeart/2018/2/layout/IconLabelList"/>
    <dgm:cxn modelId="{2FA29900-3A89-49FD-9850-FA5CD29A4F8F}" type="presParOf" srcId="{B6FEC3C4-C626-43F6-AB9C-0C57C768795D}" destId="{4030EEFC-F43C-4A50-AAD5-74EA2955B906}" srcOrd="2" destOrd="0" presId="urn:microsoft.com/office/officeart/2018/2/layout/IconLabelList"/>
    <dgm:cxn modelId="{9A777514-B880-42DF-AB5D-D22A1C335803}" type="presParOf" srcId="{E5E37900-D530-4A95-9138-C5EB683B6BBB}" destId="{41F38395-A040-4C87-A89F-ACF5303E18FE}" srcOrd="1" destOrd="0" presId="urn:microsoft.com/office/officeart/2018/2/layout/IconLabelList"/>
    <dgm:cxn modelId="{2C4F8A53-9DB2-4F16-A841-E676D34B0479}" type="presParOf" srcId="{E5E37900-D530-4A95-9138-C5EB683B6BBB}" destId="{36013B52-CEE9-4EBE-9244-42586C595736}" srcOrd="2" destOrd="0" presId="urn:microsoft.com/office/officeart/2018/2/layout/IconLabelList"/>
    <dgm:cxn modelId="{62209FE1-734A-4E04-A219-A5AE6D30862A}" type="presParOf" srcId="{36013B52-CEE9-4EBE-9244-42586C595736}" destId="{1DA873B5-AF1D-4F6A-9EA8-31C1E20CA98E}" srcOrd="0" destOrd="0" presId="urn:microsoft.com/office/officeart/2018/2/layout/IconLabelList"/>
    <dgm:cxn modelId="{8F235BFB-B0C3-444B-BF94-A8AD2DAEBE5F}" type="presParOf" srcId="{36013B52-CEE9-4EBE-9244-42586C595736}" destId="{8122F704-D568-4D9F-9319-E099668B697B}" srcOrd="1" destOrd="0" presId="urn:microsoft.com/office/officeart/2018/2/layout/IconLabelList"/>
    <dgm:cxn modelId="{3DB4B1C5-4656-409D-B948-1E6B8EE6A93C}" type="presParOf" srcId="{36013B52-CEE9-4EBE-9244-42586C595736}" destId="{578A6A1E-B7A1-4E58-A6BD-B590D1FBEA10}" srcOrd="2" destOrd="0" presId="urn:microsoft.com/office/officeart/2018/2/layout/IconLabelList"/>
    <dgm:cxn modelId="{22B04941-303E-495D-9B38-E53E36D29905}" type="presParOf" srcId="{E5E37900-D530-4A95-9138-C5EB683B6BBB}" destId="{BF86EC75-AC6E-4FD5-91AD-791F7217A4C6}" srcOrd="3" destOrd="0" presId="urn:microsoft.com/office/officeart/2018/2/layout/IconLabelList"/>
    <dgm:cxn modelId="{FE491AE0-20F2-4647-88C7-6350B8DCF960}" type="presParOf" srcId="{E5E37900-D530-4A95-9138-C5EB683B6BBB}" destId="{9A08E316-34D0-4153-88F7-67703619B0C6}" srcOrd="4" destOrd="0" presId="urn:microsoft.com/office/officeart/2018/2/layout/IconLabelList"/>
    <dgm:cxn modelId="{26EA89C1-4113-41BF-BA02-EA6EE36B8E38}" type="presParOf" srcId="{9A08E316-34D0-4153-88F7-67703619B0C6}" destId="{D9182C2D-1A19-4C54-A2AB-20A778812D12}" srcOrd="0" destOrd="0" presId="urn:microsoft.com/office/officeart/2018/2/layout/IconLabelList"/>
    <dgm:cxn modelId="{5B2DEA88-F188-41AE-A8DA-9413198D5B5D}" type="presParOf" srcId="{9A08E316-34D0-4153-88F7-67703619B0C6}" destId="{A14A690D-0F80-482F-ABFD-9ED20204263E}" srcOrd="1" destOrd="0" presId="urn:microsoft.com/office/officeart/2018/2/layout/IconLabelList"/>
    <dgm:cxn modelId="{3CE1EEF7-E1E7-4C83-8C53-385D58173CC5}" type="presParOf" srcId="{9A08E316-34D0-4153-88F7-67703619B0C6}" destId="{CFEAEDCD-B690-4AB7-B7C2-73B56F97173D}" srcOrd="2" destOrd="0" presId="urn:microsoft.com/office/officeart/2018/2/layout/IconLabelList"/>
    <dgm:cxn modelId="{9B8D04C6-3F12-4974-B3B6-CECA5DD59D0D}" type="presParOf" srcId="{E5E37900-D530-4A95-9138-C5EB683B6BBB}" destId="{41124EEA-169F-483E-8E40-BF8203E22761}" srcOrd="5" destOrd="0" presId="urn:microsoft.com/office/officeart/2018/2/layout/IconLabelList"/>
    <dgm:cxn modelId="{968555BD-B731-479E-BE6F-FFA5CC385462}" type="presParOf" srcId="{E5E37900-D530-4A95-9138-C5EB683B6BBB}" destId="{5F3757E1-5464-49AD-B282-C5B044FB3133}" srcOrd="6" destOrd="0" presId="urn:microsoft.com/office/officeart/2018/2/layout/IconLabelList"/>
    <dgm:cxn modelId="{70D49C9A-D4D4-4D4F-A530-4272251477ED}" type="presParOf" srcId="{5F3757E1-5464-49AD-B282-C5B044FB3133}" destId="{972D0A56-E4F1-4FE2-B7AD-D55E940F8CE0}" srcOrd="0" destOrd="0" presId="urn:microsoft.com/office/officeart/2018/2/layout/IconLabelList"/>
    <dgm:cxn modelId="{DD21C040-AA3D-4A2B-9600-330104D8391C}" type="presParOf" srcId="{5F3757E1-5464-49AD-B282-C5B044FB3133}" destId="{5645D32C-312A-4DCC-B8C1-95A22A37F147}" srcOrd="1" destOrd="0" presId="urn:microsoft.com/office/officeart/2018/2/layout/IconLabelList"/>
    <dgm:cxn modelId="{DC45426E-C070-4E7C-B959-0AAA3F2717B6}" type="presParOf" srcId="{5F3757E1-5464-49AD-B282-C5B044FB3133}" destId="{7B369B20-AE6F-4CF0-AC1B-37A6A185763E}" srcOrd="2" destOrd="0" presId="urn:microsoft.com/office/officeart/2018/2/layout/IconLabel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0DB538-7647-5746-ABB9-DC03714788B8}"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CD4AAAFE-EDC5-614F-B15D-BF67E61EB7D4}">
      <dgm:prSet phldrT="[Text]"/>
      <dgm:spPr/>
      <dgm:t>
        <a:bodyPr/>
        <a:lstStyle/>
        <a:p>
          <a:r>
            <a:rPr lang="en-US" dirty="0"/>
            <a:t>Law Enforcement</a:t>
          </a:r>
        </a:p>
      </dgm:t>
    </dgm:pt>
    <dgm:pt modelId="{7F50A351-893E-C44E-8B06-568E6EA5FB35}" type="parTrans" cxnId="{8F3F5788-8437-514E-A262-DD10D5983721}">
      <dgm:prSet/>
      <dgm:spPr/>
      <dgm:t>
        <a:bodyPr/>
        <a:lstStyle/>
        <a:p>
          <a:endParaRPr lang="en-US"/>
        </a:p>
      </dgm:t>
    </dgm:pt>
    <dgm:pt modelId="{5B51C0EF-A0A0-FA49-AB43-4EF19ED54799}" type="sibTrans" cxnId="{8F3F5788-8437-514E-A262-DD10D5983721}">
      <dgm:prSet/>
      <dgm:spPr/>
      <dgm:t>
        <a:bodyPr/>
        <a:lstStyle/>
        <a:p>
          <a:endParaRPr lang="en-US"/>
        </a:p>
      </dgm:t>
    </dgm:pt>
    <dgm:pt modelId="{910C57C5-2D93-C044-86F4-CD57B710DAF6}">
      <dgm:prSet phldrT="[Text]"/>
      <dgm:spPr/>
      <dgm:t>
        <a:bodyPr/>
        <a:lstStyle/>
        <a:p>
          <a:r>
            <a:rPr lang="en-US" dirty="0"/>
            <a:t>Trainings</a:t>
          </a:r>
        </a:p>
      </dgm:t>
    </dgm:pt>
    <dgm:pt modelId="{DFF9C2DC-E30A-6740-8F20-545513FF6AF5}" type="parTrans" cxnId="{D16F8741-A01C-8E41-B99C-5BEA9B7692FD}">
      <dgm:prSet/>
      <dgm:spPr/>
      <dgm:t>
        <a:bodyPr/>
        <a:lstStyle/>
        <a:p>
          <a:endParaRPr lang="en-US"/>
        </a:p>
      </dgm:t>
    </dgm:pt>
    <dgm:pt modelId="{83EDC121-D658-3A4E-A85E-63E57E9DD482}" type="sibTrans" cxnId="{D16F8741-A01C-8E41-B99C-5BEA9B7692FD}">
      <dgm:prSet/>
      <dgm:spPr/>
      <dgm:t>
        <a:bodyPr/>
        <a:lstStyle/>
        <a:p>
          <a:endParaRPr lang="en-US"/>
        </a:p>
      </dgm:t>
    </dgm:pt>
    <dgm:pt modelId="{837696CE-E307-B547-B03A-8FC0E98CA989}">
      <dgm:prSet phldrT="[Text]"/>
      <dgm:spPr/>
      <dgm:t>
        <a:bodyPr/>
        <a:lstStyle/>
        <a:p>
          <a:r>
            <a:rPr lang="en-US" dirty="0"/>
            <a:t>Stigma assessment</a:t>
          </a:r>
        </a:p>
      </dgm:t>
    </dgm:pt>
    <dgm:pt modelId="{D9891A2F-DEC3-8E41-8162-9C307CB75D29}" type="parTrans" cxnId="{B1F8010F-6E8A-464B-B808-A588585C4BE7}">
      <dgm:prSet/>
      <dgm:spPr/>
      <dgm:t>
        <a:bodyPr/>
        <a:lstStyle/>
        <a:p>
          <a:endParaRPr lang="en-US"/>
        </a:p>
      </dgm:t>
    </dgm:pt>
    <dgm:pt modelId="{F0FB5669-A98F-474A-976A-9F03FBD3814D}" type="sibTrans" cxnId="{B1F8010F-6E8A-464B-B808-A588585C4BE7}">
      <dgm:prSet/>
      <dgm:spPr/>
      <dgm:t>
        <a:bodyPr/>
        <a:lstStyle/>
        <a:p>
          <a:endParaRPr lang="en-US"/>
        </a:p>
      </dgm:t>
    </dgm:pt>
    <dgm:pt modelId="{8B0AB043-1E04-6242-B246-25D0A9EC7E12}">
      <dgm:prSet phldrT="[Text]"/>
      <dgm:spPr/>
      <dgm:t>
        <a:bodyPr/>
        <a:lstStyle/>
        <a:p>
          <a:r>
            <a:rPr lang="en-US" dirty="0"/>
            <a:t>Community </a:t>
          </a:r>
        </a:p>
      </dgm:t>
    </dgm:pt>
    <dgm:pt modelId="{6EC3C67C-EF1C-F046-BDCD-A288E3543977}" type="parTrans" cxnId="{4554B394-A31B-6345-8331-265C3C1BB27D}">
      <dgm:prSet/>
      <dgm:spPr/>
      <dgm:t>
        <a:bodyPr/>
        <a:lstStyle/>
        <a:p>
          <a:endParaRPr lang="en-US"/>
        </a:p>
      </dgm:t>
    </dgm:pt>
    <dgm:pt modelId="{61203CBC-EECD-2B4A-BEC9-0E58D38B9FEB}" type="sibTrans" cxnId="{4554B394-A31B-6345-8331-265C3C1BB27D}">
      <dgm:prSet/>
      <dgm:spPr/>
      <dgm:t>
        <a:bodyPr/>
        <a:lstStyle/>
        <a:p>
          <a:endParaRPr lang="en-US"/>
        </a:p>
      </dgm:t>
    </dgm:pt>
    <dgm:pt modelId="{30678853-3626-784A-8A97-9D269C7FC364}">
      <dgm:prSet phldrT="[Text]"/>
      <dgm:spPr/>
      <dgm:t>
        <a:bodyPr/>
        <a:lstStyle/>
        <a:p>
          <a:r>
            <a:rPr lang="en-US" dirty="0"/>
            <a:t>Aug 2022</a:t>
          </a:r>
        </a:p>
      </dgm:t>
    </dgm:pt>
    <dgm:pt modelId="{58590844-ADFB-DF4A-A0AF-0A58BEF3C4D1}" type="parTrans" cxnId="{C48CFEAD-CF73-3144-BC81-A225ABED6FB2}">
      <dgm:prSet/>
      <dgm:spPr/>
      <dgm:t>
        <a:bodyPr/>
        <a:lstStyle/>
        <a:p>
          <a:endParaRPr lang="en-US"/>
        </a:p>
      </dgm:t>
    </dgm:pt>
    <dgm:pt modelId="{A8B52436-8BD9-D64B-960E-B5B814F768CE}" type="sibTrans" cxnId="{C48CFEAD-CF73-3144-BC81-A225ABED6FB2}">
      <dgm:prSet/>
      <dgm:spPr/>
      <dgm:t>
        <a:bodyPr/>
        <a:lstStyle/>
        <a:p>
          <a:endParaRPr lang="en-US"/>
        </a:p>
      </dgm:t>
    </dgm:pt>
    <dgm:pt modelId="{49EA1245-767D-D243-9633-6D345B52B621}">
      <dgm:prSet phldrT="[Text]"/>
      <dgm:spPr/>
      <dgm:t>
        <a:bodyPr/>
        <a:lstStyle/>
        <a:p>
          <a:r>
            <a:rPr lang="en-US" dirty="0"/>
            <a:t>Wilson County and State Fair of TN</a:t>
          </a:r>
        </a:p>
      </dgm:t>
    </dgm:pt>
    <dgm:pt modelId="{270881BB-10D5-E247-AC63-CE02CE4DF999}" type="parTrans" cxnId="{9475E8FB-E6BE-7F4E-BEE2-179CE5479F00}">
      <dgm:prSet/>
      <dgm:spPr/>
      <dgm:t>
        <a:bodyPr/>
        <a:lstStyle/>
        <a:p>
          <a:endParaRPr lang="en-US"/>
        </a:p>
      </dgm:t>
    </dgm:pt>
    <dgm:pt modelId="{85E7A06B-3B39-6A4F-ACAA-2F6FA57F8ADA}" type="sibTrans" cxnId="{9475E8FB-E6BE-7F4E-BEE2-179CE5479F00}">
      <dgm:prSet/>
      <dgm:spPr/>
      <dgm:t>
        <a:bodyPr/>
        <a:lstStyle/>
        <a:p>
          <a:endParaRPr lang="en-US"/>
        </a:p>
      </dgm:t>
    </dgm:pt>
    <dgm:pt modelId="{B0E013AB-934B-854A-A159-14D2EAC5E50C}">
      <dgm:prSet phldrT="[Text]"/>
      <dgm:spPr/>
      <dgm:t>
        <a:bodyPr/>
        <a:lstStyle/>
        <a:p>
          <a:r>
            <a:rPr lang="en-US" dirty="0"/>
            <a:t>Community</a:t>
          </a:r>
        </a:p>
      </dgm:t>
    </dgm:pt>
    <dgm:pt modelId="{B7BD1127-E102-1345-9351-51A53D69FF54}" type="parTrans" cxnId="{23A097E6-3842-AC44-8AE6-93333623DB72}">
      <dgm:prSet/>
      <dgm:spPr/>
      <dgm:t>
        <a:bodyPr/>
        <a:lstStyle/>
        <a:p>
          <a:endParaRPr lang="en-US"/>
        </a:p>
      </dgm:t>
    </dgm:pt>
    <dgm:pt modelId="{A37EA57A-1C14-6941-BFFF-9344CD53C933}" type="sibTrans" cxnId="{23A097E6-3842-AC44-8AE6-93333623DB72}">
      <dgm:prSet/>
      <dgm:spPr/>
      <dgm:t>
        <a:bodyPr/>
        <a:lstStyle/>
        <a:p>
          <a:endParaRPr lang="en-US"/>
        </a:p>
      </dgm:t>
    </dgm:pt>
    <dgm:pt modelId="{8AC7BDFA-ED0A-4E43-90E4-115925D76956}">
      <dgm:prSet phldrT="[Text]"/>
      <dgm:spPr/>
      <dgm:t>
        <a:bodyPr/>
        <a:lstStyle/>
        <a:p>
          <a:r>
            <a:rPr lang="en-US" dirty="0"/>
            <a:t>Aug 2023</a:t>
          </a:r>
        </a:p>
      </dgm:t>
    </dgm:pt>
    <dgm:pt modelId="{D24A9E0C-366C-9643-8F39-3B598A7FFF88}" type="parTrans" cxnId="{16C42DB1-4E38-3E41-BB40-797F1C0DF7C9}">
      <dgm:prSet/>
      <dgm:spPr/>
      <dgm:t>
        <a:bodyPr/>
        <a:lstStyle/>
        <a:p>
          <a:endParaRPr lang="en-US"/>
        </a:p>
      </dgm:t>
    </dgm:pt>
    <dgm:pt modelId="{91B6BD61-B64E-D54C-84FB-131CFC6961C0}" type="sibTrans" cxnId="{16C42DB1-4E38-3E41-BB40-797F1C0DF7C9}">
      <dgm:prSet/>
      <dgm:spPr/>
      <dgm:t>
        <a:bodyPr/>
        <a:lstStyle/>
        <a:p>
          <a:endParaRPr lang="en-US"/>
        </a:p>
      </dgm:t>
    </dgm:pt>
    <dgm:pt modelId="{C9EC57CC-072B-4147-B183-4C243C1F213A}">
      <dgm:prSet phldrT="[Text]"/>
      <dgm:spPr/>
      <dgm:t>
        <a:bodyPr/>
        <a:lstStyle/>
        <a:p>
          <a:r>
            <a:rPr lang="en-US" dirty="0"/>
            <a:t>Wilson County and State Fair of TN</a:t>
          </a:r>
        </a:p>
      </dgm:t>
    </dgm:pt>
    <dgm:pt modelId="{A763FDF2-23BA-FF42-9062-6F736D7F3EFD}" type="parTrans" cxnId="{75E4BE20-8348-1843-B29D-D14DE7EB81FF}">
      <dgm:prSet/>
      <dgm:spPr/>
      <dgm:t>
        <a:bodyPr/>
        <a:lstStyle/>
        <a:p>
          <a:endParaRPr lang="en-US"/>
        </a:p>
      </dgm:t>
    </dgm:pt>
    <dgm:pt modelId="{42BE46FB-0DF7-B84C-A2CC-69D49DE637FF}" type="sibTrans" cxnId="{75E4BE20-8348-1843-B29D-D14DE7EB81FF}">
      <dgm:prSet/>
      <dgm:spPr/>
      <dgm:t>
        <a:bodyPr/>
        <a:lstStyle/>
        <a:p>
          <a:endParaRPr lang="en-US"/>
        </a:p>
      </dgm:t>
    </dgm:pt>
    <dgm:pt modelId="{EC05BFDD-BBF9-B048-A870-9824EAC4D9F9}">
      <dgm:prSet phldrT="[Text]"/>
      <dgm:spPr/>
      <dgm:t>
        <a:bodyPr/>
        <a:lstStyle/>
        <a:p>
          <a:r>
            <a:rPr lang="en-US" dirty="0"/>
            <a:t>Jan 2022</a:t>
          </a:r>
        </a:p>
      </dgm:t>
    </dgm:pt>
    <dgm:pt modelId="{C73201A1-BD3A-714E-BE61-83D19C6FEB3D}" type="parTrans" cxnId="{E02090A1-65EB-994C-B637-28CDC0B1903A}">
      <dgm:prSet/>
      <dgm:spPr/>
      <dgm:t>
        <a:bodyPr/>
        <a:lstStyle/>
        <a:p>
          <a:endParaRPr lang="en-US"/>
        </a:p>
      </dgm:t>
    </dgm:pt>
    <dgm:pt modelId="{6D805EC0-2515-A948-92C7-258029CD831E}" type="sibTrans" cxnId="{E02090A1-65EB-994C-B637-28CDC0B1903A}">
      <dgm:prSet/>
      <dgm:spPr/>
      <dgm:t>
        <a:bodyPr/>
        <a:lstStyle/>
        <a:p>
          <a:endParaRPr lang="en-US"/>
        </a:p>
      </dgm:t>
    </dgm:pt>
    <dgm:pt modelId="{8B461ED3-1A1E-3C41-B638-CC29CA46B4B6}">
      <dgm:prSet/>
      <dgm:spPr/>
      <dgm:t>
        <a:bodyPr/>
        <a:lstStyle/>
        <a:p>
          <a:r>
            <a:rPr lang="en-US" dirty="0"/>
            <a:t>Community</a:t>
          </a:r>
        </a:p>
      </dgm:t>
    </dgm:pt>
    <dgm:pt modelId="{305B0952-EE33-3246-B76F-4F09C02B0784}" type="parTrans" cxnId="{6F83EA2A-6A61-B246-9658-8652EC9CA312}">
      <dgm:prSet/>
      <dgm:spPr/>
      <dgm:t>
        <a:bodyPr/>
        <a:lstStyle/>
        <a:p>
          <a:endParaRPr lang="en-US"/>
        </a:p>
      </dgm:t>
    </dgm:pt>
    <dgm:pt modelId="{4A28299D-5679-D54A-BD64-7C3E512C461C}" type="sibTrans" cxnId="{6F83EA2A-6A61-B246-9658-8652EC9CA312}">
      <dgm:prSet/>
      <dgm:spPr/>
      <dgm:t>
        <a:bodyPr/>
        <a:lstStyle/>
        <a:p>
          <a:endParaRPr lang="en-US"/>
        </a:p>
      </dgm:t>
    </dgm:pt>
    <dgm:pt modelId="{4B1D1E82-3C80-B346-8E5D-1B7E88D6F87B}">
      <dgm:prSet/>
      <dgm:spPr/>
      <dgm:t>
        <a:bodyPr/>
        <a:lstStyle/>
        <a:p>
          <a:r>
            <a:rPr lang="en-US" dirty="0"/>
            <a:t>Aug 2024</a:t>
          </a:r>
        </a:p>
      </dgm:t>
    </dgm:pt>
    <dgm:pt modelId="{0D5B4876-5F38-3C42-8C43-19D3C25BCF1D}" type="parTrans" cxnId="{03A5F890-7171-5342-9827-6B1D6BF5B14C}">
      <dgm:prSet/>
      <dgm:spPr/>
      <dgm:t>
        <a:bodyPr/>
        <a:lstStyle/>
        <a:p>
          <a:endParaRPr lang="en-US"/>
        </a:p>
      </dgm:t>
    </dgm:pt>
    <dgm:pt modelId="{D498B797-D45D-8141-AB84-747AAB9A86D0}" type="sibTrans" cxnId="{03A5F890-7171-5342-9827-6B1D6BF5B14C}">
      <dgm:prSet/>
      <dgm:spPr/>
      <dgm:t>
        <a:bodyPr/>
        <a:lstStyle/>
        <a:p>
          <a:endParaRPr lang="en-US"/>
        </a:p>
      </dgm:t>
    </dgm:pt>
    <dgm:pt modelId="{8E8E038E-25EC-D045-A2E7-C873B628E450}">
      <dgm:prSet/>
      <dgm:spPr/>
      <dgm:t>
        <a:bodyPr/>
        <a:lstStyle/>
        <a:p>
          <a:r>
            <a:rPr lang="en-US" dirty="0"/>
            <a:t>Wilson County and State Fair of TN</a:t>
          </a:r>
        </a:p>
      </dgm:t>
    </dgm:pt>
    <dgm:pt modelId="{32234CDD-3955-7D44-92FC-B1F10D44AF53}" type="parTrans" cxnId="{688C09F5-E44F-8942-8CE3-F6DF65BAF902}">
      <dgm:prSet/>
      <dgm:spPr/>
      <dgm:t>
        <a:bodyPr/>
        <a:lstStyle/>
        <a:p>
          <a:endParaRPr lang="en-US"/>
        </a:p>
      </dgm:t>
    </dgm:pt>
    <dgm:pt modelId="{BA9ABE0E-1A0B-4747-925A-AC62F4609E42}" type="sibTrans" cxnId="{688C09F5-E44F-8942-8CE3-F6DF65BAF902}">
      <dgm:prSet/>
      <dgm:spPr/>
      <dgm:t>
        <a:bodyPr/>
        <a:lstStyle/>
        <a:p>
          <a:endParaRPr lang="en-US"/>
        </a:p>
      </dgm:t>
    </dgm:pt>
    <dgm:pt modelId="{FBA5A97A-0BE5-E741-A900-AE79A1372E3E}" type="pres">
      <dgm:prSet presAssocID="{9E0DB538-7647-5746-ABB9-DC03714788B8}" presName="Name0" presStyleCnt="0">
        <dgm:presLayoutVars>
          <dgm:dir/>
          <dgm:resizeHandles val="exact"/>
        </dgm:presLayoutVars>
      </dgm:prSet>
      <dgm:spPr/>
    </dgm:pt>
    <dgm:pt modelId="{23BA024E-FE24-5F4A-8E92-873F416908FB}" type="pres">
      <dgm:prSet presAssocID="{CD4AAAFE-EDC5-614F-B15D-BF67E61EB7D4}" presName="composite" presStyleCnt="0"/>
      <dgm:spPr/>
    </dgm:pt>
    <dgm:pt modelId="{322EC563-FB17-6946-9418-9D338F406FE1}" type="pres">
      <dgm:prSet presAssocID="{CD4AAAFE-EDC5-614F-B15D-BF67E61EB7D4}" presName="imagSh" presStyleLbl="b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dgm:spPr>
    </dgm:pt>
    <dgm:pt modelId="{4055B7DE-5FFA-624B-86B3-CD32504416AD}" type="pres">
      <dgm:prSet presAssocID="{CD4AAAFE-EDC5-614F-B15D-BF67E61EB7D4}" presName="txNode" presStyleLbl="node1" presStyleIdx="0" presStyleCnt="4" custScaleX="114643" custScaleY="81955">
        <dgm:presLayoutVars>
          <dgm:bulletEnabled val="1"/>
        </dgm:presLayoutVars>
      </dgm:prSet>
      <dgm:spPr/>
    </dgm:pt>
    <dgm:pt modelId="{8E118DA1-DFDC-854E-90FA-E855C842EE7A}" type="pres">
      <dgm:prSet presAssocID="{5B51C0EF-A0A0-FA49-AB43-4EF19ED54799}" presName="sibTrans" presStyleLbl="sibTrans2D1" presStyleIdx="0" presStyleCnt="3"/>
      <dgm:spPr/>
    </dgm:pt>
    <dgm:pt modelId="{475C1B3F-C5FB-D74F-B50E-60F738F27ED5}" type="pres">
      <dgm:prSet presAssocID="{5B51C0EF-A0A0-FA49-AB43-4EF19ED54799}" presName="connTx" presStyleLbl="sibTrans2D1" presStyleIdx="0" presStyleCnt="3"/>
      <dgm:spPr/>
    </dgm:pt>
    <dgm:pt modelId="{C0CEAE74-013A-1E46-A352-A76FB254832E}" type="pres">
      <dgm:prSet presAssocID="{8B0AB043-1E04-6242-B246-25D0A9EC7E12}" presName="composite" presStyleCnt="0"/>
      <dgm:spPr/>
    </dgm:pt>
    <dgm:pt modelId="{B76E5530-E2DD-8B4C-AFD4-DC8883E6D522}" type="pres">
      <dgm:prSet presAssocID="{8B0AB043-1E04-6242-B246-25D0A9EC7E12}" presName="imagSh" presStyleLbl="b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dgm:spPr>
    </dgm:pt>
    <dgm:pt modelId="{6D272B49-82FD-8C45-935E-65A70E51AC2B}" type="pres">
      <dgm:prSet presAssocID="{8B0AB043-1E04-6242-B246-25D0A9EC7E12}" presName="txNode" presStyleLbl="node1" presStyleIdx="1" presStyleCnt="4" custScaleY="84445">
        <dgm:presLayoutVars>
          <dgm:bulletEnabled val="1"/>
        </dgm:presLayoutVars>
      </dgm:prSet>
      <dgm:spPr/>
    </dgm:pt>
    <dgm:pt modelId="{CBCE7696-2CAA-7449-B7C3-B7DAB3DD13DC}" type="pres">
      <dgm:prSet presAssocID="{61203CBC-EECD-2B4A-BEC9-0E58D38B9FEB}" presName="sibTrans" presStyleLbl="sibTrans2D1" presStyleIdx="1" presStyleCnt="3"/>
      <dgm:spPr/>
    </dgm:pt>
    <dgm:pt modelId="{1DCD721E-7A68-E744-92CE-1086BDFB50FA}" type="pres">
      <dgm:prSet presAssocID="{61203CBC-EECD-2B4A-BEC9-0E58D38B9FEB}" presName="connTx" presStyleLbl="sibTrans2D1" presStyleIdx="1" presStyleCnt="3"/>
      <dgm:spPr/>
    </dgm:pt>
    <dgm:pt modelId="{94295255-E04E-2C40-9472-DA2A20691152}" type="pres">
      <dgm:prSet presAssocID="{B0E013AB-934B-854A-A159-14D2EAC5E50C}" presName="composite" presStyleCnt="0"/>
      <dgm:spPr/>
    </dgm:pt>
    <dgm:pt modelId="{1EA050B1-DC9A-6040-A29A-46AD13228223}" type="pres">
      <dgm:prSet presAssocID="{B0E013AB-934B-854A-A159-14D2EAC5E50C}" presName="imagSh"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dgm:spPr>
    </dgm:pt>
    <dgm:pt modelId="{B05B30FE-12C7-1749-A39F-517225A4DB90}" type="pres">
      <dgm:prSet presAssocID="{B0E013AB-934B-854A-A159-14D2EAC5E50C}" presName="txNode" presStyleLbl="node1" presStyleIdx="2" presStyleCnt="4" custScaleY="84591">
        <dgm:presLayoutVars>
          <dgm:bulletEnabled val="1"/>
        </dgm:presLayoutVars>
      </dgm:prSet>
      <dgm:spPr/>
    </dgm:pt>
    <dgm:pt modelId="{B54F519B-41EB-9244-B465-59A5D9A802E4}" type="pres">
      <dgm:prSet presAssocID="{A37EA57A-1C14-6941-BFFF-9344CD53C933}" presName="sibTrans" presStyleLbl="sibTrans2D1" presStyleIdx="2" presStyleCnt="3"/>
      <dgm:spPr/>
    </dgm:pt>
    <dgm:pt modelId="{E1D6734B-79BC-C640-8416-A5BAE8907E3A}" type="pres">
      <dgm:prSet presAssocID="{A37EA57A-1C14-6941-BFFF-9344CD53C933}" presName="connTx" presStyleLbl="sibTrans2D1" presStyleIdx="2" presStyleCnt="3"/>
      <dgm:spPr/>
    </dgm:pt>
    <dgm:pt modelId="{15EB5F46-B80A-4C48-9C40-0096E6FB2777}" type="pres">
      <dgm:prSet presAssocID="{8B461ED3-1A1E-3C41-B638-CC29CA46B4B6}" presName="composite" presStyleCnt="0"/>
      <dgm:spPr/>
    </dgm:pt>
    <dgm:pt modelId="{54EABC3E-E4E0-E94F-92D7-514DAD7266A3}" type="pres">
      <dgm:prSet presAssocID="{8B461ED3-1A1E-3C41-B638-CC29CA46B4B6}" presName="imagSh"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dgm:spPr>
    </dgm:pt>
    <dgm:pt modelId="{6E3ACFA7-DBAF-4243-B733-686D26CAD7DE}" type="pres">
      <dgm:prSet presAssocID="{8B461ED3-1A1E-3C41-B638-CC29CA46B4B6}" presName="txNode" presStyleLbl="node1" presStyleIdx="3" presStyleCnt="4" custScaleY="84445">
        <dgm:presLayoutVars>
          <dgm:bulletEnabled val="1"/>
        </dgm:presLayoutVars>
      </dgm:prSet>
      <dgm:spPr/>
    </dgm:pt>
  </dgm:ptLst>
  <dgm:cxnLst>
    <dgm:cxn modelId="{E6A7FB08-CC4C-F242-BF02-DC9374D7D29D}" type="presOf" srcId="{8AC7BDFA-ED0A-4E43-90E4-115925D76956}" destId="{B05B30FE-12C7-1749-A39F-517225A4DB90}" srcOrd="0" destOrd="1" presId="urn:microsoft.com/office/officeart/2005/8/layout/hProcess10"/>
    <dgm:cxn modelId="{B1F8010F-6E8A-464B-B808-A588585C4BE7}" srcId="{CD4AAAFE-EDC5-614F-B15D-BF67E61EB7D4}" destId="{837696CE-E307-B547-B03A-8FC0E98CA989}" srcOrd="2" destOrd="0" parTransId="{D9891A2F-DEC3-8E41-8162-9C307CB75D29}" sibTransId="{F0FB5669-A98F-474A-976A-9F03FBD3814D}"/>
    <dgm:cxn modelId="{0767A811-FC30-4F48-87FB-E54B57D81078}" type="presOf" srcId="{49EA1245-767D-D243-9633-6D345B52B621}" destId="{6D272B49-82FD-8C45-935E-65A70E51AC2B}" srcOrd="0" destOrd="2" presId="urn:microsoft.com/office/officeart/2005/8/layout/hProcess10"/>
    <dgm:cxn modelId="{FF48BA14-4B6E-1F40-B4CC-A22302EE7E1F}" type="presOf" srcId="{61203CBC-EECD-2B4A-BEC9-0E58D38B9FEB}" destId="{1DCD721E-7A68-E744-92CE-1086BDFB50FA}" srcOrd="1" destOrd="0" presId="urn:microsoft.com/office/officeart/2005/8/layout/hProcess10"/>
    <dgm:cxn modelId="{75E4BE20-8348-1843-B29D-D14DE7EB81FF}" srcId="{B0E013AB-934B-854A-A159-14D2EAC5E50C}" destId="{C9EC57CC-072B-4147-B183-4C243C1F213A}" srcOrd="1" destOrd="0" parTransId="{A763FDF2-23BA-FF42-9062-6F736D7F3EFD}" sibTransId="{42BE46FB-0DF7-B84C-A2CC-69D49DE637FF}"/>
    <dgm:cxn modelId="{14D32E26-F6D0-3140-BABF-CCBAE2847AC7}" type="presOf" srcId="{A37EA57A-1C14-6941-BFFF-9344CD53C933}" destId="{B54F519B-41EB-9244-B465-59A5D9A802E4}" srcOrd="0" destOrd="0" presId="urn:microsoft.com/office/officeart/2005/8/layout/hProcess10"/>
    <dgm:cxn modelId="{6F83EA2A-6A61-B246-9658-8652EC9CA312}" srcId="{9E0DB538-7647-5746-ABB9-DC03714788B8}" destId="{8B461ED3-1A1E-3C41-B638-CC29CA46B4B6}" srcOrd="3" destOrd="0" parTransId="{305B0952-EE33-3246-B76F-4F09C02B0784}" sibTransId="{4A28299D-5679-D54A-BD64-7C3E512C461C}"/>
    <dgm:cxn modelId="{A509C734-55F2-B34C-A45D-8E2D6AE83571}" type="presOf" srcId="{B0E013AB-934B-854A-A159-14D2EAC5E50C}" destId="{B05B30FE-12C7-1749-A39F-517225A4DB90}" srcOrd="0" destOrd="0" presId="urn:microsoft.com/office/officeart/2005/8/layout/hProcess10"/>
    <dgm:cxn modelId="{50750E3A-6828-7F44-B5B2-AE6378BE65DF}" type="presOf" srcId="{5B51C0EF-A0A0-FA49-AB43-4EF19ED54799}" destId="{8E118DA1-DFDC-854E-90FA-E855C842EE7A}" srcOrd="0" destOrd="0" presId="urn:microsoft.com/office/officeart/2005/8/layout/hProcess10"/>
    <dgm:cxn modelId="{98FA9D3B-F0AD-7E4D-8F02-D78DFFAC8F22}" type="presOf" srcId="{A37EA57A-1C14-6941-BFFF-9344CD53C933}" destId="{E1D6734B-79BC-C640-8416-A5BAE8907E3A}" srcOrd="1" destOrd="0" presId="urn:microsoft.com/office/officeart/2005/8/layout/hProcess10"/>
    <dgm:cxn modelId="{D16F8741-A01C-8E41-B99C-5BEA9B7692FD}" srcId="{CD4AAAFE-EDC5-614F-B15D-BF67E61EB7D4}" destId="{910C57C5-2D93-C044-86F4-CD57B710DAF6}" srcOrd="1" destOrd="0" parTransId="{DFF9C2DC-E30A-6740-8F20-545513FF6AF5}" sibTransId="{83EDC121-D658-3A4E-A85E-63E57E9DD482}"/>
    <dgm:cxn modelId="{EA3CE162-9D20-6243-BD3D-6F9808899EC2}" type="presOf" srcId="{8E8E038E-25EC-D045-A2E7-C873B628E450}" destId="{6E3ACFA7-DBAF-4243-B733-686D26CAD7DE}" srcOrd="0" destOrd="2" presId="urn:microsoft.com/office/officeart/2005/8/layout/hProcess10"/>
    <dgm:cxn modelId="{03595163-0E29-F847-9EBB-8C54E96F2FE2}" type="presOf" srcId="{837696CE-E307-B547-B03A-8FC0E98CA989}" destId="{4055B7DE-5FFA-624B-86B3-CD32504416AD}" srcOrd="0" destOrd="3" presId="urn:microsoft.com/office/officeart/2005/8/layout/hProcess10"/>
    <dgm:cxn modelId="{BCC34345-CAAB-BE42-98E2-86C400C7F88E}" type="presOf" srcId="{CD4AAAFE-EDC5-614F-B15D-BF67E61EB7D4}" destId="{4055B7DE-5FFA-624B-86B3-CD32504416AD}" srcOrd="0" destOrd="0" presId="urn:microsoft.com/office/officeart/2005/8/layout/hProcess10"/>
    <dgm:cxn modelId="{F4984647-533E-0541-B992-70229068FC9D}" type="presOf" srcId="{910C57C5-2D93-C044-86F4-CD57B710DAF6}" destId="{4055B7DE-5FFA-624B-86B3-CD32504416AD}" srcOrd="0" destOrd="2" presId="urn:microsoft.com/office/officeart/2005/8/layout/hProcess10"/>
    <dgm:cxn modelId="{2A70EF48-2805-B548-9297-E19E10238B80}" type="presOf" srcId="{5B51C0EF-A0A0-FA49-AB43-4EF19ED54799}" destId="{475C1B3F-C5FB-D74F-B50E-60F738F27ED5}" srcOrd="1" destOrd="0" presId="urn:microsoft.com/office/officeart/2005/8/layout/hProcess10"/>
    <dgm:cxn modelId="{4F9A744E-9D80-8946-AEB8-D630C5447011}" type="presOf" srcId="{8B461ED3-1A1E-3C41-B638-CC29CA46B4B6}" destId="{6E3ACFA7-DBAF-4243-B733-686D26CAD7DE}" srcOrd="0" destOrd="0" presId="urn:microsoft.com/office/officeart/2005/8/layout/hProcess10"/>
    <dgm:cxn modelId="{D1DC777B-5F70-1D44-AB08-9789AFE4A6DA}" type="presOf" srcId="{EC05BFDD-BBF9-B048-A870-9824EAC4D9F9}" destId="{4055B7DE-5FFA-624B-86B3-CD32504416AD}" srcOrd="0" destOrd="1" presId="urn:microsoft.com/office/officeart/2005/8/layout/hProcess10"/>
    <dgm:cxn modelId="{C483B286-D550-7C47-BFFE-91967B89F41C}" type="presOf" srcId="{9E0DB538-7647-5746-ABB9-DC03714788B8}" destId="{FBA5A97A-0BE5-E741-A900-AE79A1372E3E}" srcOrd="0" destOrd="0" presId="urn:microsoft.com/office/officeart/2005/8/layout/hProcess10"/>
    <dgm:cxn modelId="{8F3F5788-8437-514E-A262-DD10D5983721}" srcId="{9E0DB538-7647-5746-ABB9-DC03714788B8}" destId="{CD4AAAFE-EDC5-614F-B15D-BF67E61EB7D4}" srcOrd="0" destOrd="0" parTransId="{7F50A351-893E-C44E-8B06-568E6EA5FB35}" sibTransId="{5B51C0EF-A0A0-FA49-AB43-4EF19ED54799}"/>
    <dgm:cxn modelId="{D2C2F388-28EB-0D42-8C49-9E75893D5489}" type="presOf" srcId="{30678853-3626-784A-8A97-9D269C7FC364}" destId="{6D272B49-82FD-8C45-935E-65A70E51AC2B}" srcOrd="0" destOrd="1" presId="urn:microsoft.com/office/officeart/2005/8/layout/hProcess10"/>
    <dgm:cxn modelId="{03A5F890-7171-5342-9827-6B1D6BF5B14C}" srcId="{8B461ED3-1A1E-3C41-B638-CC29CA46B4B6}" destId="{4B1D1E82-3C80-B346-8E5D-1B7E88D6F87B}" srcOrd="0" destOrd="0" parTransId="{0D5B4876-5F38-3C42-8C43-19D3C25BCF1D}" sibTransId="{D498B797-D45D-8141-AB84-747AAB9A86D0}"/>
    <dgm:cxn modelId="{4554B394-A31B-6345-8331-265C3C1BB27D}" srcId="{9E0DB538-7647-5746-ABB9-DC03714788B8}" destId="{8B0AB043-1E04-6242-B246-25D0A9EC7E12}" srcOrd="1" destOrd="0" parTransId="{6EC3C67C-EF1C-F046-BDCD-A288E3543977}" sibTransId="{61203CBC-EECD-2B4A-BEC9-0E58D38B9FEB}"/>
    <dgm:cxn modelId="{E02090A1-65EB-994C-B637-28CDC0B1903A}" srcId="{CD4AAAFE-EDC5-614F-B15D-BF67E61EB7D4}" destId="{EC05BFDD-BBF9-B048-A870-9824EAC4D9F9}" srcOrd="0" destOrd="0" parTransId="{C73201A1-BD3A-714E-BE61-83D19C6FEB3D}" sibTransId="{6D805EC0-2515-A948-92C7-258029CD831E}"/>
    <dgm:cxn modelId="{85AFC9AB-CE86-8D4C-951C-6364CFD00798}" type="presOf" srcId="{C9EC57CC-072B-4147-B183-4C243C1F213A}" destId="{B05B30FE-12C7-1749-A39F-517225A4DB90}" srcOrd="0" destOrd="2" presId="urn:microsoft.com/office/officeart/2005/8/layout/hProcess10"/>
    <dgm:cxn modelId="{C48CFEAD-CF73-3144-BC81-A225ABED6FB2}" srcId="{8B0AB043-1E04-6242-B246-25D0A9EC7E12}" destId="{30678853-3626-784A-8A97-9D269C7FC364}" srcOrd="0" destOrd="0" parTransId="{58590844-ADFB-DF4A-A0AF-0A58BEF3C4D1}" sibTransId="{A8B52436-8BD9-D64B-960E-B5B814F768CE}"/>
    <dgm:cxn modelId="{16C42DB1-4E38-3E41-BB40-797F1C0DF7C9}" srcId="{B0E013AB-934B-854A-A159-14D2EAC5E50C}" destId="{8AC7BDFA-ED0A-4E43-90E4-115925D76956}" srcOrd="0" destOrd="0" parTransId="{D24A9E0C-366C-9643-8F39-3B598A7FFF88}" sibTransId="{91B6BD61-B64E-D54C-84FB-131CFC6961C0}"/>
    <dgm:cxn modelId="{07FC2ED0-BC64-5544-9BBD-EB1F5C316A66}" type="presOf" srcId="{8B0AB043-1E04-6242-B246-25D0A9EC7E12}" destId="{6D272B49-82FD-8C45-935E-65A70E51AC2B}" srcOrd="0" destOrd="0" presId="urn:microsoft.com/office/officeart/2005/8/layout/hProcess10"/>
    <dgm:cxn modelId="{5ACFFBD8-9877-594B-A48C-B70A5ABE6534}" type="presOf" srcId="{4B1D1E82-3C80-B346-8E5D-1B7E88D6F87B}" destId="{6E3ACFA7-DBAF-4243-B733-686D26CAD7DE}" srcOrd="0" destOrd="1" presId="urn:microsoft.com/office/officeart/2005/8/layout/hProcess10"/>
    <dgm:cxn modelId="{23A097E6-3842-AC44-8AE6-93333623DB72}" srcId="{9E0DB538-7647-5746-ABB9-DC03714788B8}" destId="{B0E013AB-934B-854A-A159-14D2EAC5E50C}" srcOrd="2" destOrd="0" parTransId="{B7BD1127-E102-1345-9351-51A53D69FF54}" sibTransId="{A37EA57A-1C14-6941-BFFF-9344CD53C933}"/>
    <dgm:cxn modelId="{374029F0-E9D0-2A4A-A724-C04B337665E7}" type="presOf" srcId="{61203CBC-EECD-2B4A-BEC9-0E58D38B9FEB}" destId="{CBCE7696-2CAA-7449-B7C3-B7DAB3DD13DC}" srcOrd="0" destOrd="0" presId="urn:microsoft.com/office/officeart/2005/8/layout/hProcess10"/>
    <dgm:cxn modelId="{688C09F5-E44F-8942-8CE3-F6DF65BAF902}" srcId="{8B461ED3-1A1E-3C41-B638-CC29CA46B4B6}" destId="{8E8E038E-25EC-D045-A2E7-C873B628E450}" srcOrd="1" destOrd="0" parTransId="{32234CDD-3955-7D44-92FC-B1F10D44AF53}" sibTransId="{BA9ABE0E-1A0B-4747-925A-AC62F4609E42}"/>
    <dgm:cxn modelId="{9475E8FB-E6BE-7F4E-BEE2-179CE5479F00}" srcId="{8B0AB043-1E04-6242-B246-25D0A9EC7E12}" destId="{49EA1245-767D-D243-9633-6D345B52B621}" srcOrd="1" destOrd="0" parTransId="{270881BB-10D5-E247-AC63-CE02CE4DF999}" sibTransId="{85E7A06B-3B39-6A4F-ACAA-2F6FA57F8ADA}"/>
    <dgm:cxn modelId="{39F2C1D9-44C6-9246-ABD5-22BCF7C34203}" type="presParOf" srcId="{FBA5A97A-0BE5-E741-A900-AE79A1372E3E}" destId="{23BA024E-FE24-5F4A-8E92-873F416908FB}" srcOrd="0" destOrd="0" presId="urn:microsoft.com/office/officeart/2005/8/layout/hProcess10"/>
    <dgm:cxn modelId="{C079B82C-8DB5-EA4E-BA49-05A87554FF3D}" type="presParOf" srcId="{23BA024E-FE24-5F4A-8E92-873F416908FB}" destId="{322EC563-FB17-6946-9418-9D338F406FE1}" srcOrd="0" destOrd="0" presId="urn:microsoft.com/office/officeart/2005/8/layout/hProcess10"/>
    <dgm:cxn modelId="{85D5BBBA-A670-B346-9A18-F6B40E129B2A}" type="presParOf" srcId="{23BA024E-FE24-5F4A-8E92-873F416908FB}" destId="{4055B7DE-5FFA-624B-86B3-CD32504416AD}" srcOrd="1" destOrd="0" presId="urn:microsoft.com/office/officeart/2005/8/layout/hProcess10"/>
    <dgm:cxn modelId="{1EEF5BA3-D75B-E843-A696-BF334F763671}" type="presParOf" srcId="{FBA5A97A-0BE5-E741-A900-AE79A1372E3E}" destId="{8E118DA1-DFDC-854E-90FA-E855C842EE7A}" srcOrd="1" destOrd="0" presId="urn:microsoft.com/office/officeart/2005/8/layout/hProcess10"/>
    <dgm:cxn modelId="{6FE99081-78B4-9B43-AA97-2FEF1428F06E}" type="presParOf" srcId="{8E118DA1-DFDC-854E-90FA-E855C842EE7A}" destId="{475C1B3F-C5FB-D74F-B50E-60F738F27ED5}" srcOrd="0" destOrd="0" presId="urn:microsoft.com/office/officeart/2005/8/layout/hProcess10"/>
    <dgm:cxn modelId="{4D8DBB4D-5365-8B49-8CF5-55047663D92F}" type="presParOf" srcId="{FBA5A97A-0BE5-E741-A900-AE79A1372E3E}" destId="{C0CEAE74-013A-1E46-A352-A76FB254832E}" srcOrd="2" destOrd="0" presId="urn:microsoft.com/office/officeart/2005/8/layout/hProcess10"/>
    <dgm:cxn modelId="{E02EBF5F-6752-7747-9370-C5F1DB589D55}" type="presParOf" srcId="{C0CEAE74-013A-1E46-A352-A76FB254832E}" destId="{B76E5530-E2DD-8B4C-AFD4-DC8883E6D522}" srcOrd="0" destOrd="0" presId="urn:microsoft.com/office/officeart/2005/8/layout/hProcess10"/>
    <dgm:cxn modelId="{FD27081E-250F-314B-B184-C402DCC24B6D}" type="presParOf" srcId="{C0CEAE74-013A-1E46-A352-A76FB254832E}" destId="{6D272B49-82FD-8C45-935E-65A70E51AC2B}" srcOrd="1" destOrd="0" presId="urn:microsoft.com/office/officeart/2005/8/layout/hProcess10"/>
    <dgm:cxn modelId="{E69D7981-C0FF-FC47-AFC1-505203061563}" type="presParOf" srcId="{FBA5A97A-0BE5-E741-A900-AE79A1372E3E}" destId="{CBCE7696-2CAA-7449-B7C3-B7DAB3DD13DC}" srcOrd="3" destOrd="0" presId="urn:microsoft.com/office/officeart/2005/8/layout/hProcess10"/>
    <dgm:cxn modelId="{C228CA7D-8083-604D-8A28-340870A8439D}" type="presParOf" srcId="{CBCE7696-2CAA-7449-B7C3-B7DAB3DD13DC}" destId="{1DCD721E-7A68-E744-92CE-1086BDFB50FA}" srcOrd="0" destOrd="0" presId="urn:microsoft.com/office/officeart/2005/8/layout/hProcess10"/>
    <dgm:cxn modelId="{FDC8CE01-67B0-014A-BC10-5433F2607C1F}" type="presParOf" srcId="{FBA5A97A-0BE5-E741-A900-AE79A1372E3E}" destId="{94295255-E04E-2C40-9472-DA2A20691152}" srcOrd="4" destOrd="0" presId="urn:microsoft.com/office/officeart/2005/8/layout/hProcess10"/>
    <dgm:cxn modelId="{309E0C82-F2A4-7045-A2A7-6AA4C00CC475}" type="presParOf" srcId="{94295255-E04E-2C40-9472-DA2A20691152}" destId="{1EA050B1-DC9A-6040-A29A-46AD13228223}" srcOrd="0" destOrd="0" presId="urn:microsoft.com/office/officeart/2005/8/layout/hProcess10"/>
    <dgm:cxn modelId="{597F204F-8163-804F-A5A9-7C0DDFB87A38}" type="presParOf" srcId="{94295255-E04E-2C40-9472-DA2A20691152}" destId="{B05B30FE-12C7-1749-A39F-517225A4DB90}" srcOrd="1" destOrd="0" presId="urn:microsoft.com/office/officeart/2005/8/layout/hProcess10"/>
    <dgm:cxn modelId="{5FA66C72-72D9-D14A-ACE3-B40891B09F1E}" type="presParOf" srcId="{FBA5A97A-0BE5-E741-A900-AE79A1372E3E}" destId="{B54F519B-41EB-9244-B465-59A5D9A802E4}" srcOrd="5" destOrd="0" presId="urn:microsoft.com/office/officeart/2005/8/layout/hProcess10"/>
    <dgm:cxn modelId="{BB1852E7-62E4-D941-B399-A23526BE052C}" type="presParOf" srcId="{B54F519B-41EB-9244-B465-59A5D9A802E4}" destId="{E1D6734B-79BC-C640-8416-A5BAE8907E3A}" srcOrd="0" destOrd="0" presId="urn:microsoft.com/office/officeart/2005/8/layout/hProcess10"/>
    <dgm:cxn modelId="{0E1DE086-3FF5-F241-AA1E-5FD0A9E7CB5A}" type="presParOf" srcId="{FBA5A97A-0BE5-E741-A900-AE79A1372E3E}" destId="{15EB5F46-B80A-4C48-9C40-0096E6FB2777}" srcOrd="6" destOrd="0" presId="urn:microsoft.com/office/officeart/2005/8/layout/hProcess10"/>
    <dgm:cxn modelId="{6596CB0B-A592-954A-9A81-4B174552EB35}" type="presParOf" srcId="{15EB5F46-B80A-4C48-9C40-0096E6FB2777}" destId="{54EABC3E-E4E0-E94F-92D7-514DAD7266A3}" srcOrd="0" destOrd="0" presId="urn:microsoft.com/office/officeart/2005/8/layout/hProcess10"/>
    <dgm:cxn modelId="{6C9B83FF-C0C7-5E45-AA52-8BB2FEB60D7B}" type="presParOf" srcId="{15EB5F46-B80A-4C48-9C40-0096E6FB2777}" destId="{6E3ACFA7-DBAF-4243-B733-686D26CAD7D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5E86D-6D56-A74F-A0B7-4750DFE57AD7}">
      <dsp:nvSpPr>
        <dsp:cNvPr id="0" name=""/>
        <dsp:cNvSpPr/>
      </dsp:nvSpPr>
      <dsp:spPr>
        <a:xfrm>
          <a:off x="0" y="31961"/>
          <a:ext cx="6548728" cy="994500"/>
        </a:xfrm>
        <a:prstGeom prst="roundRect">
          <a:avLst/>
        </a:prstGeom>
        <a:solidFill>
          <a:schemeClr val="tx2">
            <a:lumMod val="75000"/>
            <a:lumOff val="2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Planning Grant (18 months, 9/1/2020 – 2/28/2022)</a:t>
          </a:r>
        </a:p>
      </dsp:txBody>
      <dsp:txXfrm>
        <a:off x="48547" y="80508"/>
        <a:ext cx="6451634" cy="897406"/>
      </dsp:txXfrm>
    </dsp:sp>
    <dsp:sp modelId="{2BD06ED2-6BB6-4E4C-9008-7506F751BF40}">
      <dsp:nvSpPr>
        <dsp:cNvPr id="0" name=""/>
        <dsp:cNvSpPr/>
      </dsp:nvSpPr>
      <dsp:spPr>
        <a:xfrm>
          <a:off x="0" y="1026461"/>
          <a:ext cx="6548728" cy="186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92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Understand the needs of those in Wilson County specific to opioid use disorder</a:t>
          </a:r>
        </a:p>
        <a:p>
          <a:pPr marL="228600" lvl="1" indent="-228600" algn="l" defTabSz="1066800">
            <a:lnSpc>
              <a:spcPct val="90000"/>
            </a:lnSpc>
            <a:spcBef>
              <a:spcPct val="0"/>
            </a:spcBef>
            <a:spcAft>
              <a:spcPct val="20000"/>
            </a:spcAft>
            <a:buChar char="•"/>
          </a:pPr>
          <a:r>
            <a:rPr lang="en-US" sz="2400" kern="1200"/>
            <a:t>Focus Group studies</a:t>
          </a:r>
        </a:p>
        <a:p>
          <a:pPr marL="228600" lvl="1" indent="-228600" algn="l" defTabSz="1066800">
            <a:lnSpc>
              <a:spcPct val="90000"/>
            </a:lnSpc>
            <a:spcBef>
              <a:spcPct val="0"/>
            </a:spcBef>
            <a:spcAft>
              <a:spcPct val="20000"/>
            </a:spcAft>
            <a:buChar char="•"/>
          </a:pPr>
          <a:r>
            <a:rPr lang="en-US" sz="2400" kern="1200"/>
            <a:t>Needs Assessment and Gap Analysis</a:t>
          </a:r>
          <a:br>
            <a:rPr lang="en-US" sz="2200" kern="1200"/>
          </a:br>
          <a:endParaRPr lang="en-US" sz="2200" kern="1200"/>
        </a:p>
      </dsp:txBody>
      <dsp:txXfrm>
        <a:off x="0" y="1026461"/>
        <a:ext cx="6548728" cy="1863000"/>
      </dsp:txXfrm>
    </dsp:sp>
    <dsp:sp modelId="{AE5D204D-F40D-CE4C-9FDD-6A9C8056ADA2}">
      <dsp:nvSpPr>
        <dsp:cNvPr id="0" name=""/>
        <dsp:cNvSpPr/>
      </dsp:nvSpPr>
      <dsp:spPr>
        <a:xfrm>
          <a:off x="0" y="2889461"/>
          <a:ext cx="6548728" cy="994500"/>
        </a:xfrm>
        <a:prstGeom prst="roundRect">
          <a:avLst/>
        </a:prstGeom>
        <a:solidFill>
          <a:schemeClr val="tx2">
            <a:lumMod val="75000"/>
            <a:lumOff val="2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Implementation Grant (3 years, 9/1/21 – 8/31/24)</a:t>
          </a:r>
        </a:p>
      </dsp:txBody>
      <dsp:txXfrm>
        <a:off x="48547" y="2938008"/>
        <a:ext cx="6451634" cy="897406"/>
      </dsp:txXfrm>
    </dsp:sp>
    <dsp:sp modelId="{3D837333-8EC8-954A-B973-8A070C11E05C}">
      <dsp:nvSpPr>
        <dsp:cNvPr id="0" name=""/>
        <dsp:cNvSpPr/>
      </dsp:nvSpPr>
      <dsp:spPr>
        <a:xfrm>
          <a:off x="0" y="3883961"/>
          <a:ext cx="6548728" cy="163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92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Put ideas into action</a:t>
          </a:r>
        </a:p>
        <a:p>
          <a:pPr marL="228600" lvl="1" indent="-228600" algn="l" defTabSz="1066800">
            <a:lnSpc>
              <a:spcPct val="90000"/>
            </a:lnSpc>
            <a:spcBef>
              <a:spcPct val="0"/>
            </a:spcBef>
            <a:spcAft>
              <a:spcPct val="20000"/>
            </a:spcAft>
            <a:buChar char="•"/>
          </a:pPr>
          <a:r>
            <a:rPr lang="en-US" sz="2400" kern="1200"/>
            <a:t>Educate and inform</a:t>
          </a:r>
        </a:p>
        <a:p>
          <a:pPr marL="228600" lvl="1" indent="-228600" algn="l" defTabSz="1066800">
            <a:lnSpc>
              <a:spcPct val="90000"/>
            </a:lnSpc>
            <a:spcBef>
              <a:spcPct val="0"/>
            </a:spcBef>
            <a:spcAft>
              <a:spcPct val="20000"/>
            </a:spcAft>
            <a:buChar char="•"/>
          </a:pPr>
          <a:r>
            <a:rPr lang="en-US" sz="2400" kern="1200"/>
            <a:t>Reduce stigma</a:t>
          </a:r>
        </a:p>
        <a:p>
          <a:pPr marL="228600" lvl="1" indent="-228600" algn="l" defTabSz="1066800">
            <a:lnSpc>
              <a:spcPct val="90000"/>
            </a:lnSpc>
            <a:spcBef>
              <a:spcPct val="0"/>
            </a:spcBef>
            <a:spcAft>
              <a:spcPct val="20000"/>
            </a:spcAft>
            <a:buChar char="•"/>
          </a:pPr>
          <a:r>
            <a:rPr lang="en-US" sz="2400" kern="1200"/>
            <a:t>Save lives</a:t>
          </a:r>
        </a:p>
      </dsp:txBody>
      <dsp:txXfrm>
        <a:off x="0" y="3883961"/>
        <a:ext cx="6548728" cy="1630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D0D2F-2B6F-43F3-AD2C-D7A86899B743}">
      <dsp:nvSpPr>
        <dsp:cNvPr id="0" name=""/>
        <dsp:cNvSpPr/>
      </dsp:nvSpPr>
      <dsp:spPr>
        <a:xfrm>
          <a:off x="1215981" y="346238"/>
          <a:ext cx="1061079" cy="10610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30EEFC-F43C-4A50-AAD5-74EA2955B906}">
      <dsp:nvSpPr>
        <dsp:cNvPr id="0" name=""/>
        <dsp:cNvSpPr/>
      </dsp:nvSpPr>
      <dsp:spPr>
        <a:xfrm>
          <a:off x="567543" y="1737599"/>
          <a:ext cx="2357955" cy="720000"/>
        </a:xfrm>
        <a:prstGeom prst="round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Aptos"/>
            </a:rPr>
            <a:t>Prevention</a:t>
          </a:r>
        </a:p>
      </dsp:txBody>
      <dsp:txXfrm>
        <a:off x="602691" y="1772747"/>
        <a:ext cx="2287659" cy="649704"/>
      </dsp:txXfrm>
    </dsp:sp>
    <dsp:sp modelId="{1DA873B5-AF1D-4F6A-9EA8-31C1E20CA98E}">
      <dsp:nvSpPr>
        <dsp:cNvPr id="0" name=""/>
        <dsp:cNvSpPr/>
      </dsp:nvSpPr>
      <dsp:spPr>
        <a:xfrm>
          <a:off x="3986578" y="346238"/>
          <a:ext cx="1061079" cy="10610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8A6A1E-B7A1-4E58-A6BD-B590D1FBEA10}">
      <dsp:nvSpPr>
        <dsp:cNvPr id="0" name=""/>
        <dsp:cNvSpPr/>
      </dsp:nvSpPr>
      <dsp:spPr>
        <a:xfrm>
          <a:off x="3338141" y="1737599"/>
          <a:ext cx="2357955" cy="720000"/>
        </a:xfrm>
        <a:prstGeom prst="roundRect">
          <a:avLst/>
        </a:prstGeom>
        <a:solidFill>
          <a:schemeClr val="tx2">
            <a:lumMod val="75000"/>
            <a:lumOff val="2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Aptos"/>
            </a:rPr>
            <a:t>Treatment</a:t>
          </a:r>
        </a:p>
      </dsp:txBody>
      <dsp:txXfrm>
        <a:off x="3373289" y="1772747"/>
        <a:ext cx="2287659" cy="649704"/>
      </dsp:txXfrm>
    </dsp:sp>
    <dsp:sp modelId="{D9182C2D-1A19-4C54-A2AB-20A778812D12}">
      <dsp:nvSpPr>
        <dsp:cNvPr id="0" name=""/>
        <dsp:cNvSpPr/>
      </dsp:nvSpPr>
      <dsp:spPr>
        <a:xfrm>
          <a:off x="1215981" y="3047088"/>
          <a:ext cx="1061079" cy="10610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EAEDCD-B690-4AB7-B7C2-73B56F97173D}">
      <dsp:nvSpPr>
        <dsp:cNvPr id="0" name=""/>
        <dsp:cNvSpPr/>
      </dsp:nvSpPr>
      <dsp:spPr>
        <a:xfrm>
          <a:off x="567543" y="4438449"/>
          <a:ext cx="2357955" cy="720000"/>
        </a:xfrm>
        <a:prstGeom prst="roundRect">
          <a:avLst/>
        </a:prstGeom>
        <a:solidFill>
          <a:schemeClr val="tx2">
            <a:lumMod val="50000"/>
            <a:lumOff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Aptos"/>
            </a:rPr>
            <a:t>Recovery</a:t>
          </a:r>
        </a:p>
      </dsp:txBody>
      <dsp:txXfrm>
        <a:off x="602691" y="4473597"/>
        <a:ext cx="2287659" cy="649704"/>
      </dsp:txXfrm>
    </dsp:sp>
    <dsp:sp modelId="{972D0A56-E4F1-4FE2-B7AD-D55E940F8CE0}">
      <dsp:nvSpPr>
        <dsp:cNvPr id="0" name=""/>
        <dsp:cNvSpPr/>
      </dsp:nvSpPr>
      <dsp:spPr>
        <a:xfrm>
          <a:off x="3986578" y="3047088"/>
          <a:ext cx="1061079" cy="10610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369B20-AE6F-4CF0-AC1B-37A6A185763E}">
      <dsp:nvSpPr>
        <dsp:cNvPr id="0" name=""/>
        <dsp:cNvSpPr/>
      </dsp:nvSpPr>
      <dsp:spPr>
        <a:xfrm>
          <a:off x="3338141" y="4438449"/>
          <a:ext cx="2357955" cy="720000"/>
        </a:xfrm>
        <a:prstGeom prst="roundRect">
          <a:avLst/>
        </a:prstGeom>
        <a:solidFill>
          <a:schemeClr val="accent1">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Aptos"/>
            </a:rPr>
            <a:t>Site-specific initiatives</a:t>
          </a:r>
        </a:p>
      </dsp:txBody>
      <dsp:txXfrm>
        <a:off x="3373289" y="4473597"/>
        <a:ext cx="2287659" cy="6497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EC563-FB17-6946-9418-9D338F406FE1}">
      <dsp:nvSpPr>
        <dsp:cNvPr id="0" name=""/>
        <dsp:cNvSpPr/>
      </dsp:nvSpPr>
      <dsp:spPr>
        <a:xfrm>
          <a:off x="149" y="838465"/>
          <a:ext cx="1460155" cy="146015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55B7DE-5FFA-624B-86B3-CD32504416AD}">
      <dsp:nvSpPr>
        <dsp:cNvPr id="0" name=""/>
        <dsp:cNvSpPr/>
      </dsp:nvSpPr>
      <dsp:spPr>
        <a:xfrm>
          <a:off x="130943" y="1846301"/>
          <a:ext cx="1673966" cy="119667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Law Enforcement</a:t>
          </a:r>
        </a:p>
        <a:p>
          <a:pPr marL="114300" lvl="1" indent="-114300" algn="l" defTabSz="533400">
            <a:lnSpc>
              <a:spcPct val="90000"/>
            </a:lnSpc>
            <a:spcBef>
              <a:spcPct val="0"/>
            </a:spcBef>
            <a:spcAft>
              <a:spcPct val="15000"/>
            </a:spcAft>
            <a:buChar char="•"/>
          </a:pPr>
          <a:r>
            <a:rPr lang="en-US" sz="1200" kern="1200" dirty="0"/>
            <a:t>Jan 2022</a:t>
          </a:r>
        </a:p>
        <a:p>
          <a:pPr marL="114300" lvl="1" indent="-114300" algn="l" defTabSz="533400">
            <a:lnSpc>
              <a:spcPct val="90000"/>
            </a:lnSpc>
            <a:spcBef>
              <a:spcPct val="0"/>
            </a:spcBef>
            <a:spcAft>
              <a:spcPct val="15000"/>
            </a:spcAft>
            <a:buChar char="•"/>
          </a:pPr>
          <a:r>
            <a:rPr lang="en-US" sz="1200" kern="1200" dirty="0"/>
            <a:t>Trainings</a:t>
          </a:r>
        </a:p>
        <a:p>
          <a:pPr marL="114300" lvl="1" indent="-114300" algn="l" defTabSz="533400">
            <a:lnSpc>
              <a:spcPct val="90000"/>
            </a:lnSpc>
            <a:spcBef>
              <a:spcPct val="0"/>
            </a:spcBef>
            <a:spcAft>
              <a:spcPct val="15000"/>
            </a:spcAft>
            <a:buChar char="•"/>
          </a:pPr>
          <a:r>
            <a:rPr lang="en-US" sz="1200" kern="1200" dirty="0"/>
            <a:t>Stigma assessment</a:t>
          </a:r>
        </a:p>
      </dsp:txBody>
      <dsp:txXfrm>
        <a:off x="165992" y="1881350"/>
        <a:ext cx="1603868" cy="1126572"/>
      </dsp:txXfrm>
    </dsp:sp>
    <dsp:sp modelId="{8E118DA1-DFDC-854E-90FA-E855C842EE7A}">
      <dsp:nvSpPr>
        <dsp:cNvPr id="0" name=""/>
        <dsp:cNvSpPr/>
      </dsp:nvSpPr>
      <dsp:spPr>
        <a:xfrm rot="21586819">
          <a:off x="1778979" y="1388483"/>
          <a:ext cx="318677" cy="3508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78979" y="1458837"/>
        <a:ext cx="223074" cy="210513"/>
      </dsp:txXfrm>
    </dsp:sp>
    <dsp:sp modelId="{B76E5530-E2DD-8B4C-AFD4-DC8883E6D522}">
      <dsp:nvSpPr>
        <dsp:cNvPr id="0" name=""/>
        <dsp:cNvSpPr/>
      </dsp:nvSpPr>
      <dsp:spPr>
        <a:xfrm>
          <a:off x="2370805" y="829375"/>
          <a:ext cx="1460155" cy="146015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272B49-82FD-8C45-935E-65A70E51AC2B}">
      <dsp:nvSpPr>
        <dsp:cNvPr id="0" name=""/>
        <dsp:cNvSpPr/>
      </dsp:nvSpPr>
      <dsp:spPr>
        <a:xfrm>
          <a:off x="2608505" y="1819032"/>
          <a:ext cx="1460155" cy="123302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Community </a:t>
          </a:r>
        </a:p>
        <a:p>
          <a:pPr marL="114300" lvl="1" indent="-114300" algn="l" defTabSz="533400">
            <a:lnSpc>
              <a:spcPct val="90000"/>
            </a:lnSpc>
            <a:spcBef>
              <a:spcPct val="0"/>
            </a:spcBef>
            <a:spcAft>
              <a:spcPct val="15000"/>
            </a:spcAft>
            <a:buChar char="•"/>
          </a:pPr>
          <a:r>
            <a:rPr lang="en-US" sz="1200" kern="1200" dirty="0"/>
            <a:t>Aug 2022</a:t>
          </a:r>
        </a:p>
        <a:p>
          <a:pPr marL="114300" lvl="1" indent="-114300" algn="l" defTabSz="533400">
            <a:lnSpc>
              <a:spcPct val="90000"/>
            </a:lnSpc>
            <a:spcBef>
              <a:spcPct val="0"/>
            </a:spcBef>
            <a:spcAft>
              <a:spcPct val="15000"/>
            </a:spcAft>
            <a:buChar char="•"/>
          </a:pPr>
          <a:r>
            <a:rPr lang="en-US" sz="1200" kern="1200" dirty="0"/>
            <a:t>Wilson County and State Fair of TN</a:t>
          </a:r>
        </a:p>
      </dsp:txBody>
      <dsp:txXfrm>
        <a:off x="2644619" y="1855146"/>
        <a:ext cx="1387927" cy="1160800"/>
      </dsp:txXfrm>
    </dsp:sp>
    <dsp:sp modelId="{CBCE7696-2CAA-7449-B7C3-B7DAB3DD13DC}">
      <dsp:nvSpPr>
        <dsp:cNvPr id="0" name=""/>
        <dsp:cNvSpPr/>
      </dsp:nvSpPr>
      <dsp:spPr>
        <a:xfrm rot="21599191">
          <a:off x="4112219" y="1383754"/>
          <a:ext cx="281258" cy="3508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112219" y="1453935"/>
        <a:ext cx="196881" cy="210513"/>
      </dsp:txXfrm>
    </dsp:sp>
    <dsp:sp modelId="{1EA050B1-DC9A-6040-A29A-46AD13228223}">
      <dsp:nvSpPr>
        <dsp:cNvPr id="0" name=""/>
        <dsp:cNvSpPr/>
      </dsp:nvSpPr>
      <dsp:spPr>
        <a:xfrm>
          <a:off x="4634556" y="828842"/>
          <a:ext cx="1460155" cy="146015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5B30FE-12C7-1749-A39F-517225A4DB90}">
      <dsp:nvSpPr>
        <dsp:cNvPr id="0" name=""/>
        <dsp:cNvSpPr/>
      </dsp:nvSpPr>
      <dsp:spPr>
        <a:xfrm>
          <a:off x="4872256" y="1817433"/>
          <a:ext cx="1460155" cy="123516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Community</a:t>
          </a:r>
        </a:p>
        <a:p>
          <a:pPr marL="114300" lvl="1" indent="-114300" algn="l" defTabSz="533400">
            <a:lnSpc>
              <a:spcPct val="90000"/>
            </a:lnSpc>
            <a:spcBef>
              <a:spcPct val="0"/>
            </a:spcBef>
            <a:spcAft>
              <a:spcPct val="15000"/>
            </a:spcAft>
            <a:buChar char="•"/>
          </a:pPr>
          <a:r>
            <a:rPr lang="en-US" sz="1200" kern="1200" dirty="0"/>
            <a:t>Aug 2023</a:t>
          </a:r>
        </a:p>
        <a:p>
          <a:pPr marL="114300" lvl="1" indent="-114300" algn="l" defTabSz="533400">
            <a:lnSpc>
              <a:spcPct val="90000"/>
            </a:lnSpc>
            <a:spcBef>
              <a:spcPct val="0"/>
            </a:spcBef>
            <a:spcAft>
              <a:spcPct val="15000"/>
            </a:spcAft>
            <a:buChar char="•"/>
          </a:pPr>
          <a:r>
            <a:rPr lang="en-US" sz="1200" kern="1200" dirty="0"/>
            <a:t>Wilson County and State Fair of TN</a:t>
          </a:r>
        </a:p>
      </dsp:txBody>
      <dsp:txXfrm>
        <a:off x="4908433" y="1853610"/>
        <a:ext cx="1387801" cy="1162806"/>
      </dsp:txXfrm>
    </dsp:sp>
    <dsp:sp modelId="{B54F519B-41EB-9244-B465-59A5D9A802E4}">
      <dsp:nvSpPr>
        <dsp:cNvPr id="0" name=""/>
        <dsp:cNvSpPr/>
      </dsp:nvSpPr>
      <dsp:spPr>
        <a:xfrm rot="809">
          <a:off x="6375970" y="1383764"/>
          <a:ext cx="281258" cy="3508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375970" y="1453925"/>
        <a:ext cx="196881" cy="210513"/>
      </dsp:txXfrm>
    </dsp:sp>
    <dsp:sp modelId="{54EABC3E-E4E0-E94F-92D7-514DAD7266A3}">
      <dsp:nvSpPr>
        <dsp:cNvPr id="0" name=""/>
        <dsp:cNvSpPr/>
      </dsp:nvSpPr>
      <dsp:spPr>
        <a:xfrm>
          <a:off x="6898307" y="829375"/>
          <a:ext cx="1460155" cy="146015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3ACFA7-DBAF-4243-B733-686D26CAD7DE}">
      <dsp:nvSpPr>
        <dsp:cNvPr id="0" name=""/>
        <dsp:cNvSpPr/>
      </dsp:nvSpPr>
      <dsp:spPr>
        <a:xfrm>
          <a:off x="7136006" y="1819032"/>
          <a:ext cx="1460155" cy="123302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Community</a:t>
          </a:r>
        </a:p>
        <a:p>
          <a:pPr marL="114300" lvl="1" indent="-114300" algn="l" defTabSz="533400">
            <a:lnSpc>
              <a:spcPct val="90000"/>
            </a:lnSpc>
            <a:spcBef>
              <a:spcPct val="0"/>
            </a:spcBef>
            <a:spcAft>
              <a:spcPct val="15000"/>
            </a:spcAft>
            <a:buChar char="•"/>
          </a:pPr>
          <a:r>
            <a:rPr lang="en-US" sz="1200" kern="1200" dirty="0"/>
            <a:t>Aug 2024</a:t>
          </a:r>
        </a:p>
        <a:p>
          <a:pPr marL="114300" lvl="1" indent="-114300" algn="l" defTabSz="533400">
            <a:lnSpc>
              <a:spcPct val="90000"/>
            </a:lnSpc>
            <a:spcBef>
              <a:spcPct val="0"/>
            </a:spcBef>
            <a:spcAft>
              <a:spcPct val="15000"/>
            </a:spcAft>
            <a:buChar char="•"/>
          </a:pPr>
          <a:r>
            <a:rPr lang="en-US" sz="1200" kern="1200" dirty="0"/>
            <a:t>Wilson County and State Fair of TN</a:t>
          </a:r>
        </a:p>
      </dsp:txBody>
      <dsp:txXfrm>
        <a:off x="7172120" y="1855146"/>
        <a:ext cx="1387927" cy="11608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t>10/21/2024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t>‹#›</a:t>
            </a:fld>
            <a:endParaRPr lang="en-US"/>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t>‹#›</a:t>
            </a:fld>
            <a:endParaRPr lang="en-US"/>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DFEB7C-6232-794C-9901-EF3375B9FB45}" type="slidenum">
              <a:rPr lang="en-US" smtClean="0"/>
              <a:t>2</a:t>
            </a:fld>
            <a:endParaRPr lang="en-US"/>
          </a:p>
        </p:txBody>
      </p:sp>
    </p:spTree>
    <p:extLst>
      <p:ext uri="{BB962C8B-B14F-4D97-AF65-F5344CB8AC3E}">
        <p14:creationId xmlns:p14="http://schemas.microsoft.com/office/powerpoint/2010/main" val="148248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Community 2 survey collection summary (pictures)</a:t>
            </a:r>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18</a:t>
            </a:fld>
            <a:endParaRPr lang="en-US"/>
          </a:p>
        </p:txBody>
      </p:sp>
    </p:spTree>
    <p:extLst>
      <p:ext uri="{BB962C8B-B14F-4D97-AF65-F5344CB8AC3E}">
        <p14:creationId xmlns:p14="http://schemas.microsoft.com/office/powerpoint/2010/main" val="193082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Reshape to projected date of next report and papers.</a:t>
            </a:r>
          </a:p>
        </p:txBody>
      </p:sp>
      <p:sp>
        <p:nvSpPr>
          <p:cNvPr id="4" name="Slide Number Placeholder 3"/>
          <p:cNvSpPr>
            <a:spLocks noGrp="1"/>
          </p:cNvSpPr>
          <p:nvPr>
            <p:ph type="sldNum" sz="quarter" idx="5"/>
          </p:nvPr>
        </p:nvSpPr>
        <p:spPr/>
        <p:txBody>
          <a:bodyPr/>
          <a:lstStyle/>
          <a:p>
            <a:fld id="{FC8BD8E7-1312-41F3-99C4-6DA5AF891969}" type="slidenum">
              <a:rPr lang="en-US" smtClean="0"/>
              <a:t>27</a:t>
            </a:fld>
            <a:endParaRPr lang="en-US"/>
          </a:p>
        </p:txBody>
      </p:sp>
    </p:spTree>
    <p:extLst>
      <p:ext uri="{BB962C8B-B14F-4D97-AF65-F5344CB8AC3E}">
        <p14:creationId xmlns:p14="http://schemas.microsoft.com/office/powerpoint/2010/main" val="1608649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C8BD8E7-1312-41F3-99C4-6DA5AF891969}" type="slidenum">
              <a:rPr lang="en-US" smtClean="0"/>
              <a:t>28</a:t>
            </a:fld>
            <a:endParaRPr lang="en-US"/>
          </a:p>
        </p:txBody>
      </p:sp>
    </p:spTree>
    <p:extLst>
      <p:ext uri="{BB962C8B-B14F-4D97-AF65-F5344CB8AC3E}">
        <p14:creationId xmlns:p14="http://schemas.microsoft.com/office/powerpoint/2010/main" val="3641228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DFEB7C-6232-794C-9901-EF3375B9FB45}" type="slidenum">
              <a:rPr lang="en-US" smtClean="0"/>
              <a:t>3</a:t>
            </a:fld>
            <a:endParaRPr lang="en-US"/>
          </a:p>
        </p:txBody>
      </p:sp>
    </p:spTree>
    <p:extLst>
      <p:ext uri="{BB962C8B-B14F-4D97-AF65-F5344CB8AC3E}">
        <p14:creationId xmlns:p14="http://schemas.microsoft.com/office/powerpoint/2010/main" val="1286764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DFEB7C-6232-794C-9901-EF3375B9FB45}" type="slidenum">
              <a:rPr lang="en-US" smtClean="0"/>
              <a:t>4</a:t>
            </a:fld>
            <a:endParaRPr lang="en-US"/>
          </a:p>
        </p:txBody>
      </p:sp>
    </p:spTree>
    <p:extLst>
      <p:ext uri="{BB962C8B-B14F-4D97-AF65-F5344CB8AC3E}">
        <p14:creationId xmlns:p14="http://schemas.microsoft.com/office/powerpoint/2010/main" val="157826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FEB7C-6232-794C-9901-EF3375B9FB45}" type="slidenum">
              <a:rPr lang="en-US" smtClean="0"/>
              <a:t>7</a:t>
            </a:fld>
            <a:endParaRPr lang="en-US"/>
          </a:p>
        </p:txBody>
      </p:sp>
    </p:spTree>
    <p:extLst>
      <p:ext uri="{BB962C8B-B14F-4D97-AF65-F5344CB8AC3E}">
        <p14:creationId xmlns:p14="http://schemas.microsoft.com/office/powerpoint/2010/main" val="231902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Stigma visualizations</a:t>
            </a:r>
          </a:p>
        </p:txBody>
      </p:sp>
      <p:sp>
        <p:nvSpPr>
          <p:cNvPr id="4" name="Slide Number Placeholder 3"/>
          <p:cNvSpPr>
            <a:spLocks noGrp="1"/>
          </p:cNvSpPr>
          <p:nvPr>
            <p:ph type="sldNum" sz="quarter" idx="5"/>
          </p:nvPr>
        </p:nvSpPr>
        <p:spPr/>
        <p:txBody>
          <a:bodyPr/>
          <a:lstStyle/>
          <a:p>
            <a:fld id="{87DFEB7C-6232-794C-9901-EF3375B9FB45}" type="slidenum">
              <a:rPr lang="en-US" smtClean="0"/>
              <a:t>9</a:t>
            </a:fld>
            <a:endParaRPr lang="en-US"/>
          </a:p>
        </p:txBody>
      </p:sp>
    </p:spTree>
    <p:extLst>
      <p:ext uri="{BB962C8B-B14F-4D97-AF65-F5344CB8AC3E}">
        <p14:creationId xmlns:p14="http://schemas.microsoft.com/office/powerpoint/2010/main" val="3935052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needs to be an outline/timeline and what we want to answer to walk us through this.</a:t>
            </a:r>
          </a:p>
        </p:txBody>
      </p:sp>
      <p:sp>
        <p:nvSpPr>
          <p:cNvPr id="4" name="Slide Number Placeholder 3"/>
          <p:cNvSpPr>
            <a:spLocks noGrp="1"/>
          </p:cNvSpPr>
          <p:nvPr>
            <p:ph type="sldNum" sz="quarter" idx="5"/>
          </p:nvPr>
        </p:nvSpPr>
        <p:spPr/>
        <p:txBody>
          <a:bodyPr/>
          <a:lstStyle/>
          <a:p>
            <a:fld id="{FC8BD8E7-1312-41F3-99C4-6DA5AF891969}" type="slidenum">
              <a:rPr lang="en-US" smtClean="0"/>
              <a:t>10</a:t>
            </a:fld>
            <a:endParaRPr lang="en-US"/>
          </a:p>
        </p:txBody>
      </p:sp>
    </p:spTree>
    <p:extLst>
      <p:ext uri="{BB962C8B-B14F-4D97-AF65-F5344CB8AC3E}">
        <p14:creationId xmlns:p14="http://schemas.microsoft.com/office/powerpoint/2010/main" val="3038237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11</a:t>
            </a:fld>
            <a:endParaRPr lang="en-US"/>
          </a:p>
        </p:txBody>
      </p:sp>
    </p:spTree>
    <p:extLst>
      <p:ext uri="{BB962C8B-B14F-4D97-AF65-F5344CB8AC3E}">
        <p14:creationId xmlns:p14="http://schemas.microsoft.com/office/powerpoint/2010/main" val="224131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12</a:t>
            </a:fld>
            <a:endParaRPr lang="en-US"/>
          </a:p>
        </p:txBody>
      </p:sp>
    </p:spTree>
    <p:extLst>
      <p:ext uri="{BB962C8B-B14F-4D97-AF65-F5344CB8AC3E}">
        <p14:creationId xmlns:p14="http://schemas.microsoft.com/office/powerpoint/2010/main" val="3416004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needs to be the community data collection slide for year 1</a:t>
            </a:r>
          </a:p>
        </p:txBody>
      </p:sp>
      <p:sp>
        <p:nvSpPr>
          <p:cNvPr id="4" name="Slide Number Placeholder 3"/>
          <p:cNvSpPr>
            <a:spLocks noGrp="1"/>
          </p:cNvSpPr>
          <p:nvPr>
            <p:ph type="sldNum" sz="quarter" idx="5"/>
          </p:nvPr>
        </p:nvSpPr>
        <p:spPr/>
        <p:txBody>
          <a:bodyPr/>
          <a:lstStyle/>
          <a:p>
            <a:fld id="{FC8BD8E7-1312-41F3-99C4-6DA5AF891969}" type="slidenum">
              <a:rPr lang="en-US" smtClean="0"/>
              <a:t>14</a:t>
            </a:fld>
            <a:endParaRPr lang="en-US"/>
          </a:p>
        </p:txBody>
      </p:sp>
    </p:spTree>
    <p:extLst>
      <p:ext uri="{BB962C8B-B14F-4D97-AF65-F5344CB8AC3E}">
        <p14:creationId xmlns:p14="http://schemas.microsoft.com/office/powerpoint/2010/main" val="1247088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
        <p:nvSpPr>
          <p:cNvPr id="7" name="Rectangle 6">
            <a:extLst>
              <a:ext uri="{FF2B5EF4-FFF2-40B4-BE49-F238E27FC236}">
                <a16:creationId xmlns:a16="http://schemas.microsoft.com/office/drawing/2014/main" id="{F63597F9-B0CC-CCEE-1475-8943FAB21589}"/>
              </a:ext>
            </a:extLst>
          </p:cNvPr>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05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892450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368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93705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2154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581954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917738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433645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910480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ACD06A-9F91-FF46-8448-03E10EEFB015}"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AAAA02-47E5-0047-AF07-B204459F9C1B}" type="slidenum">
              <a:rPr lang="en-US" smtClean="0"/>
              <a:t>‹#›</a:t>
            </a:fld>
            <a:endParaRPr lang="en-US"/>
          </a:p>
        </p:txBody>
      </p:sp>
    </p:spTree>
    <p:extLst>
      <p:ext uri="{BB962C8B-B14F-4D97-AF65-F5344CB8AC3E}">
        <p14:creationId xmlns:p14="http://schemas.microsoft.com/office/powerpoint/2010/main" val="3844301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634025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ACD06A-9F91-FF46-8448-03E10EEFB01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AAA02-47E5-0047-AF07-B204459F9C1B}" type="slidenum">
              <a:rPr lang="en-US" smtClean="0"/>
              <a:t>‹#›</a:t>
            </a:fld>
            <a:endParaRPr lang="en-US"/>
          </a:p>
        </p:txBody>
      </p:sp>
    </p:spTree>
    <p:extLst>
      <p:ext uri="{BB962C8B-B14F-4D97-AF65-F5344CB8AC3E}">
        <p14:creationId xmlns:p14="http://schemas.microsoft.com/office/powerpoint/2010/main" val="1114863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ACD06A-9F91-FF46-8448-03E10EEFB015}"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AAAA02-47E5-0047-AF07-B204459F9C1B}" type="slidenum">
              <a:rPr lang="en-US" smtClean="0"/>
              <a:t>‹#›</a:t>
            </a:fld>
            <a:endParaRPr lang="en-US"/>
          </a:p>
        </p:txBody>
      </p:sp>
    </p:spTree>
    <p:extLst>
      <p:ext uri="{BB962C8B-B14F-4D97-AF65-F5344CB8AC3E}">
        <p14:creationId xmlns:p14="http://schemas.microsoft.com/office/powerpoint/2010/main" val="1744609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ACD06A-9F91-FF46-8448-03E10EEFB01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AAA02-47E5-0047-AF07-B204459F9C1B}" type="slidenum">
              <a:rPr lang="en-US" smtClean="0"/>
              <a:t>‹#›</a:t>
            </a:fld>
            <a:endParaRPr lang="en-US"/>
          </a:p>
        </p:txBody>
      </p:sp>
    </p:spTree>
    <p:extLst>
      <p:ext uri="{BB962C8B-B14F-4D97-AF65-F5344CB8AC3E}">
        <p14:creationId xmlns:p14="http://schemas.microsoft.com/office/powerpoint/2010/main" val="4260697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6317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86925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34226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10/15/2024</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89279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8716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pPr/>
              <a:t>10/15/2024</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84390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t>10/15/2024</a:t>
            </a:fld>
            <a:endParaRPr lang="en-US"/>
          </a:p>
        </p:txBody>
      </p:sp>
      <p:sp>
        <p:nvSpPr>
          <p:cNvPr id="8" name="Rectangle 7">
            <a:extLst>
              <a:ext uri="{FF2B5EF4-FFF2-40B4-BE49-F238E27FC236}">
                <a16:creationId xmlns:a16="http://schemas.microsoft.com/office/drawing/2014/main" id="{38699236-BEF9-914C-8B42-84CA5DE5B1BA}"/>
              </a:ext>
            </a:extLst>
          </p:cNvPr>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83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2.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CC0096-1860-4642-9CD2-0079EA5E7CD1}" type="datetimeFigureOut">
              <a:rPr lang="en-US" smtClean="0"/>
              <a:pPr/>
              <a:t>10/15/2024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Add a footer</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31375A4-56A4-47D6-9801-1991572033F7}" type="slidenum">
              <a:rPr lang="en-US" smtClean="0"/>
              <a:pPr/>
              <a:t>‹#›</a:t>
            </a:fld>
            <a:endParaRPr lang="en-US"/>
          </a:p>
        </p:txBody>
      </p:sp>
      <p:sp>
        <p:nvSpPr>
          <p:cNvPr id="7" name="Rectangle 6">
            <a:extLst>
              <a:ext uri="{FF2B5EF4-FFF2-40B4-BE49-F238E27FC236}">
                <a16:creationId xmlns:a16="http://schemas.microsoft.com/office/drawing/2014/main" id="{B23D0D74-91F8-8415-381F-05FCCCD0335F}"/>
              </a:ext>
            </a:extLst>
          </p:cNvPr>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5738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42" r:id="rId17"/>
    <p:sldLayoutId id="2147483657"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CD06A-9F91-FF46-8448-03E10EEFB015}" type="datetimeFigureOut">
              <a:rPr lang="en-US" smtClean="0"/>
              <a:t>10/15/2024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AAAA02-47E5-0047-AF07-B204459F9C1B}" type="slidenum">
              <a:rPr lang="en-US" smtClean="0"/>
              <a:t>‹#›</a:t>
            </a:fld>
            <a:endParaRPr lang="en-US"/>
          </a:p>
        </p:txBody>
      </p:sp>
    </p:spTree>
    <p:extLst>
      <p:ext uri="{BB962C8B-B14F-4D97-AF65-F5344CB8AC3E}">
        <p14:creationId xmlns:p14="http://schemas.microsoft.com/office/powerpoint/2010/main" val="1131870504"/>
      </p:ext>
    </p:extLst>
  </p:cSld>
  <p:clrMap bg1="lt1" tx1="dk1" bg2="lt2" tx2="dk2" accent1="accent1" accent2="accent2" accent3="accent3" accent4="accent4" accent5="accent5" accent6="accent6" hlink="hlink" folHlink="folHlink"/>
  <p:sldLayoutIdLst>
    <p:sldLayoutId id="2147483746" r:id="rId1"/>
    <p:sldLayoutId id="2147483739" r:id="rId2"/>
    <p:sldLayoutId id="2147483741" r:id="rId3"/>
    <p:sldLayoutId id="214748373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5.png"/><Relationship Id="rId7" Type="http://schemas.openxmlformats.org/officeDocument/2006/relationships/image" Target="../media/image49.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hyperlink" Target="https://w1.mtsu.edu/centers/"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31.png"/><Relationship Id="rId4" Type="http://schemas.openxmlformats.org/officeDocument/2006/relationships/image" Target="../media/image58.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31.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93.jpeg"/><Relationship Id="rId4" Type="http://schemas.openxmlformats.org/officeDocument/2006/relationships/image" Target="../media/image92.jpeg"/></Relationships>
</file>

<file path=ppt/slides/_rels/slide28.xml.rels><?xml version="1.0" encoding="UTF-8" standalone="yes"?>
<Relationships xmlns="http://schemas.openxmlformats.org/package/2006/relationships"><Relationship Id="rId3" Type="http://schemas.openxmlformats.org/officeDocument/2006/relationships/hyperlink" Target="mailto:Kahler.stone@mtsu.edu" TargetMode="External"/><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hyperlink" Target="mailto:Cynthia.Chafin@mtsu.edu"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mtsunews.com/positive-aging-conference-recap-2022/" TargetMode="External"/><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hyperlink" Target="https://www.mtsu.edu/chhs/staff.php" TargetMode="External"/><Relationship Id="rId4" Type="http://schemas.openxmlformats.org/officeDocument/2006/relationships/image" Target="../media/image8.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hyperlink" Target="https://chipts.ucla.edu/news/hrsa-awards-2-36-billion-in-grants-to-help-americans-access-hivaids-care-and-medications/"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multiplesclerosisnewstoday.com/2018/02/12/study-shows-stigma-can-be-a-cause-of-multiple-sclerosis-patients-depress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927903"/>
            <a:ext cx="11125200" cy="907820"/>
          </a:xfrm>
        </p:spPr>
        <p:txBody>
          <a:bodyPr>
            <a:noAutofit/>
          </a:bodyPr>
          <a:lstStyle/>
          <a:p>
            <a:r>
              <a:rPr lang="en-US" sz="2800" dirty="0">
                <a:latin typeface="Aptos"/>
              </a:rPr>
              <a:t>Temporal and comparative analysis of drug use stigma among rural law enforcement and community members in rural Tennessee.</a:t>
            </a:r>
          </a:p>
        </p:txBody>
      </p:sp>
      <p:sp>
        <p:nvSpPr>
          <p:cNvPr id="3" name="Subtitle 2"/>
          <p:cNvSpPr>
            <a:spLocks noGrp="1"/>
          </p:cNvSpPr>
          <p:nvPr>
            <p:ph type="subTitle" idx="1"/>
          </p:nvPr>
        </p:nvSpPr>
        <p:spPr>
          <a:xfrm>
            <a:off x="0" y="5948127"/>
            <a:ext cx="12191999" cy="869318"/>
          </a:xfrm>
        </p:spPr>
        <p:txBody>
          <a:bodyPr vert="horz" lIns="91440" tIns="45720" rIns="91440" bIns="45720" rtlCol="0" anchor="t">
            <a:normAutofit fontScale="70000" lnSpcReduction="20000"/>
          </a:bodyPr>
          <a:lstStyle/>
          <a:p>
            <a:r>
              <a:rPr lang="en-US" sz="2300" b="1" cap="none" dirty="0">
                <a:latin typeface="Aptos"/>
              </a:rPr>
              <a:t>Kahler Stone, DrPH, MPH |</a:t>
            </a:r>
            <a:r>
              <a:rPr lang="en-US" sz="2300" cap="none" dirty="0">
                <a:latin typeface="Aptos"/>
              </a:rPr>
              <a:t> Angela Bowman, PhD | Michael Ayalon, MSP | Gabrielle Chesak, MPH | Cynthia Chafin, PhD</a:t>
            </a:r>
            <a:br>
              <a:rPr lang="en-US" sz="2600" cap="none" dirty="0">
                <a:effectLst/>
                <a:latin typeface="Aptos"/>
                <a:ea typeface="Times New Roman" panose="02020603050405020304" pitchFamily="18" charset="0"/>
              </a:rPr>
            </a:br>
            <a:endParaRPr lang="en-US" sz="1800" dirty="0">
              <a:effectLst/>
              <a:latin typeface="Aptos"/>
              <a:ea typeface="Times New Roman" panose="02020603050405020304" pitchFamily="18" charset="0"/>
            </a:endParaRPr>
          </a:p>
          <a:p>
            <a:r>
              <a:rPr lang="en-US" sz="2600" cap="none" dirty="0">
                <a:latin typeface="Aptos"/>
              </a:rPr>
              <a:t>TPHA - October 10, 2024</a:t>
            </a:r>
          </a:p>
        </p:txBody>
      </p:sp>
      <p:sp>
        <p:nvSpPr>
          <p:cNvPr id="15" name="Text 2">
            <a:extLst>
              <a:ext uri="{FF2B5EF4-FFF2-40B4-BE49-F238E27FC236}">
                <a16:creationId xmlns:a16="http://schemas.microsoft.com/office/drawing/2014/main" id="{FFEEBE8E-107F-E1B6-39EB-422AF2104620}"/>
              </a:ext>
            </a:extLst>
          </p:cNvPr>
          <p:cNvSpPr/>
          <p:nvPr/>
        </p:nvSpPr>
        <p:spPr>
          <a:xfrm>
            <a:off x="3941471" y="1097196"/>
            <a:ext cx="4467225" cy="342900"/>
          </a:xfrm>
          <a:prstGeom prst="rect">
            <a:avLst/>
          </a:prstGeom>
          <a:noFill/>
          <a:ln/>
        </p:spPr>
        <p:txBody>
          <a:bodyPr wrap="square" lIns="0" tIns="0" rIns="0" bIns="0" rtlCol="0" anchor="ctr"/>
          <a:lstStyle/>
          <a:p>
            <a:pPr marL="0" indent="0" algn="ctr">
              <a:lnSpc>
                <a:spcPct val="110000"/>
              </a:lnSpc>
              <a:buNone/>
            </a:pPr>
            <a:endParaRPr lang="en-US" b="1" dirty="0">
              <a:solidFill>
                <a:srgbClr val="1C2A67"/>
              </a:solidFill>
              <a:latin typeface="Raleway"/>
            </a:endParaRPr>
          </a:p>
        </p:txBody>
      </p:sp>
      <p:pic>
        <p:nvPicPr>
          <p:cNvPr id="16" name="Image 12">
            <a:extLst>
              <a:ext uri="{FF2B5EF4-FFF2-40B4-BE49-F238E27FC236}">
                <a16:creationId xmlns:a16="http://schemas.microsoft.com/office/drawing/2014/main" id="{DF05678A-6B98-C5F3-892D-56BD0E6654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412992" y="1895081"/>
            <a:ext cx="1980689" cy="1422155"/>
          </a:xfrm>
          <a:prstGeom prst="rect">
            <a:avLst/>
          </a:prstGeom>
          <a:ln>
            <a:solidFill>
              <a:schemeClr val="bg1"/>
            </a:solidFill>
          </a:ln>
        </p:spPr>
      </p:pic>
      <p:pic>
        <p:nvPicPr>
          <p:cNvPr id="19" name="Picture 18">
            <a:extLst>
              <a:ext uri="{FF2B5EF4-FFF2-40B4-BE49-F238E27FC236}">
                <a16:creationId xmlns:a16="http://schemas.microsoft.com/office/drawing/2014/main" id="{C81AC9BF-0FC1-A698-30FF-A1FB44CD5B04}"/>
              </a:ext>
            </a:extLst>
          </p:cNvPr>
          <p:cNvPicPr>
            <a:picLocks noChangeAspect="1"/>
          </p:cNvPicPr>
          <p:nvPr/>
        </p:nvPicPr>
        <p:blipFill>
          <a:blip r:embed="rId3"/>
          <a:stretch>
            <a:fillRect/>
          </a:stretch>
        </p:blipFill>
        <p:spPr>
          <a:xfrm>
            <a:off x="4050477" y="1018453"/>
            <a:ext cx="4062942" cy="3170807"/>
          </a:xfrm>
          <a:prstGeom prst="rect">
            <a:avLst/>
          </a:prstGeom>
          <a:ln>
            <a:solidFill>
              <a:schemeClr val="bg1"/>
            </a:solidFill>
          </a:ln>
        </p:spPr>
      </p:pic>
      <p:pic>
        <p:nvPicPr>
          <p:cNvPr id="6" name="Picture 5" descr="A blue and black logo&#10;&#10;Description automatically generated">
            <a:extLst>
              <a:ext uri="{FF2B5EF4-FFF2-40B4-BE49-F238E27FC236}">
                <a16:creationId xmlns:a16="http://schemas.microsoft.com/office/drawing/2014/main" id="{18989854-0D5C-14AA-C975-5D25772D44AE}"/>
              </a:ext>
            </a:extLst>
          </p:cNvPr>
          <p:cNvPicPr>
            <a:picLocks noChangeAspect="1"/>
          </p:cNvPicPr>
          <p:nvPr/>
        </p:nvPicPr>
        <p:blipFill rotWithShape="1">
          <a:blip r:embed="rId4"/>
          <a:srcRect r="1830" b="3"/>
          <a:stretch/>
        </p:blipFill>
        <p:spPr>
          <a:xfrm>
            <a:off x="1659312" y="1439339"/>
            <a:ext cx="2287715" cy="2331149"/>
          </a:xfrm>
          <a:prstGeom prst="rect">
            <a:avLst/>
          </a:prstGeom>
          <a:ln>
            <a:solidFill>
              <a:schemeClr val="bg1"/>
            </a:solidFill>
          </a:ln>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83D2-31CF-5383-AF8F-858F0D848993}"/>
              </a:ext>
            </a:extLst>
          </p:cNvPr>
          <p:cNvSpPr>
            <a:spLocks noGrp="1"/>
          </p:cNvSpPr>
          <p:nvPr>
            <p:ph type="title"/>
          </p:nvPr>
        </p:nvSpPr>
        <p:spPr/>
        <p:txBody>
          <a:bodyPr/>
          <a:lstStyle/>
          <a:p>
            <a:r>
              <a:rPr lang="en-US" dirty="0">
                <a:solidFill>
                  <a:schemeClr val="tx1"/>
                </a:solidFill>
              </a:rPr>
              <a:t>Stigma Assessment and Tracking Timeline</a:t>
            </a:r>
          </a:p>
        </p:txBody>
      </p:sp>
      <p:graphicFrame>
        <p:nvGraphicFramePr>
          <p:cNvPr id="4" name="Content Placeholder 3">
            <a:extLst>
              <a:ext uri="{FF2B5EF4-FFF2-40B4-BE49-F238E27FC236}">
                <a16:creationId xmlns:a16="http://schemas.microsoft.com/office/drawing/2014/main" id="{96E06524-935D-CCF7-9066-4454CE464CC9}"/>
              </a:ext>
            </a:extLst>
          </p:cNvPr>
          <p:cNvGraphicFramePr>
            <a:graphicFrameLocks noGrp="1"/>
          </p:cNvGraphicFramePr>
          <p:nvPr>
            <p:ph idx="1"/>
            <p:extLst>
              <p:ext uri="{D42A27DB-BD31-4B8C-83A1-F6EECF244321}">
                <p14:modId xmlns:p14="http://schemas.microsoft.com/office/powerpoint/2010/main" val="1612567710"/>
              </p:ext>
            </p:extLst>
          </p:nvPr>
        </p:nvGraphicFramePr>
        <p:xfrm>
          <a:off x="677690" y="13858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A8660CF-F9BD-42F8-501E-E3633C868844}"/>
              </a:ext>
            </a:extLst>
          </p:cNvPr>
          <p:cNvSpPr txBox="1"/>
          <p:nvPr/>
        </p:nvSpPr>
        <p:spPr>
          <a:xfrm>
            <a:off x="825500" y="4656504"/>
            <a:ext cx="8718550" cy="1631216"/>
          </a:xfrm>
          <a:prstGeom prst="rect">
            <a:avLst/>
          </a:prstGeom>
          <a:noFill/>
        </p:spPr>
        <p:txBody>
          <a:bodyPr wrap="square" rtlCol="0">
            <a:spAutoFit/>
          </a:bodyPr>
          <a:lstStyle/>
          <a:p>
            <a:r>
              <a:rPr lang="en-US" sz="2800" dirty="0"/>
              <a:t>Objectives</a:t>
            </a:r>
          </a:p>
          <a:p>
            <a:pPr marL="342900" indent="-342900">
              <a:buAutoNum type="arabicPeriod"/>
            </a:pPr>
            <a:r>
              <a:rPr lang="en-US" b="1" dirty="0"/>
              <a:t>Develop/adapt a tool</a:t>
            </a:r>
            <a:r>
              <a:rPr lang="en-US" dirty="0"/>
              <a:t> to measure provider stigma toward PWUD.</a:t>
            </a:r>
          </a:p>
          <a:p>
            <a:pPr marL="342900" indent="-342900">
              <a:buAutoNum type="arabicPeriod"/>
            </a:pPr>
            <a:r>
              <a:rPr lang="en-US" b="1" dirty="0"/>
              <a:t>Quantify stigma level </a:t>
            </a:r>
            <a:r>
              <a:rPr lang="en-US" dirty="0"/>
              <a:t>in Law Enforcement and Community members (the public).</a:t>
            </a:r>
          </a:p>
          <a:p>
            <a:pPr marL="342900" indent="-342900">
              <a:buAutoNum type="arabicPeriod"/>
            </a:pPr>
            <a:r>
              <a:rPr lang="en-US" dirty="0"/>
              <a:t>Assess </a:t>
            </a:r>
            <a:r>
              <a:rPr lang="en-US" b="1" dirty="0"/>
              <a:t>differences</a:t>
            </a:r>
            <a:r>
              <a:rPr lang="en-US" dirty="0"/>
              <a:t> in Law Enforcement and Community.</a:t>
            </a:r>
          </a:p>
          <a:p>
            <a:pPr marL="342900" indent="-342900">
              <a:buAutoNum type="arabicPeriod"/>
            </a:pPr>
            <a:r>
              <a:rPr lang="en-US" dirty="0"/>
              <a:t>Track </a:t>
            </a:r>
            <a:r>
              <a:rPr lang="en-US" b="1" dirty="0"/>
              <a:t>Community over time</a:t>
            </a:r>
            <a:r>
              <a:rPr lang="en-US" dirty="0"/>
              <a:t>.</a:t>
            </a:r>
          </a:p>
        </p:txBody>
      </p:sp>
    </p:spTree>
    <p:extLst>
      <p:ext uri="{BB962C8B-B14F-4D97-AF65-F5344CB8AC3E}">
        <p14:creationId xmlns:p14="http://schemas.microsoft.com/office/powerpoint/2010/main" val="1880903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 descr="preencoded.png">
            <a:extLst>
              <a:ext uri="{FF2B5EF4-FFF2-40B4-BE49-F238E27FC236}">
                <a16:creationId xmlns:a16="http://schemas.microsoft.com/office/drawing/2014/main" id="{34AFA287-D89D-9DDB-9F61-E3821A856E29}"/>
              </a:ext>
            </a:extLst>
          </p:cNvPr>
          <p:cNvPicPr>
            <a:picLocks noChangeAspect="1"/>
          </p:cNvPicPr>
          <p:nvPr/>
        </p:nvPicPr>
        <p:blipFill>
          <a:blip r:embed="rId3"/>
          <a:stretch>
            <a:fillRect/>
          </a:stretch>
        </p:blipFill>
        <p:spPr>
          <a:xfrm>
            <a:off x="-33191" y="392382"/>
            <a:ext cx="7911302" cy="192314"/>
          </a:xfrm>
          <a:prstGeom prst="rect">
            <a:avLst/>
          </a:prstGeom>
        </p:spPr>
      </p:pic>
      <p:sp>
        <p:nvSpPr>
          <p:cNvPr id="17" name="Text 0">
            <a:extLst>
              <a:ext uri="{FF2B5EF4-FFF2-40B4-BE49-F238E27FC236}">
                <a16:creationId xmlns:a16="http://schemas.microsoft.com/office/drawing/2014/main" id="{99F84916-9929-E463-F307-6297CD28279B}"/>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
        <p:nvSpPr>
          <p:cNvPr id="8" name="Text 6">
            <a:extLst>
              <a:ext uri="{FF2B5EF4-FFF2-40B4-BE49-F238E27FC236}">
                <a16:creationId xmlns:a16="http://schemas.microsoft.com/office/drawing/2014/main" id="{2B43C9B9-41B2-88A8-F208-BFEA2F6CCEDE}"/>
              </a:ext>
            </a:extLst>
          </p:cNvPr>
          <p:cNvSpPr/>
          <p:nvPr/>
        </p:nvSpPr>
        <p:spPr>
          <a:xfrm>
            <a:off x="4758945" y="4483049"/>
            <a:ext cx="4342325" cy="1549026"/>
          </a:xfrm>
          <a:prstGeom prst="rect">
            <a:avLst/>
          </a:prstGeom>
          <a:noFill/>
          <a:ln/>
        </p:spPr>
        <p:txBody>
          <a:bodyPr wrap="square" lIns="0" tIns="0" rIns="0" bIns="0" rtlCol="0" anchor="ctr"/>
          <a:lstStyle/>
          <a:p>
            <a:pPr marL="285750" indent="-285750" algn="l">
              <a:lnSpc>
                <a:spcPct val="110000"/>
              </a:lnSpc>
              <a:buFont typeface="Arial" panose="020B0604020202020204" pitchFamily="34" charset="0"/>
              <a:buChar char="•"/>
            </a:pPr>
            <a:r>
              <a:rPr lang="en-US" sz="1600">
                <a:solidFill>
                  <a:srgbClr val="2B2B35"/>
                </a:solidFill>
                <a:latin typeface="Assistant" pitchFamily="34" charset="0"/>
                <a:ea typeface="Assistant" pitchFamily="34" charset="-122"/>
                <a:cs typeface="Assistant" pitchFamily="34" charset="-120"/>
              </a:rPr>
              <a:t>Informed Consent</a:t>
            </a:r>
          </a:p>
          <a:p>
            <a:pPr marL="285750" indent="-285750">
              <a:lnSpc>
                <a:spcPct val="110000"/>
              </a:lnSpc>
              <a:buFont typeface="Arial" panose="020B0604020202020204" pitchFamily="34" charset="0"/>
              <a:buChar char="•"/>
            </a:pPr>
            <a:r>
              <a:rPr lang="en-US" sz="1600">
                <a:solidFill>
                  <a:srgbClr val="2B2B35"/>
                </a:solidFill>
                <a:latin typeface="Assistant"/>
                <a:ea typeface="Assistant" pitchFamily="34" charset="-122"/>
                <a:cs typeface="Assistant"/>
              </a:rPr>
              <a:t>14 Stigma oriented questions</a:t>
            </a:r>
            <a:endParaRPr lang="en-US" sz="1600">
              <a:solidFill>
                <a:srgbClr val="2B2B35"/>
              </a:solidFill>
              <a:latin typeface="Assistant"/>
              <a:ea typeface="Assistant" pitchFamily="34" charset="-122"/>
              <a:cs typeface="Assistant" pitchFamily="34" charset="-120"/>
            </a:endParaRPr>
          </a:p>
          <a:p>
            <a:pPr marL="285750" indent="-285750" algn="l">
              <a:lnSpc>
                <a:spcPct val="110000"/>
              </a:lnSpc>
              <a:buFont typeface="Arial" panose="020B0604020202020204" pitchFamily="34" charset="0"/>
              <a:buChar char="•"/>
            </a:pPr>
            <a:r>
              <a:rPr lang="en-US" sz="1600">
                <a:solidFill>
                  <a:srgbClr val="2B2B35"/>
                </a:solidFill>
                <a:latin typeface="Assistant" pitchFamily="34" charset="0"/>
                <a:ea typeface="Assistant" pitchFamily="34" charset="-122"/>
                <a:cs typeface="Assistant" pitchFamily="34" charset="-120"/>
              </a:rPr>
              <a:t>Billboard sign visibility</a:t>
            </a:r>
          </a:p>
          <a:p>
            <a:pPr marL="285750" indent="-285750">
              <a:lnSpc>
                <a:spcPct val="110000"/>
              </a:lnSpc>
              <a:buFont typeface="Arial" panose="020B0604020202020204" pitchFamily="34" charset="0"/>
              <a:buChar char="•"/>
            </a:pPr>
            <a:r>
              <a:rPr lang="en-US" sz="1600">
                <a:solidFill>
                  <a:srgbClr val="2B2B35"/>
                </a:solidFill>
                <a:latin typeface="Assistant"/>
                <a:ea typeface="Assistant" pitchFamily="34" charset="-122"/>
                <a:cs typeface="Assistant"/>
              </a:rPr>
              <a:t>Drug user stereotyping questions (biases)</a:t>
            </a:r>
            <a:endParaRPr lang="en-US" sz="1600">
              <a:solidFill>
                <a:srgbClr val="2B2B35"/>
              </a:solidFill>
              <a:latin typeface="Assistant"/>
              <a:ea typeface="Assistant" pitchFamily="34" charset="-122"/>
              <a:cs typeface="Assistant" pitchFamily="34" charset="-120"/>
            </a:endParaRPr>
          </a:p>
          <a:p>
            <a:pPr marL="285750" indent="-285750" algn="l">
              <a:lnSpc>
                <a:spcPct val="110000"/>
              </a:lnSpc>
              <a:buFont typeface="Arial" panose="020B0604020202020204" pitchFamily="34" charset="0"/>
              <a:buChar char="•"/>
            </a:pPr>
            <a:r>
              <a:rPr lang="en-US" sz="1600">
                <a:solidFill>
                  <a:srgbClr val="2B2B35"/>
                </a:solidFill>
                <a:latin typeface="Assistant" pitchFamily="34" charset="0"/>
                <a:ea typeface="Assistant" pitchFamily="34" charset="-122"/>
                <a:cs typeface="Assistant" pitchFamily="34" charset="-120"/>
              </a:rPr>
              <a:t>Respondent demographics (age, gender, race)</a:t>
            </a:r>
          </a:p>
          <a:p>
            <a:pPr marL="285750" indent="-285750" algn="l">
              <a:lnSpc>
                <a:spcPct val="110000"/>
              </a:lnSpc>
              <a:buFont typeface="Arial" panose="020B0604020202020204" pitchFamily="34" charset="0"/>
              <a:buChar char="•"/>
            </a:pPr>
            <a:r>
              <a:rPr lang="en-US" sz="1600" b="1">
                <a:solidFill>
                  <a:srgbClr val="2B2B35"/>
                </a:solidFill>
                <a:latin typeface="Assistant" pitchFamily="34" charset="0"/>
                <a:ea typeface="Assistant" pitchFamily="34" charset="-122"/>
                <a:cs typeface="Assistant" pitchFamily="34" charset="-120"/>
              </a:rPr>
              <a:t>Loved/close one affected question added</a:t>
            </a:r>
          </a:p>
        </p:txBody>
      </p:sp>
      <p:pic>
        <p:nvPicPr>
          <p:cNvPr id="4" name="Picture 3">
            <a:extLst>
              <a:ext uri="{FF2B5EF4-FFF2-40B4-BE49-F238E27FC236}">
                <a16:creationId xmlns:a16="http://schemas.microsoft.com/office/drawing/2014/main" id="{37340862-3876-6434-DA04-F06BBC4C123C}"/>
              </a:ext>
            </a:extLst>
          </p:cNvPr>
          <p:cNvPicPr>
            <a:picLocks noChangeAspect="1"/>
          </p:cNvPicPr>
          <p:nvPr/>
        </p:nvPicPr>
        <p:blipFill>
          <a:blip r:embed="rId4"/>
          <a:stretch>
            <a:fillRect/>
          </a:stretch>
        </p:blipFill>
        <p:spPr>
          <a:xfrm>
            <a:off x="356268" y="584696"/>
            <a:ext cx="4159598" cy="5345394"/>
          </a:xfrm>
          <a:prstGeom prst="rect">
            <a:avLst/>
          </a:prstGeom>
        </p:spPr>
      </p:pic>
      <p:pic>
        <p:nvPicPr>
          <p:cNvPr id="5" name="Picture 4">
            <a:extLst>
              <a:ext uri="{FF2B5EF4-FFF2-40B4-BE49-F238E27FC236}">
                <a16:creationId xmlns:a16="http://schemas.microsoft.com/office/drawing/2014/main" id="{03654F5B-20BB-EAC5-1FB9-17744C9F5B91}"/>
              </a:ext>
            </a:extLst>
          </p:cNvPr>
          <p:cNvPicPr>
            <a:picLocks noChangeAspect="1"/>
          </p:cNvPicPr>
          <p:nvPr/>
        </p:nvPicPr>
        <p:blipFill>
          <a:blip r:embed="rId5"/>
          <a:stretch>
            <a:fillRect/>
          </a:stretch>
        </p:blipFill>
        <p:spPr>
          <a:xfrm>
            <a:off x="4649787" y="668607"/>
            <a:ext cx="4733496" cy="3603109"/>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1EB5E7AB-FA7C-A0D9-D32C-847E9B2BA7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3665" y="1984267"/>
            <a:ext cx="971788" cy="971788"/>
          </a:xfrm>
          <a:prstGeom prst="rect">
            <a:avLst/>
          </a:prstGeom>
        </p:spPr>
      </p:pic>
    </p:spTree>
    <p:extLst>
      <p:ext uri="{BB962C8B-B14F-4D97-AF65-F5344CB8AC3E}">
        <p14:creationId xmlns:p14="http://schemas.microsoft.com/office/powerpoint/2010/main" val="398218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 descr="preencoded.png">
            <a:extLst>
              <a:ext uri="{FF2B5EF4-FFF2-40B4-BE49-F238E27FC236}">
                <a16:creationId xmlns:a16="http://schemas.microsoft.com/office/drawing/2014/main" id="{34AFA287-D89D-9DDB-9F61-E3821A856E29}"/>
              </a:ext>
            </a:extLst>
          </p:cNvPr>
          <p:cNvPicPr>
            <a:picLocks noChangeAspect="1"/>
          </p:cNvPicPr>
          <p:nvPr/>
        </p:nvPicPr>
        <p:blipFill>
          <a:blip r:embed="rId3"/>
          <a:stretch>
            <a:fillRect/>
          </a:stretch>
        </p:blipFill>
        <p:spPr>
          <a:xfrm>
            <a:off x="-33191" y="392382"/>
            <a:ext cx="7911302" cy="192314"/>
          </a:xfrm>
          <a:prstGeom prst="rect">
            <a:avLst/>
          </a:prstGeom>
        </p:spPr>
      </p:pic>
      <p:pic>
        <p:nvPicPr>
          <p:cNvPr id="2050" name="Picture 2">
            <a:extLst>
              <a:ext uri="{FF2B5EF4-FFF2-40B4-BE49-F238E27FC236}">
                <a16:creationId xmlns:a16="http://schemas.microsoft.com/office/drawing/2014/main" id="{ADABDA08-1127-866A-E679-910026161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925975"/>
            <a:ext cx="5628973" cy="29554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CC0B2FA4-7702-1BC4-AB34-4ACF32B557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9779" y="977413"/>
            <a:ext cx="4666641" cy="4642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C0CBB1-33D6-2C2E-1355-AB93EDD71CD8}"/>
              </a:ext>
            </a:extLst>
          </p:cNvPr>
          <p:cNvSpPr txBox="1"/>
          <p:nvPr/>
        </p:nvSpPr>
        <p:spPr>
          <a:xfrm>
            <a:off x="444500" y="4146550"/>
            <a:ext cx="5226050" cy="2031325"/>
          </a:xfrm>
          <a:prstGeom prst="rect">
            <a:avLst/>
          </a:prstGeom>
          <a:noFill/>
        </p:spPr>
        <p:txBody>
          <a:bodyPr wrap="square" rtlCol="0">
            <a:spAutoFit/>
          </a:bodyPr>
          <a:lstStyle/>
          <a:p>
            <a:pPr algn="l" rtl="0" fontAlgn="base"/>
            <a:r>
              <a:rPr lang="en-US" sz="1800" b="1" i="0" u="none" strike="noStrike" dirty="0">
                <a:solidFill>
                  <a:srgbClr val="000000"/>
                </a:solidFill>
                <a:effectLst/>
                <a:latin typeface="Aptos" panose="020B0004020202020204" pitchFamily="34" charset="0"/>
              </a:rPr>
              <a:t>Disease Model of addiction overarching scheme</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Aptos" panose="020B0004020202020204" pitchFamily="34" charset="0"/>
            </a:endParaRPr>
          </a:p>
          <a:p>
            <a:pPr algn="l" rtl="0" fontAlgn="base"/>
            <a:r>
              <a:rPr lang="en-US" sz="1800" b="0" i="0" dirty="0">
                <a:solidFill>
                  <a:srgbClr val="000000"/>
                </a:solidFill>
                <a:effectLst/>
                <a:latin typeface="Aptos" panose="020B0004020202020204" pitchFamily="34" charset="0"/>
              </a:rPr>
              <a:t>​</a:t>
            </a:r>
            <a:endParaRPr lang="en-US" b="0" i="0" dirty="0">
              <a:solidFill>
                <a:srgbClr val="000000"/>
              </a:solidFill>
              <a:effectLst/>
              <a:latin typeface="Aptos" panose="020B00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Dangerousness</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Aptos" panose="020B00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Blame</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Aptos" panose="020B00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Social distance</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Aptos" panose="020B0004020202020204" pitchFamily="34" charset="0"/>
            </a:endParaRPr>
          </a:p>
          <a:p>
            <a:pPr marL="285750" indent="-285750" algn="l" rtl="0" fontAlgn="base">
              <a:buFont typeface="Arial" panose="020B0604020202020204" pitchFamily="34" charset="0"/>
              <a:buChar char="•"/>
            </a:pPr>
            <a:r>
              <a:rPr lang="en-US" dirty="0">
                <a:solidFill>
                  <a:srgbClr val="000000"/>
                </a:solidFill>
                <a:latin typeface="Aptos" panose="020B0004020202020204" pitchFamily="34" charset="0"/>
              </a:rPr>
              <a:t>F</a:t>
            </a:r>
            <a:r>
              <a:rPr lang="en-US" sz="1800" b="0" i="0" u="none" strike="noStrike" dirty="0">
                <a:solidFill>
                  <a:srgbClr val="000000"/>
                </a:solidFill>
                <a:effectLst/>
                <a:latin typeface="Aptos" panose="020B0004020202020204" pitchFamily="34" charset="0"/>
              </a:rPr>
              <a:t>atalism</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Aptos" panose="020B0004020202020204" pitchFamily="34" charset="0"/>
            </a:endParaRPr>
          </a:p>
          <a:p>
            <a:endParaRPr lang="en-US" dirty="0"/>
          </a:p>
        </p:txBody>
      </p:sp>
      <p:sp>
        <p:nvSpPr>
          <p:cNvPr id="6" name="Text 0">
            <a:extLst>
              <a:ext uri="{FF2B5EF4-FFF2-40B4-BE49-F238E27FC236}">
                <a16:creationId xmlns:a16="http://schemas.microsoft.com/office/drawing/2014/main" id="{1461B9ED-F271-22E3-98E6-7951AB40981B}"/>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48457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548505CB-BC9D-819C-F907-869EB6C8FABA}"/>
              </a:ext>
            </a:extLst>
          </p:cNvPr>
          <p:cNvSpPr/>
          <p:nvPr/>
        </p:nvSpPr>
        <p:spPr>
          <a:xfrm>
            <a:off x="5948831" y="763796"/>
            <a:ext cx="5244722" cy="4895186"/>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388900" rtl="0" eaLnBrk="1" latinLnBrk="0" hangingPunct="1">
              <a:defRPr sz="8600" kern="1200">
                <a:solidFill>
                  <a:schemeClr val="lt1"/>
                </a:solidFill>
                <a:latin typeface="+mn-lt"/>
                <a:ea typeface="+mn-ea"/>
                <a:cs typeface="+mn-cs"/>
              </a:defRPr>
            </a:lvl1pPr>
            <a:lvl2pPr marL="2194451" algn="l" defTabSz="4388900" rtl="0" eaLnBrk="1" latinLnBrk="0" hangingPunct="1">
              <a:defRPr sz="8600" kern="1200">
                <a:solidFill>
                  <a:schemeClr val="lt1"/>
                </a:solidFill>
                <a:latin typeface="+mn-lt"/>
                <a:ea typeface="+mn-ea"/>
                <a:cs typeface="+mn-cs"/>
              </a:defRPr>
            </a:lvl2pPr>
            <a:lvl3pPr marL="4388900" algn="l" defTabSz="4388900" rtl="0" eaLnBrk="1" latinLnBrk="0" hangingPunct="1">
              <a:defRPr sz="8600" kern="1200">
                <a:solidFill>
                  <a:schemeClr val="lt1"/>
                </a:solidFill>
                <a:latin typeface="+mn-lt"/>
                <a:ea typeface="+mn-ea"/>
                <a:cs typeface="+mn-cs"/>
              </a:defRPr>
            </a:lvl3pPr>
            <a:lvl4pPr marL="6583351" algn="l" defTabSz="4388900" rtl="0" eaLnBrk="1" latinLnBrk="0" hangingPunct="1">
              <a:defRPr sz="8600" kern="1200">
                <a:solidFill>
                  <a:schemeClr val="lt1"/>
                </a:solidFill>
                <a:latin typeface="+mn-lt"/>
                <a:ea typeface="+mn-ea"/>
                <a:cs typeface="+mn-cs"/>
              </a:defRPr>
            </a:lvl4pPr>
            <a:lvl5pPr marL="8777801" algn="l" defTabSz="4388900" rtl="0" eaLnBrk="1" latinLnBrk="0" hangingPunct="1">
              <a:defRPr sz="8600" kern="1200">
                <a:solidFill>
                  <a:schemeClr val="lt1"/>
                </a:solidFill>
                <a:latin typeface="+mn-lt"/>
                <a:ea typeface="+mn-ea"/>
                <a:cs typeface="+mn-cs"/>
              </a:defRPr>
            </a:lvl5pPr>
            <a:lvl6pPr marL="10972252" algn="l" defTabSz="4388900" rtl="0" eaLnBrk="1" latinLnBrk="0" hangingPunct="1">
              <a:defRPr sz="8600" kern="1200">
                <a:solidFill>
                  <a:schemeClr val="lt1"/>
                </a:solidFill>
                <a:latin typeface="+mn-lt"/>
                <a:ea typeface="+mn-ea"/>
                <a:cs typeface="+mn-cs"/>
              </a:defRPr>
            </a:lvl6pPr>
            <a:lvl7pPr marL="13166703" algn="l" defTabSz="4388900" rtl="0" eaLnBrk="1" latinLnBrk="0" hangingPunct="1">
              <a:defRPr sz="8600" kern="1200">
                <a:solidFill>
                  <a:schemeClr val="lt1"/>
                </a:solidFill>
                <a:latin typeface="+mn-lt"/>
                <a:ea typeface="+mn-ea"/>
                <a:cs typeface="+mn-cs"/>
              </a:defRPr>
            </a:lvl7pPr>
            <a:lvl8pPr marL="15361152" algn="l" defTabSz="4388900" rtl="0" eaLnBrk="1" latinLnBrk="0" hangingPunct="1">
              <a:defRPr sz="8600" kern="1200">
                <a:solidFill>
                  <a:schemeClr val="lt1"/>
                </a:solidFill>
                <a:latin typeface="+mn-lt"/>
                <a:ea typeface="+mn-ea"/>
                <a:cs typeface="+mn-cs"/>
              </a:defRPr>
            </a:lvl8pPr>
            <a:lvl9pPr marL="17555603" algn="l" defTabSz="4388900" rtl="0" eaLnBrk="1" latinLnBrk="0" hangingPunct="1">
              <a:defRPr sz="8600" kern="1200">
                <a:solidFill>
                  <a:schemeClr val="lt1"/>
                </a:solidFill>
                <a:latin typeface="+mn-lt"/>
                <a:ea typeface="+mn-ea"/>
                <a:cs typeface="+mn-cs"/>
              </a:defRPr>
            </a:lvl9pPr>
          </a:lstStyle>
          <a:p>
            <a:pPr algn="ctr"/>
            <a:endParaRPr lang="en-US"/>
          </a:p>
        </p:txBody>
      </p:sp>
      <p:pic>
        <p:nvPicPr>
          <p:cNvPr id="14" name="Image 1" descr="preencoded.png">
            <a:extLst>
              <a:ext uri="{FF2B5EF4-FFF2-40B4-BE49-F238E27FC236}">
                <a16:creationId xmlns:a16="http://schemas.microsoft.com/office/drawing/2014/main" id="{34AFA287-D89D-9DDB-9F61-E3821A856E29}"/>
              </a:ext>
            </a:extLst>
          </p:cNvPr>
          <p:cNvPicPr>
            <a:picLocks noChangeAspect="1"/>
          </p:cNvPicPr>
          <p:nvPr/>
        </p:nvPicPr>
        <p:blipFill>
          <a:blip r:embed="rId2"/>
          <a:stretch>
            <a:fillRect/>
          </a:stretch>
        </p:blipFill>
        <p:spPr>
          <a:xfrm>
            <a:off x="-33191" y="392382"/>
            <a:ext cx="7911302" cy="192314"/>
          </a:xfrm>
          <a:prstGeom prst="rect">
            <a:avLst/>
          </a:prstGeom>
        </p:spPr>
      </p:pic>
      <p:sp>
        <p:nvSpPr>
          <p:cNvPr id="30" name="Text Placeholder 8">
            <a:extLst>
              <a:ext uri="{FF2B5EF4-FFF2-40B4-BE49-F238E27FC236}">
                <a16:creationId xmlns:a16="http://schemas.microsoft.com/office/drawing/2014/main" id="{173667CD-4E00-2047-8C4A-BF23F28E04C2}"/>
              </a:ext>
            </a:extLst>
          </p:cNvPr>
          <p:cNvSpPr>
            <a:spLocks noGrp="1"/>
          </p:cNvSpPr>
          <p:nvPr/>
        </p:nvSpPr>
        <p:spPr>
          <a:xfrm>
            <a:off x="6094881" y="891218"/>
            <a:ext cx="5244722" cy="5139846"/>
          </a:xfrm>
          <a:prstGeom prst="rect">
            <a:avLst/>
          </a:prstGeom>
          <a:ln>
            <a:noFill/>
          </a:ln>
        </p:spPr>
        <p:txBody>
          <a:bodyPr wrap="square" lIns="228589" tIns="228589" rIns="228589" bIns="228589" anchor="t">
            <a:spAutoFit/>
          </a:bodyPr>
          <a:lstStyle>
            <a:lvl1pPr marL="0" indent="0" algn="l" defTabSz="4388900" rtl="0" eaLnBrk="1" latinLnBrk="0" hangingPunct="1">
              <a:spcBef>
                <a:spcPct val="20000"/>
              </a:spcBef>
              <a:buFont typeface="Arial" pitchFamily="34" charset="0"/>
              <a:buNone/>
              <a:defRPr sz="2800" kern="1200">
                <a:solidFill>
                  <a:schemeClr val="tx2"/>
                </a:solidFill>
                <a:latin typeface="Helvetica" pitchFamily="2"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2000" b="1" dirty="0">
                <a:solidFill>
                  <a:schemeClr val="tx1"/>
                </a:solidFill>
                <a:latin typeface="Aptos"/>
                <a:cs typeface="Times New Roman"/>
              </a:rPr>
              <a:t>Provider-level stigma is measurably present in Law Enforcement</a:t>
            </a:r>
            <a:endParaRPr lang="en-US" dirty="0">
              <a:solidFill>
                <a:schemeClr val="tx1"/>
              </a:solidFill>
            </a:endParaRPr>
          </a:p>
          <a:p>
            <a:endParaRPr lang="en-US" sz="2000" b="1" dirty="0">
              <a:solidFill>
                <a:schemeClr val="tx1"/>
              </a:solidFill>
              <a:latin typeface="Aptos"/>
              <a:cs typeface="Times New Roman"/>
            </a:endParaRPr>
          </a:p>
          <a:p>
            <a:r>
              <a:rPr lang="en-US" sz="2000" b="1" dirty="0">
                <a:solidFill>
                  <a:schemeClr val="tx1"/>
                </a:solidFill>
                <a:latin typeface="Aptos"/>
                <a:cs typeface="Times New Roman"/>
              </a:rPr>
              <a:t>Opportunities for further training</a:t>
            </a:r>
            <a:endParaRPr lang="en-US" dirty="0">
              <a:solidFill>
                <a:schemeClr val="tx1"/>
              </a:solidFill>
            </a:endParaRPr>
          </a:p>
          <a:p>
            <a:endParaRPr lang="en-US" sz="2000" b="1" dirty="0">
              <a:solidFill>
                <a:schemeClr val="tx1"/>
              </a:solidFill>
              <a:latin typeface="Aptos"/>
              <a:cs typeface="Times New Roman"/>
            </a:endParaRPr>
          </a:p>
          <a:p>
            <a:pPr algn="ctr"/>
            <a:endParaRPr lang="en-US" sz="2000" dirty="0">
              <a:solidFill>
                <a:schemeClr val="tx1"/>
              </a:solidFill>
              <a:latin typeface="Aptos"/>
            </a:endParaRPr>
          </a:p>
          <a:p>
            <a:pPr algn="ctr"/>
            <a:r>
              <a:rPr lang="en-US" sz="2000" i="1" dirty="0">
                <a:solidFill>
                  <a:schemeClr val="tx1"/>
                </a:solidFill>
                <a:latin typeface="Aptos"/>
                <a:cs typeface="Times New Roman"/>
              </a:rPr>
              <a:t>“We all work in this field with a bias already and with the right information and tools the next generation of LEO learning from us, and I saw a lot of LEO leaders in this group, we could definitely get the wheels moving so that the newer guys do not wind up with the same biases we hold.”</a:t>
            </a:r>
          </a:p>
          <a:p>
            <a:endParaRPr lang="en-US" sz="2000" dirty="0">
              <a:solidFill>
                <a:schemeClr val="tx1"/>
              </a:solidFill>
              <a:latin typeface="Aptos"/>
            </a:endParaRPr>
          </a:p>
        </p:txBody>
      </p:sp>
      <p:sp>
        <p:nvSpPr>
          <p:cNvPr id="32" name="TextBox 31">
            <a:extLst>
              <a:ext uri="{FF2B5EF4-FFF2-40B4-BE49-F238E27FC236}">
                <a16:creationId xmlns:a16="http://schemas.microsoft.com/office/drawing/2014/main" id="{6007BC1F-9177-8C7B-C692-296F23758CAC}"/>
              </a:ext>
            </a:extLst>
          </p:cNvPr>
          <p:cNvSpPr txBox="1"/>
          <p:nvPr/>
        </p:nvSpPr>
        <p:spPr>
          <a:xfrm>
            <a:off x="4796504" y="5930612"/>
            <a:ext cx="38943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ptos"/>
              </a:rPr>
              <a:t>Proportion of participants strongly agreeing or agreeing to the statement</a:t>
            </a:r>
            <a:r>
              <a:rPr lang="en-US" sz="1600" dirty="0">
                <a:latin typeface="Aptos"/>
                <a:cs typeface="Helvetica"/>
              </a:rPr>
              <a:t>​</a:t>
            </a:r>
            <a:endParaRPr lang="en-US" sz="1600" dirty="0">
              <a:latin typeface="Aptos"/>
            </a:endParaRPr>
          </a:p>
        </p:txBody>
      </p:sp>
      <p:sp>
        <p:nvSpPr>
          <p:cNvPr id="35" name="TextBox 34">
            <a:extLst>
              <a:ext uri="{FF2B5EF4-FFF2-40B4-BE49-F238E27FC236}">
                <a16:creationId xmlns:a16="http://schemas.microsoft.com/office/drawing/2014/main" id="{FD111D54-E418-A046-F52F-D81FBB9C755F}"/>
              </a:ext>
            </a:extLst>
          </p:cNvPr>
          <p:cNvSpPr txBox="1"/>
          <p:nvPr/>
        </p:nvSpPr>
        <p:spPr>
          <a:xfrm>
            <a:off x="54942" y="566414"/>
            <a:ext cx="579975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ptos"/>
                <a:cs typeface="Segoe UI"/>
              </a:rPr>
              <a:t>​</a:t>
            </a:r>
            <a:r>
              <a:rPr lang="en-US" sz="1600" b="1" dirty="0">
                <a:solidFill>
                  <a:srgbClr val="2B2B35"/>
                </a:solidFill>
                <a:latin typeface="Aptos"/>
                <a:cs typeface="Segoe UI"/>
              </a:rPr>
              <a:t>Law Enforcement Training</a:t>
            </a:r>
            <a:r>
              <a:rPr lang="en-US" sz="1600" dirty="0">
                <a:solidFill>
                  <a:srgbClr val="2B2B35"/>
                </a:solidFill>
                <a:latin typeface="Aptos"/>
                <a:cs typeface="Segoe UI"/>
              </a:rPr>
              <a:t> - Six virtual (held via Zoom) peer-led harm reduction model presentations were delivered over two days in January 2022, for local law enforcement officers in Wilson County. Of those that attended a classroom with lunch (N=112), 48 agreed to participate in the survey </a:t>
            </a:r>
            <a:r>
              <a:rPr lang="en-US" sz="1600" b="1" dirty="0">
                <a:solidFill>
                  <a:srgbClr val="2B2B35"/>
                </a:solidFill>
                <a:latin typeface="Aptos"/>
                <a:cs typeface="Segoe UI"/>
              </a:rPr>
              <a:t>(N=48)</a:t>
            </a:r>
            <a:r>
              <a:rPr lang="en-US" sz="1600" dirty="0">
                <a:solidFill>
                  <a:srgbClr val="2B2B35"/>
                </a:solidFill>
                <a:latin typeface="Aptos"/>
                <a:cs typeface="Segoe UI"/>
              </a:rPr>
              <a:t>. </a:t>
            </a:r>
          </a:p>
        </p:txBody>
      </p:sp>
      <p:grpSp>
        <p:nvGrpSpPr>
          <p:cNvPr id="4" name="Group 3">
            <a:extLst>
              <a:ext uri="{FF2B5EF4-FFF2-40B4-BE49-F238E27FC236}">
                <a16:creationId xmlns:a16="http://schemas.microsoft.com/office/drawing/2014/main" id="{70905F27-7771-6F44-1295-6A1DBCEDD9D7}"/>
              </a:ext>
            </a:extLst>
          </p:cNvPr>
          <p:cNvGrpSpPr/>
          <p:nvPr/>
        </p:nvGrpSpPr>
        <p:grpSpPr>
          <a:xfrm>
            <a:off x="200992" y="1909805"/>
            <a:ext cx="5247308" cy="4509872"/>
            <a:chOff x="200992" y="1909805"/>
            <a:chExt cx="5247308" cy="4509872"/>
          </a:xfrm>
        </p:grpSpPr>
        <p:graphicFrame>
          <p:nvGraphicFramePr>
            <p:cNvPr id="28" name="Chart 27">
              <a:extLst>
                <a:ext uri="{FF2B5EF4-FFF2-40B4-BE49-F238E27FC236}">
                  <a16:creationId xmlns:a16="http://schemas.microsoft.com/office/drawing/2014/main" id="{0DB0A6E9-FE7A-F68D-38CA-13E458CABBD8}"/>
                </a:ext>
              </a:extLst>
            </p:cNvPr>
            <p:cNvGraphicFramePr>
              <a:graphicFrameLocks/>
            </p:cNvGraphicFramePr>
            <p:nvPr>
              <p:extLst>
                <p:ext uri="{D42A27DB-BD31-4B8C-83A1-F6EECF244321}">
                  <p14:modId xmlns:p14="http://schemas.microsoft.com/office/powerpoint/2010/main" val="1319008417"/>
                </p:ext>
              </p:extLst>
            </p:nvPr>
          </p:nvGraphicFramePr>
          <p:xfrm>
            <a:off x="200992" y="1909805"/>
            <a:ext cx="5247308" cy="450987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537E2D42-260F-5C12-5922-B3481180C3E4}"/>
                </a:ext>
              </a:extLst>
            </p:cNvPr>
            <p:cNvCxnSpPr/>
            <p:nvPr/>
          </p:nvCxnSpPr>
          <p:spPr>
            <a:xfrm>
              <a:off x="3790950" y="2266950"/>
              <a:ext cx="0" cy="39560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5" name="Text 0">
            <a:extLst>
              <a:ext uri="{FF2B5EF4-FFF2-40B4-BE49-F238E27FC236}">
                <a16:creationId xmlns:a16="http://schemas.microsoft.com/office/drawing/2014/main" id="{00BB64F0-2665-1988-B172-4B4AEC703273}"/>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15514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 descr="preencoded.png">
            <a:extLst>
              <a:ext uri="{FF2B5EF4-FFF2-40B4-BE49-F238E27FC236}">
                <a16:creationId xmlns:a16="http://schemas.microsoft.com/office/drawing/2014/main" id="{34AFA287-D89D-9DDB-9F61-E3821A856E29}"/>
              </a:ext>
            </a:extLst>
          </p:cNvPr>
          <p:cNvPicPr>
            <a:picLocks noChangeAspect="1"/>
          </p:cNvPicPr>
          <p:nvPr/>
        </p:nvPicPr>
        <p:blipFill>
          <a:blip r:embed="rId3"/>
          <a:stretch>
            <a:fillRect/>
          </a:stretch>
        </p:blipFill>
        <p:spPr>
          <a:xfrm>
            <a:off x="-33191" y="392382"/>
            <a:ext cx="7911302" cy="192314"/>
          </a:xfrm>
          <a:prstGeom prst="rect">
            <a:avLst/>
          </a:prstGeom>
        </p:spPr>
      </p:pic>
      <p:sp>
        <p:nvSpPr>
          <p:cNvPr id="8" name="Text 6">
            <a:extLst>
              <a:ext uri="{FF2B5EF4-FFF2-40B4-BE49-F238E27FC236}">
                <a16:creationId xmlns:a16="http://schemas.microsoft.com/office/drawing/2014/main" id="{2B43C9B9-41B2-88A8-F208-BFEA2F6CCEDE}"/>
              </a:ext>
            </a:extLst>
          </p:cNvPr>
          <p:cNvSpPr/>
          <p:nvPr/>
        </p:nvSpPr>
        <p:spPr>
          <a:xfrm>
            <a:off x="758860" y="3255212"/>
            <a:ext cx="4702140" cy="2811044"/>
          </a:xfrm>
          <a:prstGeom prst="rect">
            <a:avLst/>
          </a:prstGeom>
          <a:noFill/>
          <a:ln/>
        </p:spPr>
        <p:txBody>
          <a:bodyPr wrap="square" lIns="0" tIns="0" rIns="0" bIns="0" rtlCol="0" anchor="ctr"/>
          <a:lstStyle/>
          <a:p>
            <a:pPr marL="0" indent="0" algn="l">
              <a:lnSpc>
                <a:spcPct val="110000"/>
              </a:lnSpc>
              <a:buNone/>
            </a:pPr>
            <a:r>
              <a:rPr lang="en-US" b="1" i="0" u="none" strike="noStrike" dirty="0">
                <a:solidFill>
                  <a:srgbClr val="000000"/>
                </a:solidFill>
                <a:effectLst/>
                <a:latin typeface="Aptos" panose="020B0004020202020204" pitchFamily="34" charset="0"/>
              </a:rPr>
              <a:t>August 18-27, 2022 – Year 1</a:t>
            </a:r>
          </a:p>
          <a:p>
            <a:pPr marL="0" indent="0" algn="l">
              <a:lnSpc>
                <a:spcPct val="110000"/>
              </a:lnSpc>
              <a:buNone/>
            </a:pPr>
            <a:r>
              <a:rPr lang="en-US" b="0" i="0" u="none" strike="noStrike" dirty="0">
                <a:solidFill>
                  <a:srgbClr val="000000"/>
                </a:solidFill>
                <a:effectLst/>
                <a:latin typeface="Aptos" panose="020B0004020202020204" pitchFamily="34" charset="0"/>
              </a:rPr>
              <a:t>(Collected data on Saturday (7 hours), Sunday (8+ hours), Thursday (4 hours) , Saturday(6 hours)</a:t>
            </a:r>
            <a:r>
              <a:rPr lang="en-US" b="0" i="0" dirty="0">
                <a:solidFill>
                  <a:srgbClr val="000000"/>
                </a:solidFill>
                <a:effectLst/>
                <a:latin typeface="Aptos" panose="020B0004020202020204" pitchFamily="34" charset="0"/>
              </a:rPr>
              <a:t>​</a:t>
            </a:r>
          </a:p>
          <a:p>
            <a:pPr marL="0" indent="0" algn="l">
              <a:lnSpc>
                <a:spcPct val="110000"/>
              </a:lnSpc>
              <a:buNone/>
            </a:pPr>
            <a:endParaRPr lang="en-US" dirty="0">
              <a:solidFill>
                <a:srgbClr val="000000"/>
              </a:solidFill>
              <a:latin typeface="Aptos" panose="020B0004020202020204" pitchFamily="34" charset="0"/>
            </a:endParaRPr>
          </a:p>
          <a:p>
            <a:pPr marL="0" indent="0" algn="l">
              <a:lnSpc>
                <a:spcPct val="110000"/>
              </a:lnSpc>
              <a:buNone/>
            </a:pPr>
            <a:r>
              <a:rPr lang="en-US" b="1" i="0" dirty="0">
                <a:solidFill>
                  <a:srgbClr val="000000"/>
                </a:solidFill>
                <a:effectLst/>
                <a:latin typeface="Aptos" panose="020B0004020202020204" pitchFamily="34" charset="0"/>
              </a:rPr>
              <a:t>Adults 18+, informed consent</a:t>
            </a:r>
            <a:r>
              <a:rPr lang="en-US" b="0" i="0" dirty="0">
                <a:solidFill>
                  <a:srgbClr val="000000"/>
                </a:solidFill>
                <a:effectLst/>
                <a:latin typeface="Aptos" panose="020B0004020202020204" pitchFamily="34" charset="0"/>
              </a:rPr>
              <a:t>, surveyors </a:t>
            </a:r>
            <a:r>
              <a:rPr lang="en-US" b="1" i="0" dirty="0">
                <a:solidFill>
                  <a:srgbClr val="000000"/>
                </a:solidFill>
                <a:effectLst/>
                <a:latin typeface="Aptos" panose="020B0004020202020204" pitchFamily="34" charset="0"/>
              </a:rPr>
              <a:t>roamed fairgrounds </a:t>
            </a:r>
            <a:r>
              <a:rPr lang="en-US" b="0" i="0" dirty="0">
                <a:solidFill>
                  <a:srgbClr val="000000"/>
                </a:solidFill>
                <a:effectLst/>
                <a:latin typeface="Aptos" panose="020B0004020202020204" pitchFamily="34" charset="0"/>
              </a:rPr>
              <a:t>and </a:t>
            </a:r>
            <a:r>
              <a:rPr lang="en-US" b="1" i="0" dirty="0">
                <a:solidFill>
                  <a:srgbClr val="000000"/>
                </a:solidFill>
                <a:effectLst/>
                <a:latin typeface="Aptos" panose="020B0004020202020204" pitchFamily="34" charset="0"/>
              </a:rPr>
              <a:t>stationed at booth</a:t>
            </a:r>
          </a:p>
          <a:p>
            <a:pPr algn="l" rtl="0" fontAlgn="base"/>
            <a:r>
              <a:rPr lang="en-US" b="0" i="0" dirty="0">
                <a:solidFill>
                  <a:srgbClr val="000000"/>
                </a:solidFill>
                <a:effectLst/>
                <a:latin typeface="Aptos" panose="020B0004020202020204" pitchFamily="34" charset="0"/>
              </a:rPr>
              <a:t>​</a:t>
            </a:r>
          </a:p>
          <a:p>
            <a:pPr algn="l" rtl="0" fontAlgn="base"/>
            <a:r>
              <a:rPr lang="en-US" b="1" i="0" u="none" strike="noStrike" dirty="0">
                <a:solidFill>
                  <a:srgbClr val="000000"/>
                </a:solidFill>
                <a:effectLst/>
                <a:latin typeface="Aptos" panose="020B0004020202020204" pitchFamily="34" charset="0"/>
              </a:rPr>
              <a:t>N=393</a:t>
            </a:r>
            <a:r>
              <a:rPr lang="en-US" b="1" i="0" dirty="0">
                <a:solidFill>
                  <a:srgbClr val="000000"/>
                </a:solidFill>
                <a:effectLst/>
                <a:latin typeface="Aptos" panose="020B00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ptos" panose="020B0004020202020204" pitchFamily="34" charset="0"/>
              </a:rPr>
              <a:t>326 paper surveys</a:t>
            </a:r>
            <a:r>
              <a:rPr lang="en-US" b="0" i="0" dirty="0">
                <a:solidFill>
                  <a:srgbClr val="000000"/>
                </a:solidFill>
                <a:effectLst/>
                <a:latin typeface="Aptos" panose="020B00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ptos" panose="020B0004020202020204" pitchFamily="34" charset="0"/>
              </a:rPr>
              <a:t>67 Online using QR Code Cards</a:t>
            </a:r>
            <a:endParaRPr lang="en-US" b="0" i="0" dirty="0">
              <a:solidFill>
                <a:srgbClr val="000000"/>
              </a:solidFill>
              <a:effectLst/>
              <a:latin typeface="Aptos" panose="020B0004020202020204" pitchFamily="34" charset="0"/>
            </a:endParaRPr>
          </a:p>
        </p:txBody>
      </p:sp>
      <p:pic>
        <p:nvPicPr>
          <p:cNvPr id="4" name="Picture 3" descr="Diagram, surface chart&#10;&#10;Description automatically generated">
            <a:extLst>
              <a:ext uri="{FF2B5EF4-FFF2-40B4-BE49-F238E27FC236}">
                <a16:creationId xmlns:a16="http://schemas.microsoft.com/office/drawing/2014/main" id="{598E4E3A-862B-4426-74EC-959AF0B95CCA}"/>
              </a:ext>
            </a:extLst>
          </p:cNvPr>
          <p:cNvPicPr>
            <a:picLocks noChangeAspect="1"/>
          </p:cNvPicPr>
          <p:nvPr/>
        </p:nvPicPr>
        <p:blipFill>
          <a:blip r:embed="rId4"/>
          <a:stretch>
            <a:fillRect/>
          </a:stretch>
        </p:blipFill>
        <p:spPr>
          <a:xfrm>
            <a:off x="379487" y="883442"/>
            <a:ext cx="6686550" cy="1943100"/>
          </a:xfrm>
          <a:prstGeom prst="rect">
            <a:avLst/>
          </a:prstGeom>
        </p:spPr>
      </p:pic>
      <p:pic>
        <p:nvPicPr>
          <p:cNvPr id="3074" name="Picture 2">
            <a:extLst>
              <a:ext uri="{FF2B5EF4-FFF2-40B4-BE49-F238E27FC236}">
                <a16:creationId xmlns:a16="http://schemas.microsoft.com/office/drawing/2014/main" id="{92CDC715-63A7-5FD5-4205-31181B39A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959" y="2027656"/>
            <a:ext cx="3523491" cy="4038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0">
            <a:extLst>
              <a:ext uri="{FF2B5EF4-FFF2-40B4-BE49-F238E27FC236}">
                <a16:creationId xmlns:a16="http://schemas.microsoft.com/office/drawing/2014/main" id="{08860518-120E-3D08-7CAC-858273CEA453}"/>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349428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FC29DC8-2943-F66C-70DC-7A0F3FBA7E21}"/>
              </a:ext>
            </a:extLst>
          </p:cNvPr>
          <p:cNvPicPr>
            <a:picLocks noChangeAspect="1"/>
          </p:cNvPicPr>
          <p:nvPr/>
        </p:nvPicPr>
        <p:blipFill rotWithShape="1">
          <a:blip r:embed="rId2"/>
          <a:srcRect t="76593" b="8088"/>
          <a:stretch/>
        </p:blipFill>
        <p:spPr>
          <a:xfrm>
            <a:off x="482968" y="6133810"/>
            <a:ext cx="5360779" cy="615903"/>
          </a:xfrm>
          <a:prstGeom prst="rect">
            <a:avLst/>
          </a:prstGeom>
        </p:spPr>
      </p:pic>
      <p:pic>
        <p:nvPicPr>
          <p:cNvPr id="7" name="Picture 6">
            <a:extLst>
              <a:ext uri="{FF2B5EF4-FFF2-40B4-BE49-F238E27FC236}">
                <a16:creationId xmlns:a16="http://schemas.microsoft.com/office/drawing/2014/main" id="{A686865E-3548-C889-0EEE-DB5BA308012E}"/>
              </a:ext>
            </a:extLst>
          </p:cNvPr>
          <p:cNvPicPr>
            <a:picLocks noChangeAspect="1"/>
          </p:cNvPicPr>
          <p:nvPr/>
        </p:nvPicPr>
        <p:blipFill rotWithShape="1">
          <a:blip r:embed="rId3"/>
          <a:srcRect b="24258"/>
          <a:stretch/>
        </p:blipFill>
        <p:spPr>
          <a:xfrm>
            <a:off x="132437" y="3069406"/>
            <a:ext cx="5804112" cy="3076436"/>
          </a:xfrm>
          <a:prstGeom prst="rect">
            <a:avLst/>
          </a:prstGeom>
        </p:spPr>
      </p:pic>
      <p:pic>
        <p:nvPicPr>
          <p:cNvPr id="9" name="Picture 8">
            <a:extLst>
              <a:ext uri="{FF2B5EF4-FFF2-40B4-BE49-F238E27FC236}">
                <a16:creationId xmlns:a16="http://schemas.microsoft.com/office/drawing/2014/main" id="{BE4F0EC9-8016-27B4-0E17-C2A317E81C2B}"/>
              </a:ext>
            </a:extLst>
          </p:cNvPr>
          <p:cNvPicPr>
            <a:picLocks noChangeAspect="1"/>
          </p:cNvPicPr>
          <p:nvPr/>
        </p:nvPicPr>
        <p:blipFill>
          <a:blip r:embed="rId4">
            <a:lum/>
          </a:blip>
          <a:stretch>
            <a:fillRect/>
          </a:stretch>
        </p:blipFill>
        <p:spPr>
          <a:xfrm>
            <a:off x="233266" y="816600"/>
            <a:ext cx="5602456" cy="2595423"/>
          </a:xfrm>
          <a:prstGeom prst="rect">
            <a:avLst/>
          </a:prstGeom>
        </p:spPr>
      </p:pic>
      <p:pic>
        <p:nvPicPr>
          <p:cNvPr id="11" name="Picture 10" descr="A picture containing chart&#10;&#10;Description automatically generated">
            <a:extLst>
              <a:ext uri="{FF2B5EF4-FFF2-40B4-BE49-F238E27FC236}">
                <a16:creationId xmlns:a16="http://schemas.microsoft.com/office/drawing/2014/main" id="{105EFBA4-407A-8581-3FD1-63E41ED7B9E9}"/>
              </a:ext>
            </a:extLst>
          </p:cNvPr>
          <p:cNvPicPr>
            <a:picLocks noChangeAspect="1"/>
          </p:cNvPicPr>
          <p:nvPr/>
        </p:nvPicPr>
        <p:blipFill rotWithShape="1">
          <a:blip r:embed="rId5"/>
          <a:srcRect t="18846" b="27680"/>
          <a:stretch/>
        </p:blipFill>
        <p:spPr>
          <a:xfrm>
            <a:off x="5965652" y="699904"/>
            <a:ext cx="6165625" cy="2472787"/>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1A15E05D-2316-18A2-7375-B824B60042A7}"/>
              </a:ext>
            </a:extLst>
          </p:cNvPr>
          <p:cNvPicPr>
            <a:picLocks noChangeAspect="1"/>
          </p:cNvPicPr>
          <p:nvPr/>
        </p:nvPicPr>
        <p:blipFill rotWithShape="1">
          <a:blip r:embed="rId2"/>
          <a:srcRect b="8088"/>
          <a:stretch/>
        </p:blipFill>
        <p:spPr>
          <a:xfrm>
            <a:off x="6474833" y="3069406"/>
            <a:ext cx="5360779" cy="3695390"/>
          </a:xfrm>
          <a:prstGeom prst="rect">
            <a:avLst/>
          </a:prstGeom>
        </p:spPr>
      </p:pic>
      <p:sp>
        <p:nvSpPr>
          <p:cNvPr id="14" name="TextBox 13">
            <a:extLst>
              <a:ext uri="{FF2B5EF4-FFF2-40B4-BE49-F238E27FC236}">
                <a16:creationId xmlns:a16="http://schemas.microsoft.com/office/drawing/2014/main" id="{2A3C4073-9A3E-C835-D224-961489304859}"/>
              </a:ext>
            </a:extLst>
          </p:cNvPr>
          <p:cNvSpPr txBox="1"/>
          <p:nvPr/>
        </p:nvSpPr>
        <p:spPr>
          <a:xfrm>
            <a:off x="7205652" y="208741"/>
            <a:ext cx="3685624" cy="461665"/>
          </a:xfrm>
          <a:prstGeom prst="rect">
            <a:avLst/>
          </a:prstGeom>
          <a:noFill/>
        </p:spPr>
        <p:txBody>
          <a:bodyPr wrap="none" rtlCol="0">
            <a:spAutoFit/>
          </a:bodyPr>
          <a:lstStyle/>
          <a:p>
            <a:r>
              <a:rPr lang="en-US" sz="2400" b="1" dirty="0"/>
              <a:t>2022 Community Sample</a:t>
            </a:r>
          </a:p>
        </p:txBody>
      </p:sp>
      <p:sp>
        <p:nvSpPr>
          <p:cNvPr id="15" name="TextBox 14">
            <a:extLst>
              <a:ext uri="{FF2B5EF4-FFF2-40B4-BE49-F238E27FC236}">
                <a16:creationId xmlns:a16="http://schemas.microsoft.com/office/drawing/2014/main" id="{BA7E9A99-29C3-5C3B-50FB-DAB3AD75AF16}"/>
              </a:ext>
            </a:extLst>
          </p:cNvPr>
          <p:cNvSpPr txBox="1"/>
          <p:nvPr/>
        </p:nvSpPr>
        <p:spPr>
          <a:xfrm>
            <a:off x="741931" y="213687"/>
            <a:ext cx="4483856" cy="461665"/>
          </a:xfrm>
          <a:prstGeom prst="rect">
            <a:avLst/>
          </a:prstGeom>
          <a:noFill/>
        </p:spPr>
        <p:txBody>
          <a:bodyPr wrap="none" rtlCol="0">
            <a:spAutoFit/>
          </a:bodyPr>
          <a:lstStyle/>
          <a:p>
            <a:r>
              <a:rPr lang="en-US" sz="2400" b="1" dirty="0"/>
              <a:t>2022 Law Enforcement Sample</a:t>
            </a:r>
          </a:p>
        </p:txBody>
      </p:sp>
      <p:cxnSp>
        <p:nvCxnSpPr>
          <p:cNvPr id="4" name="Straight Connector 3">
            <a:extLst>
              <a:ext uri="{FF2B5EF4-FFF2-40B4-BE49-F238E27FC236}">
                <a16:creationId xmlns:a16="http://schemas.microsoft.com/office/drawing/2014/main" id="{7264CC9D-5030-66AD-329D-5FDF694CA680}"/>
              </a:ext>
            </a:extLst>
          </p:cNvPr>
          <p:cNvCxnSpPr/>
          <p:nvPr/>
        </p:nvCxnSpPr>
        <p:spPr>
          <a:xfrm>
            <a:off x="5965652" y="0"/>
            <a:ext cx="0"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C228BFA-1EBE-4CD1-34A1-8C1CB62E0DF7}"/>
              </a:ext>
            </a:extLst>
          </p:cNvPr>
          <p:cNvCxnSpPr>
            <a:cxnSpLocks/>
          </p:cNvCxnSpPr>
          <p:nvPr/>
        </p:nvCxnSpPr>
        <p:spPr>
          <a:xfrm flipH="1">
            <a:off x="-266700" y="670406"/>
            <a:ext cx="12509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B45B8F-5F00-85FC-54EE-316E787CA11A}"/>
              </a:ext>
            </a:extLst>
          </p:cNvPr>
          <p:cNvCxnSpPr>
            <a:cxnSpLocks/>
          </p:cNvCxnSpPr>
          <p:nvPr/>
        </p:nvCxnSpPr>
        <p:spPr>
          <a:xfrm flipH="1">
            <a:off x="-218067" y="3292956"/>
            <a:ext cx="125095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050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ge 1" descr="preencoded.png">
            <a:extLst>
              <a:ext uri="{FF2B5EF4-FFF2-40B4-BE49-F238E27FC236}">
                <a16:creationId xmlns:a16="http://schemas.microsoft.com/office/drawing/2014/main" id="{34AFA287-D89D-9DDB-9F61-E3821A856E29}"/>
              </a:ext>
            </a:extLst>
          </p:cNvPr>
          <p:cNvPicPr>
            <a:picLocks noChangeAspect="1"/>
          </p:cNvPicPr>
          <p:nvPr/>
        </p:nvPicPr>
        <p:blipFill>
          <a:blip r:embed="rId2"/>
          <a:stretch>
            <a:fillRect/>
          </a:stretch>
        </p:blipFill>
        <p:spPr>
          <a:xfrm>
            <a:off x="-33191" y="392382"/>
            <a:ext cx="7911302" cy="192314"/>
          </a:xfrm>
          <a:prstGeom prst="rect">
            <a:avLst/>
          </a:prstGeom>
        </p:spPr>
      </p:pic>
      <p:sp>
        <p:nvSpPr>
          <p:cNvPr id="8" name="Text 6">
            <a:extLst>
              <a:ext uri="{FF2B5EF4-FFF2-40B4-BE49-F238E27FC236}">
                <a16:creationId xmlns:a16="http://schemas.microsoft.com/office/drawing/2014/main" id="{2B43C9B9-41B2-88A8-F208-BFEA2F6CCEDE}"/>
              </a:ext>
            </a:extLst>
          </p:cNvPr>
          <p:cNvSpPr/>
          <p:nvPr/>
        </p:nvSpPr>
        <p:spPr>
          <a:xfrm>
            <a:off x="606186" y="583095"/>
            <a:ext cx="4889643" cy="472036"/>
          </a:xfrm>
          <a:prstGeom prst="rect">
            <a:avLst/>
          </a:prstGeom>
          <a:noFill/>
          <a:ln/>
        </p:spPr>
        <p:txBody>
          <a:bodyPr wrap="square" lIns="0" tIns="0" rIns="0" bIns="0" rtlCol="0" anchor="ctr"/>
          <a:lstStyle/>
          <a:p>
            <a:pPr marL="0" indent="0" algn="l">
              <a:lnSpc>
                <a:spcPct val="110000"/>
              </a:lnSpc>
              <a:buNone/>
            </a:pPr>
            <a:endParaRPr lang="en-US" sz="1600" b="1" dirty="0">
              <a:latin typeface="Assistant"/>
              <a:cs typeface="Assistant"/>
            </a:endParaRPr>
          </a:p>
          <a:p>
            <a:r>
              <a:rPr lang="en-US" sz="1600" b="1" dirty="0">
                <a:solidFill>
                  <a:srgbClr val="2B2B35"/>
                </a:solidFill>
                <a:latin typeface="Assistant"/>
                <a:ea typeface="+mn-lt"/>
                <a:cs typeface="+mn-lt"/>
              </a:rPr>
              <a:t>Stigma Domains Combined – LEO (N=48) vs. Community (N=393) 2022 </a:t>
            </a:r>
            <a:endParaRPr lang="en-US" sz="1600" dirty="0">
              <a:solidFill>
                <a:srgbClr val="2B2B35"/>
              </a:solidFill>
              <a:latin typeface="Assistant"/>
            </a:endParaRPr>
          </a:p>
        </p:txBody>
      </p:sp>
      <p:pic>
        <p:nvPicPr>
          <p:cNvPr id="4" name="Picture 3">
            <a:extLst>
              <a:ext uri="{FF2B5EF4-FFF2-40B4-BE49-F238E27FC236}">
                <a16:creationId xmlns:a16="http://schemas.microsoft.com/office/drawing/2014/main" id="{1C68090D-F074-C4C4-C099-8D49D3E0998E}"/>
              </a:ext>
            </a:extLst>
          </p:cNvPr>
          <p:cNvPicPr>
            <a:picLocks noChangeAspect="1"/>
          </p:cNvPicPr>
          <p:nvPr/>
        </p:nvPicPr>
        <p:blipFill>
          <a:blip r:embed="rId3"/>
          <a:stretch>
            <a:fillRect/>
          </a:stretch>
        </p:blipFill>
        <p:spPr>
          <a:xfrm>
            <a:off x="658468" y="1570659"/>
            <a:ext cx="4220817" cy="4247321"/>
          </a:xfrm>
          <a:prstGeom prst="rect">
            <a:avLst/>
          </a:prstGeom>
        </p:spPr>
      </p:pic>
      <p:pic>
        <p:nvPicPr>
          <p:cNvPr id="5" name="Picture 4">
            <a:extLst>
              <a:ext uri="{FF2B5EF4-FFF2-40B4-BE49-F238E27FC236}">
                <a16:creationId xmlns:a16="http://schemas.microsoft.com/office/drawing/2014/main" id="{B9A2E875-CE96-941B-3253-03532EEA6643}"/>
              </a:ext>
            </a:extLst>
          </p:cNvPr>
          <p:cNvPicPr>
            <a:picLocks noChangeAspect="1"/>
          </p:cNvPicPr>
          <p:nvPr/>
        </p:nvPicPr>
        <p:blipFill>
          <a:blip r:embed="rId4"/>
          <a:stretch>
            <a:fillRect/>
          </a:stretch>
        </p:blipFill>
        <p:spPr>
          <a:xfrm>
            <a:off x="5752548" y="606287"/>
            <a:ext cx="5638799" cy="5645425"/>
          </a:xfrm>
          <a:prstGeom prst="rect">
            <a:avLst/>
          </a:prstGeom>
        </p:spPr>
      </p:pic>
      <p:sp>
        <p:nvSpPr>
          <p:cNvPr id="2" name="Text 0">
            <a:extLst>
              <a:ext uri="{FF2B5EF4-FFF2-40B4-BE49-F238E27FC236}">
                <a16:creationId xmlns:a16="http://schemas.microsoft.com/office/drawing/2014/main" id="{81C03C82-2799-FC9F-E846-A4B175EDF920}"/>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364393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BA38-52BF-A62B-811E-1020FE885ECA}"/>
              </a:ext>
            </a:extLst>
          </p:cNvPr>
          <p:cNvSpPr>
            <a:spLocks noGrp="1"/>
          </p:cNvSpPr>
          <p:nvPr>
            <p:ph type="title"/>
          </p:nvPr>
        </p:nvSpPr>
        <p:spPr/>
        <p:txBody>
          <a:bodyPr/>
          <a:lstStyle/>
          <a:p>
            <a:r>
              <a:rPr lang="en-US" dirty="0">
                <a:solidFill>
                  <a:schemeClr val="tx1"/>
                </a:solidFill>
              </a:rPr>
              <a:t>So after year 1 (2022)?</a:t>
            </a:r>
          </a:p>
        </p:txBody>
      </p:sp>
      <p:sp>
        <p:nvSpPr>
          <p:cNvPr id="3" name="Content Placeholder 2">
            <a:extLst>
              <a:ext uri="{FF2B5EF4-FFF2-40B4-BE49-F238E27FC236}">
                <a16:creationId xmlns:a16="http://schemas.microsoft.com/office/drawing/2014/main" id="{580337B9-591F-47AC-FA22-BE12DBCDEB51}"/>
              </a:ext>
            </a:extLst>
          </p:cNvPr>
          <p:cNvSpPr>
            <a:spLocks noGrp="1"/>
          </p:cNvSpPr>
          <p:nvPr>
            <p:ph idx="1"/>
          </p:nvPr>
        </p:nvSpPr>
        <p:spPr/>
        <p:txBody>
          <a:bodyPr>
            <a:normAutofit/>
          </a:bodyPr>
          <a:lstStyle/>
          <a:p>
            <a:pPr>
              <a:buFont typeface="Arial" panose="020B0604020202020204" pitchFamily="34" charset="0"/>
              <a:buChar char="•"/>
            </a:pPr>
            <a:r>
              <a:rPr lang="en-US" sz="2400" dirty="0"/>
              <a:t>Both LEOs and community members showed </a:t>
            </a:r>
            <a:r>
              <a:rPr lang="en-US" sz="2400" b="1" dirty="0"/>
              <a:t>“similar” </a:t>
            </a:r>
            <a:r>
              <a:rPr lang="en-US" sz="2400" dirty="0"/>
              <a:t>stigma levels in </a:t>
            </a:r>
            <a:r>
              <a:rPr lang="en-US" sz="2400" b="1" dirty="0"/>
              <a:t>dangerousness, blame, social distance, </a:t>
            </a:r>
            <a:r>
              <a:rPr lang="en-US" sz="2400" dirty="0"/>
              <a:t>and</a:t>
            </a:r>
            <a:r>
              <a:rPr lang="en-US" sz="2400" b="1" dirty="0"/>
              <a:t> fatalism</a:t>
            </a:r>
            <a:r>
              <a:rPr lang="en-US" sz="2400" dirty="0"/>
              <a:t> domains with different distributions </a:t>
            </a:r>
            <a:r>
              <a:rPr lang="en-US" sz="2400" b="1" dirty="0"/>
              <a:t>and marginal significance </a:t>
            </a:r>
            <a:r>
              <a:rPr lang="en-US" sz="2400" dirty="0"/>
              <a:t>when adjustment is taken.</a:t>
            </a:r>
          </a:p>
          <a:p>
            <a:pPr>
              <a:buFont typeface="Arial" panose="020B0604020202020204" pitchFamily="34" charset="0"/>
              <a:buChar char="•"/>
            </a:pPr>
            <a:endParaRPr lang="en-US" sz="2400" dirty="0"/>
          </a:p>
          <a:p>
            <a:pPr>
              <a:buFont typeface="Arial" panose="020B0604020202020204" pitchFamily="34" charset="0"/>
              <a:buChar char="•"/>
            </a:pPr>
            <a:r>
              <a:rPr lang="en-US" sz="2400" dirty="0"/>
              <a:t>Study </a:t>
            </a:r>
            <a:r>
              <a:rPr lang="en-US" sz="2400" b="1" dirty="0"/>
              <a:t>achieved its objective of estimating stigma prevalence</a:t>
            </a:r>
            <a:r>
              <a:rPr lang="en-US" sz="2400" dirty="0"/>
              <a:t> and highlighting parallels between LEOs and community members.</a:t>
            </a:r>
          </a:p>
        </p:txBody>
      </p:sp>
      <p:pic>
        <p:nvPicPr>
          <p:cNvPr id="4" name="Image 1" descr="preencoded.png">
            <a:extLst>
              <a:ext uri="{FF2B5EF4-FFF2-40B4-BE49-F238E27FC236}">
                <a16:creationId xmlns:a16="http://schemas.microsoft.com/office/drawing/2014/main" id="{2DCA9040-F763-A8F3-514A-D4D814CE2F8B}"/>
              </a:ext>
            </a:extLst>
          </p:cNvPr>
          <p:cNvPicPr>
            <a:picLocks noChangeAspect="1"/>
          </p:cNvPicPr>
          <p:nvPr/>
        </p:nvPicPr>
        <p:blipFill>
          <a:blip r:embed="rId2"/>
          <a:stretch>
            <a:fillRect/>
          </a:stretch>
        </p:blipFill>
        <p:spPr>
          <a:xfrm>
            <a:off x="-33191" y="392382"/>
            <a:ext cx="7911302" cy="192314"/>
          </a:xfrm>
          <a:prstGeom prst="rect">
            <a:avLst/>
          </a:prstGeom>
        </p:spPr>
      </p:pic>
      <p:sp>
        <p:nvSpPr>
          <p:cNvPr id="5" name="Text 0">
            <a:extLst>
              <a:ext uri="{FF2B5EF4-FFF2-40B4-BE49-F238E27FC236}">
                <a16:creationId xmlns:a16="http://schemas.microsoft.com/office/drawing/2014/main" id="{26D7C4C0-F393-A799-49FF-8ED5EBC4D15D}"/>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3210436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A016BEE-DC40-F235-A053-F6D109C12458}"/>
              </a:ext>
            </a:extLst>
          </p:cNvPr>
          <p:cNvGrpSpPr/>
          <p:nvPr/>
        </p:nvGrpSpPr>
        <p:grpSpPr>
          <a:xfrm>
            <a:off x="-30067" y="1228720"/>
            <a:ext cx="5976878" cy="2811043"/>
            <a:chOff x="1389267" y="1889169"/>
            <a:chExt cx="4171950" cy="1962150"/>
          </a:xfrm>
        </p:grpSpPr>
        <p:pic>
          <p:nvPicPr>
            <p:cNvPr id="2" name="Image 4" descr="preencoded.png">
              <a:extLst>
                <a:ext uri="{FF2B5EF4-FFF2-40B4-BE49-F238E27FC236}">
                  <a16:creationId xmlns:a16="http://schemas.microsoft.com/office/drawing/2014/main" id="{18F08042-8D3F-3B06-FC74-ADD1C1E2456F}"/>
                </a:ext>
              </a:extLst>
            </p:cNvPr>
            <p:cNvPicPr>
              <a:picLocks noChangeAspect="1"/>
            </p:cNvPicPr>
            <p:nvPr/>
          </p:nvPicPr>
          <p:blipFill>
            <a:blip r:embed="rId3"/>
            <a:stretch>
              <a:fillRect/>
            </a:stretch>
          </p:blipFill>
          <p:spPr>
            <a:xfrm>
              <a:off x="1389267" y="1889169"/>
              <a:ext cx="4171950" cy="1962150"/>
            </a:xfrm>
            <a:prstGeom prst="rect">
              <a:avLst/>
            </a:prstGeom>
          </p:spPr>
        </p:pic>
        <p:pic>
          <p:nvPicPr>
            <p:cNvPr id="3" name="Image 5" descr="preencoded.png">
              <a:extLst>
                <a:ext uri="{FF2B5EF4-FFF2-40B4-BE49-F238E27FC236}">
                  <a16:creationId xmlns:a16="http://schemas.microsoft.com/office/drawing/2014/main" id="{AB679EBF-F411-565A-95C4-667C7109DFF4}"/>
                </a:ext>
              </a:extLst>
            </p:cNvPr>
            <p:cNvPicPr>
              <a:picLocks noChangeAspect="1"/>
            </p:cNvPicPr>
            <p:nvPr/>
          </p:nvPicPr>
          <p:blipFill>
            <a:blip r:embed="rId4"/>
            <a:stretch>
              <a:fillRect/>
            </a:stretch>
          </p:blipFill>
          <p:spPr>
            <a:xfrm>
              <a:off x="3230116" y="2237756"/>
              <a:ext cx="314325" cy="142875"/>
            </a:xfrm>
            <a:prstGeom prst="rect">
              <a:avLst/>
            </a:prstGeom>
          </p:spPr>
        </p:pic>
        <p:pic>
          <p:nvPicPr>
            <p:cNvPr id="6" name="Image 12" descr="preencoded.png">
              <a:extLst>
                <a:ext uri="{FF2B5EF4-FFF2-40B4-BE49-F238E27FC236}">
                  <a16:creationId xmlns:a16="http://schemas.microsoft.com/office/drawing/2014/main" id="{C48D1C5B-35D6-9EEA-6DB7-154B6A768C4B}"/>
                </a:ext>
              </a:extLst>
            </p:cNvPr>
            <p:cNvPicPr>
              <a:picLocks noChangeAspect="1"/>
            </p:cNvPicPr>
            <p:nvPr/>
          </p:nvPicPr>
          <p:blipFill>
            <a:blip r:embed="rId5"/>
            <a:stretch>
              <a:fillRect/>
            </a:stretch>
          </p:blipFill>
          <p:spPr>
            <a:xfrm>
              <a:off x="3230135" y="2431723"/>
              <a:ext cx="314325" cy="142875"/>
            </a:xfrm>
            <a:prstGeom prst="rect">
              <a:avLst/>
            </a:prstGeom>
          </p:spPr>
        </p:pic>
        <p:pic>
          <p:nvPicPr>
            <p:cNvPr id="7" name="Image 13" descr="preencoded.png">
              <a:extLst>
                <a:ext uri="{FF2B5EF4-FFF2-40B4-BE49-F238E27FC236}">
                  <a16:creationId xmlns:a16="http://schemas.microsoft.com/office/drawing/2014/main" id="{095C8805-F227-89C8-6E3C-EF8230C440AD}"/>
                </a:ext>
              </a:extLst>
            </p:cNvPr>
            <p:cNvPicPr>
              <a:picLocks noChangeAspect="1"/>
            </p:cNvPicPr>
            <p:nvPr/>
          </p:nvPicPr>
          <p:blipFill>
            <a:blip r:embed="rId6"/>
            <a:stretch>
              <a:fillRect/>
            </a:stretch>
          </p:blipFill>
          <p:spPr>
            <a:xfrm>
              <a:off x="3049256" y="2233794"/>
              <a:ext cx="314325" cy="142875"/>
            </a:xfrm>
            <a:prstGeom prst="rect">
              <a:avLst/>
            </a:prstGeom>
          </p:spPr>
        </p:pic>
      </p:grpSp>
      <p:sp>
        <p:nvSpPr>
          <p:cNvPr id="8" name="Text 6">
            <a:extLst>
              <a:ext uri="{FF2B5EF4-FFF2-40B4-BE49-F238E27FC236}">
                <a16:creationId xmlns:a16="http://schemas.microsoft.com/office/drawing/2014/main" id="{2B43C9B9-41B2-88A8-F208-BFEA2F6CCEDE}"/>
              </a:ext>
            </a:extLst>
          </p:cNvPr>
          <p:cNvSpPr/>
          <p:nvPr/>
        </p:nvSpPr>
        <p:spPr>
          <a:xfrm>
            <a:off x="6171968" y="1574053"/>
            <a:ext cx="3862600" cy="4446166"/>
          </a:xfrm>
          <a:prstGeom prst="rect">
            <a:avLst/>
          </a:prstGeom>
          <a:noFill/>
          <a:ln/>
        </p:spPr>
        <p:txBody>
          <a:bodyPr wrap="square" lIns="0" tIns="0" rIns="0" bIns="0" rtlCol="0" anchor="ctr"/>
          <a:lstStyle/>
          <a:p>
            <a:pPr algn="l">
              <a:lnSpc>
                <a:spcPct val="110000"/>
              </a:lnSpc>
            </a:pPr>
            <a:r>
              <a:rPr lang="en-US" dirty="0"/>
              <a:t>Data collection occurred over </a:t>
            </a:r>
            <a:r>
              <a:rPr lang="en-US" b="1" dirty="0"/>
              <a:t>five days </a:t>
            </a:r>
            <a:r>
              <a:rPr lang="en-US" dirty="0"/>
              <a:t>(</a:t>
            </a:r>
            <a:r>
              <a:rPr lang="en-US" b="1" dirty="0"/>
              <a:t>August 17-26, 2023</a:t>
            </a:r>
            <a:r>
              <a:rPr lang="en-US" dirty="0"/>
              <a:t>).</a:t>
            </a:r>
          </a:p>
          <a:p>
            <a:pPr algn="l">
              <a:lnSpc>
                <a:spcPct val="110000"/>
              </a:lnSpc>
            </a:pPr>
            <a:endParaRPr lang="en-US" dirty="0"/>
          </a:p>
          <a:p>
            <a:pPr algn="l">
              <a:lnSpc>
                <a:spcPct val="110000"/>
              </a:lnSpc>
            </a:pPr>
            <a:r>
              <a:rPr lang="en-US" b="1" dirty="0"/>
              <a:t>2,250</a:t>
            </a:r>
            <a:r>
              <a:rPr lang="en-US" dirty="0"/>
              <a:t> recruitment cards were distributed.</a:t>
            </a:r>
          </a:p>
          <a:p>
            <a:pPr algn="l">
              <a:lnSpc>
                <a:spcPct val="110000"/>
              </a:lnSpc>
            </a:pPr>
            <a:endParaRPr lang="en-US" dirty="0"/>
          </a:p>
          <a:p>
            <a:pPr algn="l">
              <a:lnSpc>
                <a:spcPct val="110000"/>
              </a:lnSpc>
            </a:pPr>
            <a:r>
              <a:rPr lang="en-US" b="1" dirty="0"/>
              <a:t>359</a:t>
            </a:r>
            <a:r>
              <a:rPr lang="en-US" dirty="0"/>
              <a:t> online surveys and </a:t>
            </a:r>
            <a:r>
              <a:rPr lang="en-US" b="1" dirty="0"/>
              <a:t>28</a:t>
            </a:r>
            <a:r>
              <a:rPr lang="en-US" dirty="0"/>
              <a:t> paper surveys were completed (</a:t>
            </a:r>
            <a:r>
              <a:rPr lang="en-US" b="1" dirty="0"/>
              <a:t>N=387</a:t>
            </a:r>
            <a:r>
              <a:rPr lang="en-US" dirty="0"/>
              <a:t>).</a:t>
            </a:r>
          </a:p>
          <a:p>
            <a:pPr algn="l">
              <a:lnSpc>
                <a:spcPct val="110000"/>
              </a:lnSpc>
            </a:pPr>
            <a:endParaRPr lang="en-US" dirty="0"/>
          </a:p>
          <a:p>
            <a:pPr algn="l">
              <a:lnSpc>
                <a:spcPct val="110000"/>
              </a:lnSpc>
            </a:pPr>
            <a:r>
              <a:rPr lang="en-US" i="1" dirty="0"/>
              <a:t>Incomplete surveys</a:t>
            </a:r>
            <a:r>
              <a:rPr lang="en-US" dirty="0"/>
              <a:t>, </a:t>
            </a:r>
            <a:r>
              <a:rPr lang="en-US" i="1" dirty="0"/>
              <a:t>lacking consent</a:t>
            </a:r>
            <a:r>
              <a:rPr lang="en-US" dirty="0"/>
              <a:t>, or </a:t>
            </a:r>
            <a:r>
              <a:rPr lang="en-US" i="1" dirty="0"/>
              <a:t>missing significant </a:t>
            </a:r>
            <a:r>
              <a:rPr lang="en-US" dirty="0"/>
              <a:t>sections </a:t>
            </a:r>
            <a:r>
              <a:rPr lang="en-US" b="1" dirty="0"/>
              <a:t>were excluded.</a:t>
            </a:r>
          </a:p>
        </p:txBody>
      </p:sp>
      <p:pic>
        <p:nvPicPr>
          <p:cNvPr id="11" name="Picture 10" descr="A group of logos&#10;&#10;Description automatically generated">
            <a:extLst>
              <a:ext uri="{FF2B5EF4-FFF2-40B4-BE49-F238E27FC236}">
                <a16:creationId xmlns:a16="http://schemas.microsoft.com/office/drawing/2014/main" id="{3C831BFB-BD9A-59A0-F49D-3370319B9F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876" y="4539632"/>
            <a:ext cx="1855370" cy="16603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qr code with a white background&#10;&#10;Description automatically generated">
            <a:extLst>
              <a:ext uri="{FF2B5EF4-FFF2-40B4-BE49-F238E27FC236}">
                <a16:creationId xmlns:a16="http://schemas.microsoft.com/office/drawing/2014/main" id="{9DD11D50-13D8-1781-1AFA-16007180F9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8403" y="4452310"/>
            <a:ext cx="1855370" cy="1822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7EC53AE4-EC4D-C05A-E601-F3848C2B912E}"/>
              </a:ext>
            </a:extLst>
          </p:cNvPr>
          <p:cNvSpPr txBox="1"/>
          <p:nvPr/>
        </p:nvSpPr>
        <p:spPr>
          <a:xfrm>
            <a:off x="668563" y="837781"/>
            <a:ext cx="6115050" cy="369332"/>
          </a:xfrm>
          <a:prstGeom prst="rect">
            <a:avLst/>
          </a:prstGeom>
          <a:noFill/>
        </p:spPr>
        <p:txBody>
          <a:bodyPr wrap="square">
            <a:spAutoFit/>
          </a:bodyPr>
          <a:lstStyle/>
          <a:p>
            <a:r>
              <a:rPr lang="en-US" sz="1800" b="1" dirty="0"/>
              <a:t>August 17-26, 2023 – Year 2</a:t>
            </a:r>
            <a:endParaRPr lang="en-US" dirty="0"/>
          </a:p>
        </p:txBody>
      </p:sp>
      <p:pic>
        <p:nvPicPr>
          <p:cNvPr id="15" name="Image 1" descr="preencoded.png">
            <a:extLst>
              <a:ext uri="{FF2B5EF4-FFF2-40B4-BE49-F238E27FC236}">
                <a16:creationId xmlns:a16="http://schemas.microsoft.com/office/drawing/2014/main" id="{1AF11B2D-33A9-CDF6-48A8-6B27B4F004F5}"/>
              </a:ext>
            </a:extLst>
          </p:cNvPr>
          <p:cNvPicPr>
            <a:picLocks noChangeAspect="1"/>
          </p:cNvPicPr>
          <p:nvPr/>
        </p:nvPicPr>
        <p:blipFill>
          <a:blip r:embed="rId9"/>
          <a:stretch>
            <a:fillRect/>
          </a:stretch>
        </p:blipFill>
        <p:spPr>
          <a:xfrm>
            <a:off x="-33191" y="392382"/>
            <a:ext cx="7911302" cy="192314"/>
          </a:xfrm>
          <a:prstGeom prst="rect">
            <a:avLst/>
          </a:prstGeom>
        </p:spPr>
      </p:pic>
      <p:sp>
        <p:nvSpPr>
          <p:cNvPr id="16" name="Text 0">
            <a:extLst>
              <a:ext uri="{FF2B5EF4-FFF2-40B4-BE49-F238E27FC236}">
                <a16:creationId xmlns:a16="http://schemas.microsoft.com/office/drawing/2014/main" id="{459F09A0-94E9-9266-C6E8-C107D7C4C944}"/>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308222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3" descr="preencoded.png">
            <a:extLst>
              <a:ext uri="{FF2B5EF4-FFF2-40B4-BE49-F238E27FC236}">
                <a16:creationId xmlns:a16="http://schemas.microsoft.com/office/drawing/2014/main" id="{59FC3544-BE44-3C84-36EA-1F02F2438155}"/>
              </a:ext>
            </a:extLst>
          </p:cNvPr>
          <p:cNvPicPr>
            <a:picLocks noChangeAspect="1"/>
          </p:cNvPicPr>
          <p:nvPr/>
        </p:nvPicPr>
        <p:blipFill>
          <a:blip r:embed="rId2"/>
          <a:stretch>
            <a:fillRect/>
          </a:stretch>
        </p:blipFill>
        <p:spPr>
          <a:xfrm>
            <a:off x="4962819" y="1738564"/>
            <a:ext cx="4950278" cy="2600258"/>
          </a:xfrm>
          <a:prstGeom prst="rect">
            <a:avLst/>
          </a:prstGeom>
        </p:spPr>
      </p:pic>
      <p:pic>
        <p:nvPicPr>
          <p:cNvPr id="15" name="Image 10" descr="preencoded.png">
            <a:extLst>
              <a:ext uri="{FF2B5EF4-FFF2-40B4-BE49-F238E27FC236}">
                <a16:creationId xmlns:a16="http://schemas.microsoft.com/office/drawing/2014/main" id="{DD63601A-D60F-CC93-0AE8-91056CBA125D}"/>
              </a:ext>
            </a:extLst>
          </p:cNvPr>
          <p:cNvPicPr>
            <a:picLocks noChangeAspect="1"/>
          </p:cNvPicPr>
          <p:nvPr/>
        </p:nvPicPr>
        <p:blipFill>
          <a:blip r:embed="rId3"/>
          <a:stretch>
            <a:fillRect/>
          </a:stretch>
        </p:blipFill>
        <p:spPr>
          <a:xfrm>
            <a:off x="1634888" y="4433261"/>
            <a:ext cx="2467324" cy="1662762"/>
          </a:xfrm>
          <a:prstGeom prst="rect">
            <a:avLst/>
          </a:prstGeom>
        </p:spPr>
      </p:pic>
      <p:pic>
        <p:nvPicPr>
          <p:cNvPr id="16" name="Image 11" descr="preencoded.png">
            <a:extLst>
              <a:ext uri="{FF2B5EF4-FFF2-40B4-BE49-F238E27FC236}">
                <a16:creationId xmlns:a16="http://schemas.microsoft.com/office/drawing/2014/main" id="{DA3F9925-F949-3EA3-D0BD-A87E0145B35A}"/>
              </a:ext>
            </a:extLst>
          </p:cNvPr>
          <p:cNvPicPr>
            <a:picLocks noChangeAspect="1"/>
          </p:cNvPicPr>
          <p:nvPr/>
        </p:nvPicPr>
        <p:blipFill>
          <a:blip r:embed="rId4"/>
          <a:stretch>
            <a:fillRect/>
          </a:stretch>
        </p:blipFill>
        <p:spPr>
          <a:xfrm>
            <a:off x="5124612" y="4301785"/>
            <a:ext cx="2752572" cy="1925714"/>
          </a:xfrm>
          <a:prstGeom prst="rect">
            <a:avLst/>
          </a:prstGeom>
        </p:spPr>
      </p:pic>
      <p:sp>
        <p:nvSpPr>
          <p:cNvPr id="17" name="Text 3">
            <a:extLst>
              <a:ext uri="{FF2B5EF4-FFF2-40B4-BE49-F238E27FC236}">
                <a16:creationId xmlns:a16="http://schemas.microsoft.com/office/drawing/2014/main" id="{0B3D27FD-B1DC-F27A-9650-B00530202185}"/>
              </a:ext>
            </a:extLst>
          </p:cNvPr>
          <p:cNvSpPr/>
          <p:nvPr/>
        </p:nvSpPr>
        <p:spPr>
          <a:xfrm>
            <a:off x="585864" y="1346668"/>
            <a:ext cx="3352800" cy="276225"/>
          </a:xfrm>
          <a:prstGeom prst="rect">
            <a:avLst/>
          </a:prstGeom>
          <a:noFill/>
          <a:ln/>
        </p:spPr>
        <p:txBody>
          <a:bodyPr wrap="square" lIns="0" tIns="0" rIns="0" bIns="0" rtlCol="0" anchor="ctr"/>
          <a:lstStyle/>
          <a:p>
            <a:pPr marL="0" indent="0" algn="l">
              <a:lnSpc>
                <a:spcPct val="110000"/>
              </a:lnSpc>
              <a:buNone/>
            </a:pPr>
            <a:r>
              <a:rPr lang="en-US" sz="1800" b="1" dirty="0">
                <a:solidFill>
                  <a:srgbClr val="2B2B35"/>
                </a:solidFill>
                <a:latin typeface="Aptos" panose="020B0004020202020204" pitchFamily="34" charset="0"/>
                <a:ea typeface="Roboto" pitchFamily="34" charset="-122"/>
                <a:cs typeface="Roboto" pitchFamily="34" charset="-120"/>
              </a:rPr>
              <a:t>Data Collection / Demographics</a:t>
            </a:r>
            <a:endParaRPr lang="en-US" sz="1800" dirty="0">
              <a:latin typeface="Aptos" panose="020B0004020202020204" pitchFamily="34" charset="0"/>
            </a:endParaRPr>
          </a:p>
        </p:txBody>
      </p:sp>
      <p:sp>
        <p:nvSpPr>
          <p:cNvPr id="18" name="Text 4">
            <a:extLst>
              <a:ext uri="{FF2B5EF4-FFF2-40B4-BE49-F238E27FC236}">
                <a16:creationId xmlns:a16="http://schemas.microsoft.com/office/drawing/2014/main" id="{CA1E070D-64D0-E19A-F718-47FB41BC913B}"/>
              </a:ext>
            </a:extLst>
          </p:cNvPr>
          <p:cNvSpPr/>
          <p:nvPr/>
        </p:nvSpPr>
        <p:spPr>
          <a:xfrm>
            <a:off x="568270" y="1880094"/>
            <a:ext cx="3985257" cy="2247900"/>
          </a:xfrm>
          <a:prstGeom prst="rect">
            <a:avLst/>
          </a:prstGeom>
          <a:noFill/>
          <a:ln/>
        </p:spPr>
        <p:txBody>
          <a:bodyPr wrap="square" lIns="0" tIns="0" rIns="0" bIns="0" rtlCol="0" anchor="ctr"/>
          <a:lstStyle/>
          <a:p>
            <a:pPr marL="0" indent="0" algn="l">
              <a:lnSpc>
                <a:spcPct val="110000"/>
              </a:lnSpc>
              <a:buNone/>
            </a:pPr>
            <a:r>
              <a:rPr lang="en-US" sz="1400" dirty="0">
                <a:solidFill>
                  <a:srgbClr val="2B2B35"/>
                </a:solidFill>
                <a:latin typeface="Aptos" panose="020B0004020202020204" pitchFamily="34" charset="0"/>
                <a:ea typeface="Assistant" pitchFamily="34" charset="-122"/>
                <a:cs typeface="Assistant" pitchFamily="34" charset="-120"/>
              </a:rPr>
              <a:t>At the fair, RCORP staff and MTSU student volunteers, using a questionnaire that included a new query about personal connections to substance use disorder, assessed perceptions of drug use and the visibility of </a:t>
            </a:r>
            <a:r>
              <a:rPr lang="en-US" sz="1400" dirty="0" err="1">
                <a:solidFill>
                  <a:srgbClr val="2B2B35"/>
                </a:solidFill>
                <a:latin typeface="Aptos" panose="020B0004020202020204" pitchFamily="34" charset="0"/>
                <a:ea typeface="Assistant" pitchFamily="34" charset="-122"/>
                <a:cs typeface="Assistant" pitchFamily="34" charset="-120"/>
              </a:rPr>
              <a:t>DrugFree</a:t>
            </a:r>
            <a:r>
              <a:rPr lang="en-US" sz="1400" dirty="0">
                <a:solidFill>
                  <a:srgbClr val="2B2B35"/>
                </a:solidFill>
                <a:latin typeface="Aptos" panose="020B0004020202020204" pitchFamily="34" charset="0"/>
                <a:ea typeface="Assistant" pitchFamily="34" charset="-122"/>
                <a:cs typeface="Assistant" pitchFamily="34" charset="-120"/>
              </a:rPr>
              <a:t> </a:t>
            </a:r>
            <a:r>
              <a:rPr lang="en-US" sz="1400" dirty="0" err="1">
                <a:solidFill>
                  <a:srgbClr val="2B2B35"/>
                </a:solidFill>
                <a:latin typeface="Aptos" panose="020B0004020202020204" pitchFamily="34" charset="0"/>
                <a:ea typeface="Assistant" pitchFamily="34" charset="-122"/>
                <a:cs typeface="Assistant" pitchFamily="34" charset="-120"/>
              </a:rPr>
              <a:t>WilCo</a:t>
            </a:r>
            <a:r>
              <a:rPr lang="en-US" sz="1400" dirty="0">
                <a:solidFill>
                  <a:srgbClr val="2B2B35"/>
                </a:solidFill>
                <a:latin typeface="Aptos" panose="020B0004020202020204" pitchFamily="34" charset="0"/>
                <a:ea typeface="Assistant" pitchFamily="34" charset="-122"/>
                <a:cs typeface="Assistant" pitchFamily="34" charset="-120"/>
              </a:rPr>
              <a:t> billboards. They engaged adults, offering both digital and paper survey options. The 2023 survey revealed a younger average age of 35.7, a higher female participation, stable white representation, fewer black respondents, and an increase in non-disclosures on race from under 5% to 15.2%.</a:t>
            </a:r>
            <a:endParaRPr lang="en-US" sz="1400" dirty="0">
              <a:latin typeface="Aptos" panose="020B0004020202020204" pitchFamily="34" charset="0"/>
            </a:endParaRPr>
          </a:p>
        </p:txBody>
      </p:sp>
      <p:sp>
        <p:nvSpPr>
          <p:cNvPr id="20" name="Text 6">
            <a:extLst>
              <a:ext uri="{FF2B5EF4-FFF2-40B4-BE49-F238E27FC236}">
                <a16:creationId xmlns:a16="http://schemas.microsoft.com/office/drawing/2014/main" id="{D3EEE5D3-064B-D877-455C-9844A34985E2}"/>
              </a:ext>
            </a:extLst>
          </p:cNvPr>
          <p:cNvSpPr/>
          <p:nvPr/>
        </p:nvSpPr>
        <p:spPr>
          <a:xfrm>
            <a:off x="8042979" y="5018241"/>
            <a:ext cx="1120612" cy="492802"/>
          </a:xfrm>
          <a:prstGeom prst="rect">
            <a:avLst/>
          </a:prstGeom>
          <a:noFill/>
          <a:ln/>
        </p:spPr>
        <p:txBody>
          <a:bodyPr wrap="square" lIns="0" tIns="0" rIns="0" bIns="0" rtlCol="0" anchor="ctr"/>
          <a:lstStyle/>
          <a:p>
            <a:pPr marL="0" indent="0" algn="l">
              <a:lnSpc>
                <a:spcPct val="115000"/>
              </a:lnSpc>
              <a:buNone/>
            </a:pPr>
            <a:r>
              <a:rPr lang="en-US" sz="1400">
                <a:solidFill>
                  <a:srgbClr val="000000"/>
                </a:solidFill>
                <a:latin typeface="Assistant" pitchFamily="34" charset="0"/>
                <a:ea typeface="Assistant" pitchFamily="34" charset="-122"/>
                <a:cs typeface="Assistant" pitchFamily="34" charset="-120"/>
              </a:rPr>
              <a:t>Average Age of Respondents by Survey Year</a:t>
            </a:r>
            <a:endParaRPr lang="en-US" sz="1400"/>
          </a:p>
        </p:txBody>
      </p:sp>
      <p:sp>
        <p:nvSpPr>
          <p:cNvPr id="21" name="Text 7">
            <a:extLst>
              <a:ext uri="{FF2B5EF4-FFF2-40B4-BE49-F238E27FC236}">
                <a16:creationId xmlns:a16="http://schemas.microsoft.com/office/drawing/2014/main" id="{1B935566-F4A6-AEE2-B255-21DFB7AEEE1B}"/>
              </a:ext>
            </a:extLst>
          </p:cNvPr>
          <p:cNvSpPr/>
          <p:nvPr/>
        </p:nvSpPr>
        <p:spPr>
          <a:xfrm>
            <a:off x="5795452" y="1486659"/>
            <a:ext cx="3285012" cy="112386"/>
          </a:xfrm>
          <a:prstGeom prst="rect">
            <a:avLst/>
          </a:prstGeom>
          <a:noFill/>
          <a:ln/>
        </p:spPr>
        <p:txBody>
          <a:bodyPr wrap="square" lIns="0" tIns="0" rIns="0" bIns="0" rtlCol="0" anchor="ctr"/>
          <a:lstStyle/>
          <a:p>
            <a:pPr marL="0" indent="0" algn="l">
              <a:lnSpc>
                <a:spcPct val="115000"/>
              </a:lnSpc>
              <a:buNone/>
            </a:pPr>
            <a:r>
              <a:rPr lang="en-US" sz="1400" dirty="0">
                <a:solidFill>
                  <a:srgbClr val="000000"/>
                </a:solidFill>
                <a:latin typeface="Assistant" pitchFamily="34" charset="0"/>
                <a:ea typeface="Assistant" pitchFamily="34" charset="-122"/>
                <a:cs typeface="Assistant" pitchFamily="34" charset="-120"/>
              </a:rPr>
              <a:t>Race/Ethnicity Proportion by Survey Year</a:t>
            </a:r>
            <a:endParaRPr lang="en-US" sz="1400" dirty="0"/>
          </a:p>
        </p:txBody>
      </p:sp>
      <p:sp>
        <p:nvSpPr>
          <p:cNvPr id="22" name="Text 8">
            <a:extLst>
              <a:ext uri="{FF2B5EF4-FFF2-40B4-BE49-F238E27FC236}">
                <a16:creationId xmlns:a16="http://schemas.microsoft.com/office/drawing/2014/main" id="{ED6BB127-0E3B-33F6-AA0E-9F20C25C192A}"/>
              </a:ext>
            </a:extLst>
          </p:cNvPr>
          <p:cNvSpPr/>
          <p:nvPr/>
        </p:nvSpPr>
        <p:spPr>
          <a:xfrm>
            <a:off x="699601" y="5017818"/>
            <a:ext cx="935287" cy="742950"/>
          </a:xfrm>
          <a:prstGeom prst="rect">
            <a:avLst/>
          </a:prstGeom>
          <a:noFill/>
          <a:ln/>
        </p:spPr>
        <p:txBody>
          <a:bodyPr wrap="square" lIns="0" tIns="0" rIns="0" bIns="0" rtlCol="0" anchor="ctr"/>
          <a:lstStyle/>
          <a:p>
            <a:pPr marL="0" indent="0" algn="l">
              <a:lnSpc>
                <a:spcPct val="115000"/>
              </a:lnSpc>
              <a:buNone/>
            </a:pPr>
            <a:r>
              <a:rPr lang="en-US" sz="1400">
                <a:solidFill>
                  <a:srgbClr val="000000"/>
                </a:solidFill>
                <a:latin typeface="Assistant" pitchFamily="34" charset="0"/>
                <a:ea typeface="Assistant" pitchFamily="34" charset="-122"/>
                <a:cs typeface="Assistant" pitchFamily="34" charset="-120"/>
              </a:rPr>
              <a:t>Respondent Reported Gender by Survey Year</a:t>
            </a:r>
            <a:endParaRPr lang="en-US" sz="1400"/>
          </a:p>
        </p:txBody>
      </p:sp>
      <p:pic>
        <p:nvPicPr>
          <p:cNvPr id="2" name="Image 1" descr="preencoded.png">
            <a:extLst>
              <a:ext uri="{FF2B5EF4-FFF2-40B4-BE49-F238E27FC236}">
                <a16:creationId xmlns:a16="http://schemas.microsoft.com/office/drawing/2014/main" id="{B34480CF-176A-9994-FC6F-16E31CF793D5}"/>
              </a:ext>
            </a:extLst>
          </p:cNvPr>
          <p:cNvPicPr>
            <a:picLocks noChangeAspect="1"/>
          </p:cNvPicPr>
          <p:nvPr/>
        </p:nvPicPr>
        <p:blipFill>
          <a:blip r:embed="rId5"/>
          <a:stretch>
            <a:fillRect/>
          </a:stretch>
        </p:blipFill>
        <p:spPr>
          <a:xfrm>
            <a:off x="-33191" y="392382"/>
            <a:ext cx="7911302" cy="192314"/>
          </a:xfrm>
          <a:prstGeom prst="rect">
            <a:avLst/>
          </a:prstGeom>
        </p:spPr>
      </p:pic>
      <p:sp>
        <p:nvSpPr>
          <p:cNvPr id="4" name="Text 0">
            <a:extLst>
              <a:ext uri="{FF2B5EF4-FFF2-40B4-BE49-F238E27FC236}">
                <a16:creationId xmlns:a16="http://schemas.microsoft.com/office/drawing/2014/main" id="{BCC81ED6-AE23-747D-0098-E300C1B1E6E6}"/>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B66B-2A3E-B63F-2F0A-23B009782B0B}"/>
              </a:ext>
            </a:extLst>
          </p:cNvPr>
          <p:cNvSpPr>
            <a:spLocks noGrp="1"/>
          </p:cNvSpPr>
          <p:nvPr>
            <p:ph type="ctrTitle" idx="4294967295"/>
          </p:nvPr>
        </p:nvSpPr>
        <p:spPr>
          <a:xfrm>
            <a:off x="250765" y="538374"/>
            <a:ext cx="9144000" cy="2387600"/>
          </a:xfrm>
        </p:spPr>
        <p:txBody>
          <a:bodyPr>
            <a:noAutofit/>
          </a:bodyPr>
          <a:lstStyle/>
          <a:p>
            <a:r>
              <a:rPr lang="en-US" sz="4000" dirty="0">
                <a:solidFill>
                  <a:schemeClr val="tx1"/>
                </a:solidFill>
              </a:rPr>
              <a:t>Who We Are -</a:t>
            </a:r>
            <a:br>
              <a:rPr lang="en-US" sz="4000" dirty="0">
                <a:solidFill>
                  <a:schemeClr val="tx1"/>
                </a:solidFill>
              </a:rPr>
            </a:br>
            <a:r>
              <a:rPr lang="en-US" sz="4000" dirty="0">
                <a:solidFill>
                  <a:schemeClr val="tx1"/>
                </a:solidFill>
              </a:rPr>
              <a:t>MTSU RCORP Team, RCORP Wilson County Consortium</a:t>
            </a:r>
            <a:endParaRPr lang="en-US" sz="2000" dirty="0">
              <a:solidFill>
                <a:schemeClr val="tx1"/>
              </a:solidFill>
            </a:endParaRPr>
          </a:p>
        </p:txBody>
      </p:sp>
      <p:pic>
        <p:nvPicPr>
          <p:cNvPr id="5" name="Picture 4" descr="A blue and black logo&#10;&#10;Description automatically generated">
            <a:extLst>
              <a:ext uri="{FF2B5EF4-FFF2-40B4-BE49-F238E27FC236}">
                <a16:creationId xmlns:a16="http://schemas.microsoft.com/office/drawing/2014/main" id="{928A8030-5630-1D66-9F0E-52916A5CA041}"/>
              </a:ext>
            </a:extLst>
          </p:cNvPr>
          <p:cNvPicPr>
            <a:picLocks noChangeAspect="1"/>
          </p:cNvPicPr>
          <p:nvPr/>
        </p:nvPicPr>
        <p:blipFill>
          <a:blip r:embed="rId3"/>
          <a:stretch>
            <a:fillRect/>
          </a:stretch>
        </p:blipFill>
        <p:spPr>
          <a:xfrm>
            <a:off x="5035550" y="1886996"/>
            <a:ext cx="2322995" cy="2322995"/>
          </a:xfrm>
          <a:prstGeom prst="rect">
            <a:avLst/>
          </a:prstGeom>
        </p:spPr>
      </p:pic>
      <p:pic>
        <p:nvPicPr>
          <p:cNvPr id="14" name="Picture 13" descr="A blue and white logo&#10;&#10;Description automatically generated">
            <a:extLst>
              <a:ext uri="{FF2B5EF4-FFF2-40B4-BE49-F238E27FC236}">
                <a16:creationId xmlns:a16="http://schemas.microsoft.com/office/drawing/2014/main" id="{CE1291A0-B217-115A-D884-C10893350CA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08961" y="4443398"/>
            <a:ext cx="2622339" cy="1866350"/>
          </a:xfrm>
          <a:prstGeom prst="rect">
            <a:avLst/>
          </a:prstGeom>
        </p:spPr>
      </p:pic>
      <p:pic>
        <p:nvPicPr>
          <p:cNvPr id="6" name="Content Placeholder 9">
            <a:extLst>
              <a:ext uri="{FF2B5EF4-FFF2-40B4-BE49-F238E27FC236}">
                <a16:creationId xmlns:a16="http://schemas.microsoft.com/office/drawing/2014/main" id="{1EBA3F12-FBAA-8C7C-FFA2-B750D50E81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830" b="3"/>
          <a:stretch/>
        </p:blipFill>
        <p:spPr>
          <a:xfrm>
            <a:off x="827637" y="4443398"/>
            <a:ext cx="1678348" cy="1709582"/>
          </a:xfrm>
          <a:prstGeom prst="rect">
            <a:avLst/>
          </a:prstGeom>
        </p:spPr>
      </p:pic>
      <p:pic>
        <p:nvPicPr>
          <p:cNvPr id="3" name="Picture 2" descr="A blue and white logo&#10;&#10;Description automatically generated">
            <a:extLst>
              <a:ext uri="{FF2B5EF4-FFF2-40B4-BE49-F238E27FC236}">
                <a16:creationId xmlns:a16="http://schemas.microsoft.com/office/drawing/2014/main" id="{68E31B7A-3EB1-48A0-6208-45F9CE5EA7C6}"/>
              </a:ext>
            </a:extLst>
          </p:cNvPr>
          <p:cNvPicPr>
            <a:picLocks noChangeAspect="1"/>
          </p:cNvPicPr>
          <p:nvPr/>
        </p:nvPicPr>
        <p:blipFill>
          <a:blip r:embed="rId7"/>
          <a:stretch>
            <a:fillRect/>
          </a:stretch>
        </p:blipFill>
        <p:spPr>
          <a:xfrm>
            <a:off x="3877545" y="4642856"/>
            <a:ext cx="1805495" cy="1310665"/>
          </a:xfrm>
          <a:prstGeom prst="rect">
            <a:avLst/>
          </a:prstGeom>
        </p:spPr>
      </p:pic>
    </p:spTree>
    <p:extLst>
      <p:ext uri="{BB962C8B-B14F-4D97-AF65-F5344CB8AC3E}">
        <p14:creationId xmlns:p14="http://schemas.microsoft.com/office/powerpoint/2010/main" val="387004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Image 2" descr="preencoded.png">
            <a:extLst>
              <a:ext uri="{FF2B5EF4-FFF2-40B4-BE49-F238E27FC236}">
                <a16:creationId xmlns:a16="http://schemas.microsoft.com/office/drawing/2014/main" id="{56915B3D-A65B-BAA4-AB02-CE582D137760}"/>
              </a:ext>
            </a:extLst>
          </p:cNvPr>
          <p:cNvPicPr>
            <a:picLocks noChangeAspect="1"/>
          </p:cNvPicPr>
          <p:nvPr/>
        </p:nvPicPr>
        <p:blipFill>
          <a:blip r:embed="rId2"/>
          <a:stretch>
            <a:fillRect/>
          </a:stretch>
        </p:blipFill>
        <p:spPr>
          <a:xfrm>
            <a:off x="2387777" y="2746060"/>
            <a:ext cx="6048249" cy="3410200"/>
          </a:xfrm>
          <a:prstGeom prst="rect">
            <a:avLst/>
          </a:prstGeom>
        </p:spPr>
      </p:pic>
      <p:pic>
        <p:nvPicPr>
          <p:cNvPr id="16" name="Image 3" descr="preencoded.png">
            <a:extLst>
              <a:ext uri="{FF2B5EF4-FFF2-40B4-BE49-F238E27FC236}">
                <a16:creationId xmlns:a16="http://schemas.microsoft.com/office/drawing/2014/main" id="{D304168A-BB11-BBF0-01FC-FF991562DD4E}"/>
              </a:ext>
            </a:extLst>
          </p:cNvPr>
          <p:cNvPicPr>
            <a:picLocks noChangeAspect="1"/>
          </p:cNvPicPr>
          <p:nvPr/>
        </p:nvPicPr>
        <p:blipFill>
          <a:blip r:embed="rId3"/>
          <a:stretch>
            <a:fillRect/>
          </a:stretch>
        </p:blipFill>
        <p:spPr>
          <a:xfrm>
            <a:off x="8163506" y="2739710"/>
            <a:ext cx="3755444" cy="2751487"/>
          </a:xfrm>
          <a:prstGeom prst="rect">
            <a:avLst/>
          </a:prstGeom>
        </p:spPr>
      </p:pic>
      <p:sp>
        <p:nvSpPr>
          <p:cNvPr id="19" name="Text 3">
            <a:extLst>
              <a:ext uri="{FF2B5EF4-FFF2-40B4-BE49-F238E27FC236}">
                <a16:creationId xmlns:a16="http://schemas.microsoft.com/office/drawing/2014/main" id="{E3321302-3D93-7AA6-F36D-7F47EA2F7DB0}"/>
              </a:ext>
            </a:extLst>
          </p:cNvPr>
          <p:cNvSpPr/>
          <p:nvPr/>
        </p:nvSpPr>
        <p:spPr>
          <a:xfrm>
            <a:off x="290602" y="703897"/>
            <a:ext cx="7518945" cy="1189557"/>
          </a:xfrm>
          <a:prstGeom prst="rect">
            <a:avLst/>
          </a:prstGeom>
          <a:noFill/>
          <a:ln/>
        </p:spPr>
        <p:txBody>
          <a:bodyPr wrap="square" lIns="0" tIns="0" rIns="0" bIns="0" rtlCol="0" anchor="ctr"/>
          <a:lstStyle/>
          <a:p>
            <a:pPr marL="0" indent="0" algn="l">
              <a:lnSpc>
                <a:spcPct val="110000"/>
              </a:lnSpc>
              <a:buNone/>
            </a:pPr>
            <a:r>
              <a:rPr lang="en-US" sz="1600" dirty="0">
                <a:solidFill>
                  <a:srgbClr val="2B2B35"/>
                </a:solidFill>
                <a:latin typeface="Aptos" panose="020B0004020202020204" pitchFamily="34" charset="0"/>
                <a:ea typeface="Assistant" pitchFamily="34" charset="-122"/>
                <a:cs typeface="Assistant" pitchFamily="34" charset="-120"/>
              </a:rPr>
              <a:t>Our survey inquired about participants' views regarding the typical profile of a drug user, focusing on attributes such as gender, race/ethnicity, socioeconomic background, and employment status. Our findings show that the variation in these perceptions is marginal from 2022 to 2023 within our sample.</a:t>
            </a:r>
            <a:endParaRPr lang="en-US" sz="1600" dirty="0">
              <a:latin typeface="Aptos" panose="020B0004020202020204" pitchFamily="34" charset="0"/>
            </a:endParaRPr>
          </a:p>
        </p:txBody>
      </p:sp>
      <p:sp>
        <p:nvSpPr>
          <p:cNvPr id="20" name="Text 5">
            <a:extLst>
              <a:ext uri="{FF2B5EF4-FFF2-40B4-BE49-F238E27FC236}">
                <a16:creationId xmlns:a16="http://schemas.microsoft.com/office/drawing/2014/main" id="{5B9A4E9D-8BA4-C04D-AE96-521A227ECD4B}"/>
              </a:ext>
            </a:extLst>
          </p:cNvPr>
          <p:cNvSpPr/>
          <p:nvPr/>
        </p:nvSpPr>
        <p:spPr>
          <a:xfrm>
            <a:off x="4954913" y="2448980"/>
            <a:ext cx="6684637" cy="45719"/>
          </a:xfrm>
          <a:prstGeom prst="rect">
            <a:avLst/>
          </a:prstGeom>
          <a:noFill/>
          <a:ln/>
        </p:spPr>
        <p:txBody>
          <a:bodyPr wrap="square" lIns="0" tIns="0" rIns="0" bIns="0" rtlCol="0" anchor="ctr"/>
          <a:lstStyle/>
          <a:p>
            <a:pPr marL="0" indent="0" algn="l">
              <a:lnSpc>
                <a:spcPct val="115000"/>
              </a:lnSpc>
              <a:buNone/>
            </a:pPr>
            <a:r>
              <a:rPr lang="en-US" sz="1400" b="1" dirty="0">
                <a:solidFill>
                  <a:srgbClr val="000000"/>
                </a:solidFill>
                <a:latin typeface="Assistant" pitchFamily="34" charset="0"/>
                <a:ea typeface="Assistant" pitchFamily="34" charset="-122"/>
                <a:cs typeface="Assistant" pitchFamily="34" charset="-120"/>
              </a:rPr>
              <a:t>Beliefs (gender, race, socioeconomic status, employment) About a Typical Drug User by Survey Year</a:t>
            </a:r>
            <a:endParaRPr lang="en-US" sz="1400" b="1" dirty="0"/>
          </a:p>
        </p:txBody>
      </p:sp>
      <p:sp>
        <p:nvSpPr>
          <p:cNvPr id="21" name="TextBox 20">
            <a:extLst>
              <a:ext uri="{FF2B5EF4-FFF2-40B4-BE49-F238E27FC236}">
                <a16:creationId xmlns:a16="http://schemas.microsoft.com/office/drawing/2014/main" id="{57F35882-EEBB-1936-DACD-B8FCED3E8A29}"/>
              </a:ext>
            </a:extLst>
          </p:cNvPr>
          <p:cNvSpPr txBox="1"/>
          <p:nvPr/>
        </p:nvSpPr>
        <p:spPr>
          <a:xfrm>
            <a:off x="290587" y="2478414"/>
            <a:ext cx="3289466" cy="3293209"/>
          </a:xfrm>
          <a:prstGeom prst="rect">
            <a:avLst/>
          </a:prstGeom>
          <a:noFill/>
        </p:spPr>
        <p:txBody>
          <a:bodyPr wrap="square" lIns="91440" tIns="45720" rIns="91440" bIns="45720" rtlCol="0" anchor="t">
            <a:spAutoFit/>
          </a:bodyPr>
          <a:lstStyle/>
          <a:p>
            <a:r>
              <a:rPr lang="en-US" sz="2000" b="1" dirty="0">
                <a:latin typeface="Aptos" panose="020B0004020202020204" pitchFamily="34" charset="0"/>
                <a:cs typeface="Assistant"/>
              </a:rPr>
              <a:t>TDH Overdose Estimates (2021)</a:t>
            </a:r>
          </a:p>
          <a:p>
            <a:r>
              <a:rPr lang="en-US" sz="1600" dirty="0">
                <a:latin typeface="Aptos" panose="020B0004020202020204" pitchFamily="34" charset="0"/>
                <a:cs typeface="Assistant"/>
              </a:rPr>
              <a:t>White: 77.9%</a:t>
            </a:r>
          </a:p>
          <a:p>
            <a:r>
              <a:rPr lang="en-US" sz="1600" dirty="0">
                <a:latin typeface="Aptos" panose="020B0004020202020204" pitchFamily="34" charset="0"/>
                <a:cs typeface="Assistant"/>
              </a:rPr>
              <a:t>Black: 19.7%</a:t>
            </a:r>
          </a:p>
          <a:p>
            <a:r>
              <a:rPr lang="en-US" sz="1600" dirty="0">
                <a:latin typeface="Aptos" panose="020B0004020202020204" pitchFamily="34" charset="0"/>
                <a:cs typeface="Assistant"/>
              </a:rPr>
              <a:t>Other: 3.1%</a:t>
            </a:r>
          </a:p>
          <a:p>
            <a:endParaRPr lang="en-US" sz="1600" dirty="0">
              <a:latin typeface="Aptos" panose="020B0004020202020204" pitchFamily="34" charset="0"/>
              <a:cs typeface="Assistant"/>
            </a:endParaRPr>
          </a:p>
          <a:p>
            <a:r>
              <a:rPr lang="en-US" sz="1600" dirty="0">
                <a:latin typeface="Aptos" panose="020B0004020202020204" pitchFamily="34" charset="0"/>
                <a:cs typeface="Assistant"/>
              </a:rPr>
              <a:t>Men: 65.8%</a:t>
            </a:r>
          </a:p>
          <a:p>
            <a:r>
              <a:rPr lang="en-US" sz="1600" dirty="0">
                <a:latin typeface="Aptos" panose="020B0004020202020204" pitchFamily="34" charset="0"/>
                <a:cs typeface="Assistant"/>
              </a:rPr>
              <a:t>Women: 34.2%</a:t>
            </a:r>
          </a:p>
          <a:p>
            <a:endParaRPr lang="en-US" sz="2000" b="1" dirty="0">
              <a:latin typeface="Aptos" panose="020B0004020202020204" pitchFamily="34" charset="0"/>
              <a:cs typeface="Assistant"/>
            </a:endParaRPr>
          </a:p>
          <a:p>
            <a:r>
              <a:rPr lang="en-US" sz="2000" b="1" dirty="0">
                <a:latin typeface="Aptos" panose="020B0004020202020204" pitchFamily="34" charset="0"/>
                <a:cs typeface="Assistant"/>
              </a:rPr>
              <a:t>Existing Literature</a:t>
            </a:r>
            <a:endParaRPr lang="en-US" sz="1600" dirty="0">
              <a:latin typeface="Aptos" panose="020B0004020202020204" pitchFamily="34" charset="0"/>
              <a:cs typeface="Assistant"/>
            </a:endParaRPr>
          </a:p>
          <a:p>
            <a:r>
              <a:rPr lang="en-US" sz="1600" dirty="0">
                <a:latin typeface="Aptos" panose="020B0004020202020204" pitchFamily="34" charset="0"/>
                <a:cs typeface="Assistant"/>
              </a:rPr>
              <a:t>Income and education linked with fatal and nonfatal overdoses</a:t>
            </a:r>
          </a:p>
        </p:txBody>
      </p:sp>
      <p:pic>
        <p:nvPicPr>
          <p:cNvPr id="2" name="Image 1" descr="preencoded.png">
            <a:extLst>
              <a:ext uri="{FF2B5EF4-FFF2-40B4-BE49-F238E27FC236}">
                <a16:creationId xmlns:a16="http://schemas.microsoft.com/office/drawing/2014/main" id="{4E2B8ED2-4F69-FD7B-4D15-4723CE851D4B}"/>
              </a:ext>
            </a:extLst>
          </p:cNvPr>
          <p:cNvPicPr>
            <a:picLocks noChangeAspect="1"/>
          </p:cNvPicPr>
          <p:nvPr/>
        </p:nvPicPr>
        <p:blipFill>
          <a:blip r:embed="rId4"/>
          <a:stretch>
            <a:fillRect/>
          </a:stretch>
        </p:blipFill>
        <p:spPr>
          <a:xfrm>
            <a:off x="-33191" y="392382"/>
            <a:ext cx="7911302" cy="192314"/>
          </a:xfrm>
          <a:prstGeom prst="rect">
            <a:avLst/>
          </a:prstGeom>
        </p:spPr>
      </p:pic>
      <p:sp>
        <p:nvSpPr>
          <p:cNvPr id="4" name="Text 0">
            <a:extLst>
              <a:ext uri="{FF2B5EF4-FFF2-40B4-BE49-F238E27FC236}">
                <a16:creationId xmlns:a16="http://schemas.microsoft.com/office/drawing/2014/main" id="{42ED8A55-72D1-3CC4-6983-A1025742D3B8}"/>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15145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93BB03E-4511-4DF7-DC11-62C38204111C}"/>
              </a:ext>
            </a:extLst>
          </p:cNvPr>
          <p:cNvGrpSpPr/>
          <p:nvPr/>
        </p:nvGrpSpPr>
        <p:grpSpPr>
          <a:xfrm>
            <a:off x="548020" y="1106941"/>
            <a:ext cx="9887389" cy="5492096"/>
            <a:chOff x="998665" y="1598554"/>
            <a:chExt cx="7323300" cy="4029281"/>
          </a:xfrm>
        </p:grpSpPr>
        <p:pic>
          <p:nvPicPr>
            <p:cNvPr id="11" name="Image 4" descr="preencoded.png">
              <a:extLst>
                <a:ext uri="{FF2B5EF4-FFF2-40B4-BE49-F238E27FC236}">
                  <a16:creationId xmlns:a16="http://schemas.microsoft.com/office/drawing/2014/main" id="{10B039FF-B5A8-D47F-E31E-5CA6616AAA5A}"/>
                </a:ext>
              </a:extLst>
            </p:cNvPr>
            <p:cNvPicPr>
              <a:picLocks noChangeAspect="1"/>
            </p:cNvPicPr>
            <p:nvPr/>
          </p:nvPicPr>
          <p:blipFill>
            <a:blip r:embed="rId2"/>
            <a:stretch>
              <a:fillRect/>
            </a:stretch>
          </p:blipFill>
          <p:spPr>
            <a:xfrm>
              <a:off x="1333621" y="1711816"/>
              <a:ext cx="5550862" cy="3916019"/>
            </a:xfrm>
            <a:prstGeom prst="rect">
              <a:avLst/>
            </a:prstGeom>
          </p:spPr>
        </p:pic>
        <p:pic>
          <p:nvPicPr>
            <p:cNvPr id="12" name="Image 5" descr="preencoded.png">
              <a:extLst>
                <a:ext uri="{FF2B5EF4-FFF2-40B4-BE49-F238E27FC236}">
                  <a16:creationId xmlns:a16="http://schemas.microsoft.com/office/drawing/2014/main" id="{4054C1CC-E4A1-F03E-57FC-D8CBE002FEF2}"/>
                </a:ext>
              </a:extLst>
            </p:cNvPr>
            <p:cNvPicPr>
              <a:picLocks noChangeAspect="1"/>
            </p:cNvPicPr>
            <p:nvPr/>
          </p:nvPicPr>
          <p:blipFill>
            <a:blip r:embed="rId3"/>
            <a:stretch>
              <a:fillRect/>
            </a:stretch>
          </p:blipFill>
          <p:spPr>
            <a:xfrm>
              <a:off x="1437289" y="2703463"/>
              <a:ext cx="1729892" cy="190098"/>
            </a:xfrm>
            <a:prstGeom prst="rect">
              <a:avLst/>
            </a:prstGeom>
          </p:spPr>
        </p:pic>
        <p:pic>
          <p:nvPicPr>
            <p:cNvPr id="13" name="Image 6" descr="preencoded.png">
              <a:extLst>
                <a:ext uri="{FF2B5EF4-FFF2-40B4-BE49-F238E27FC236}">
                  <a16:creationId xmlns:a16="http://schemas.microsoft.com/office/drawing/2014/main" id="{AD821512-261B-7888-2DB6-9E93E29615D3}"/>
                </a:ext>
              </a:extLst>
            </p:cNvPr>
            <p:cNvPicPr>
              <a:picLocks noChangeAspect="1"/>
            </p:cNvPicPr>
            <p:nvPr/>
          </p:nvPicPr>
          <p:blipFill>
            <a:blip r:embed="rId3"/>
            <a:stretch>
              <a:fillRect/>
            </a:stretch>
          </p:blipFill>
          <p:spPr>
            <a:xfrm>
              <a:off x="1438479" y="2941588"/>
              <a:ext cx="1729892" cy="190098"/>
            </a:xfrm>
            <a:prstGeom prst="rect">
              <a:avLst/>
            </a:prstGeom>
          </p:spPr>
        </p:pic>
        <p:pic>
          <p:nvPicPr>
            <p:cNvPr id="14" name="Image 7" descr="preencoded.png">
              <a:extLst>
                <a:ext uri="{FF2B5EF4-FFF2-40B4-BE49-F238E27FC236}">
                  <a16:creationId xmlns:a16="http://schemas.microsoft.com/office/drawing/2014/main" id="{0ECFFE68-23E1-8420-02A3-449306BDFDB5}"/>
                </a:ext>
              </a:extLst>
            </p:cNvPr>
            <p:cNvPicPr>
              <a:picLocks noChangeAspect="1"/>
            </p:cNvPicPr>
            <p:nvPr/>
          </p:nvPicPr>
          <p:blipFill>
            <a:blip r:embed="rId3"/>
            <a:stretch>
              <a:fillRect/>
            </a:stretch>
          </p:blipFill>
          <p:spPr>
            <a:xfrm>
              <a:off x="1438479" y="4408438"/>
              <a:ext cx="1729892" cy="190098"/>
            </a:xfrm>
            <a:prstGeom prst="rect">
              <a:avLst/>
            </a:prstGeom>
          </p:spPr>
        </p:pic>
        <p:pic>
          <p:nvPicPr>
            <p:cNvPr id="15" name="Image 8" descr="preencoded.png">
              <a:extLst>
                <a:ext uri="{FF2B5EF4-FFF2-40B4-BE49-F238E27FC236}">
                  <a16:creationId xmlns:a16="http://schemas.microsoft.com/office/drawing/2014/main" id="{377C5B8B-6746-F936-B4E0-FD29FFEAD6EF}"/>
                </a:ext>
              </a:extLst>
            </p:cNvPr>
            <p:cNvPicPr>
              <a:picLocks noChangeAspect="1"/>
            </p:cNvPicPr>
            <p:nvPr/>
          </p:nvPicPr>
          <p:blipFill>
            <a:blip r:embed="rId4"/>
            <a:stretch>
              <a:fillRect/>
            </a:stretch>
          </p:blipFill>
          <p:spPr>
            <a:xfrm rot="16204758">
              <a:off x="748221" y="2051363"/>
              <a:ext cx="836430" cy="161583"/>
            </a:xfrm>
            <a:prstGeom prst="rect">
              <a:avLst/>
            </a:prstGeom>
          </p:spPr>
        </p:pic>
        <p:pic>
          <p:nvPicPr>
            <p:cNvPr id="16" name="Image 9" descr="preencoded.png">
              <a:extLst>
                <a:ext uri="{FF2B5EF4-FFF2-40B4-BE49-F238E27FC236}">
                  <a16:creationId xmlns:a16="http://schemas.microsoft.com/office/drawing/2014/main" id="{20DDEA5E-22E0-0A25-328E-4B7B2B924BB4}"/>
                </a:ext>
              </a:extLst>
            </p:cNvPr>
            <p:cNvPicPr>
              <a:picLocks noChangeAspect="1"/>
            </p:cNvPicPr>
            <p:nvPr/>
          </p:nvPicPr>
          <p:blipFill>
            <a:blip r:embed="rId5"/>
            <a:stretch>
              <a:fillRect/>
            </a:stretch>
          </p:blipFill>
          <p:spPr>
            <a:xfrm rot="16204758">
              <a:off x="952289" y="2902157"/>
              <a:ext cx="427720" cy="161583"/>
            </a:xfrm>
            <a:prstGeom prst="rect">
              <a:avLst/>
            </a:prstGeom>
          </p:spPr>
        </p:pic>
        <p:pic>
          <p:nvPicPr>
            <p:cNvPr id="17" name="Image 10" descr="preencoded.png">
              <a:extLst>
                <a:ext uri="{FF2B5EF4-FFF2-40B4-BE49-F238E27FC236}">
                  <a16:creationId xmlns:a16="http://schemas.microsoft.com/office/drawing/2014/main" id="{5AAD34EF-0B17-D201-AC4F-7E5BF43F5614}"/>
                </a:ext>
              </a:extLst>
            </p:cNvPr>
            <p:cNvPicPr>
              <a:picLocks noChangeAspect="1"/>
            </p:cNvPicPr>
            <p:nvPr/>
          </p:nvPicPr>
          <p:blipFill>
            <a:blip r:embed="rId6"/>
            <a:stretch>
              <a:fillRect/>
            </a:stretch>
          </p:blipFill>
          <p:spPr>
            <a:xfrm rot="16204758">
              <a:off x="871513" y="4823400"/>
              <a:ext cx="589303" cy="161583"/>
            </a:xfrm>
            <a:prstGeom prst="rect">
              <a:avLst/>
            </a:prstGeom>
          </p:spPr>
        </p:pic>
        <p:pic>
          <p:nvPicPr>
            <p:cNvPr id="18" name="Image 11" descr="preencoded.png">
              <a:extLst>
                <a:ext uri="{FF2B5EF4-FFF2-40B4-BE49-F238E27FC236}">
                  <a16:creationId xmlns:a16="http://schemas.microsoft.com/office/drawing/2014/main" id="{A47A681A-F48D-001E-037C-1DBB9A38313B}"/>
                </a:ext>
              </a:extLst>
            </p:cNvPr>
            <p:cNvPicPr>
              <a:picLocks noChangeAspect="1"/>
            </p:cNvPicPr>
            <p:nvPr/>
          </p:nvPicPr>
          <p:blipFill>
            <a:blip r:embed="rId7"/>
            <a:stretch>
              <a:fillRect/>
            </a:stretch>
          </p:blipFill>
          <p:spPr>
            <a:xfrm rot="16204758">
              <a:off x="865596" y="3600608"/>
              <a:ext cx="589305" cy="323167"/>
            </a:xfrm>
            <a:prstGeom prst="rect">
              <a:avLst/>
            </a:prstGeom>
          </p:spPr>
        </p:pic>
        <p:pic>
          <p:nvPicPr>
            <p:cNvPr id="19" name="Image 12" descr="preencoded.png">
              <a:extLst>
                <a:ext uri="{FF2B5EF4-FFF2-40B4-BE49-F238E27FC236}">
                  <a16:creationId xmlns:a16="http://schemas.microsoft.com/office/drawing/2014/main" id="{4A81761F-CDAD-58F8-9B30-E70DD95AEB5A}"/>
                </a:ext>
              </a:extLst>
            </p:cNvPr>
            <p:cNvPicPr>
              <a:picLocks noChangeAspect="1"/>
            </p:cNvPicPr>
            <p:nvPr/>
          </p:nvPicPr>
          <p:blipFill>
            <a:blip r:embed="rId8"/>
            <a:stretch>
              <a:fillRect/>
            </a:stretch>
          </p:blipFill>
          <p:spPr>
            <a:xfrm>
              <a:off x="6797694" y="1598554"/>
              <a:ext cx="1520784" cy="3136617"/>
            </a:xfrm>
            <a:prstGeom prst="rect">
              <a:avLst/>
            </a:prstGeom>
          </p:spPr>
        </p:pic>
        <p:pic>
          <p:nvPicPr>
            <p:cNvPr id="20" name="Image 13" descr="preencoded.png">
              <a:extLst>
                <a:ext uri="{FF2B5EF4-FFF2-40B4-BE49-F238E27FC236}">
                  <a16:creationId xmlns:a16="http://schemas.microsoft.com/office/drawing/2014/main" id="{DE457547-7E1A-D550-7071-5B90592A30DF}"/>
                </a:ext>
              </a:extLst>
            </p:cNvPr>
            <p:cNvPicPr>
              <a:picLocks noChangeAspect="1"/>
            </p:cNvPicPr>
            <p:nvPr/>
          </p:nvPicPr>
          <p:blipFill>
            <a:blip r:embed="rId9"/>
            <a:stretch>
              <a:fillRect/>
            </a:stretch>
          </p:blipFill>
          <p:spPr>
            <a:xfrm>
              <a:off x="6886725" y="5007466"/>
              <a:ext cx="1435240" cy="456235"/>
            </a:xfrm>
            <a:prstGeom prst="rect">
              <a:avLst/>
            </a:prstGeom>
          </p:spPr>
        </p:pic>
      </p:grpSp>
      <p:sp>
        <p:nvSpPr>
          <p:cNvPr id="21" name="Text 6">
            <a:extLst>
              <a:ext uri="{FF2B5EF4-FFF2-40B4-BE49-F238E27FC236}">
                <a16:creationId xmlns:a16="http://schemas.microsoft.com/office/drawing/2014/main" id="{0F31C4E2-E2E6-C63F-5048-BAE54F91E5C7}"/>
              </a:ext>
            </a:extLst>
          </p:cNvPr>
          <p:cNvSpPr/>
          <p:nvPr/>
        </p:nvSpPr>
        <p:spPr>
          <a:xfrm>
            <a:off x="2369683" y="1105538"/>
            <a:ext cx="5295895" cy="192314"/>
          </a:xfrm>
          <a:prstGeom prst="rect">
            <a:avLst/>
          </a:prstGeom>
          <a:noFill/>
          <a:ln/>
        </p:spPr>
        <p:txBody>
          <a:bodyPr wrap="square" lIns="0" tIns="0" rIns="0" bIns="0" rtlCol="0" anchor="ctr"/>
          <a:lstStyle/>
          <a:p>
            <a:pPr marL="0" indent="0" algn="l">
              <a:lnSpc>
                <a:spcPct val="115000"/>
              </a:lnSpc>
              <a:buNone/>
            </a:pPr>
            <a:r>
              <a:rPr lang="en-US" sz="1600" b="1">
                <a:solidFill>
                  <a:srgbClr val="000000"/>
                </a:solidFill>
                <a:latin typeface="Assistant" pitchFamily="34" charset="0"/>
                <a:ea typeface="Assistant" pitchFamily="34" charset="-122"/>
                <a:cs typeface="Assistant" pitchFamily="34" charset="-120"/>
              </a:rPr>
              <a:t>Stigma Item-Specific Changes by Year and Across Domains</a:t>
            </a:r>
            <a:endParaRPr lang="en-US" sz="1600" b="1"/>
          </a:p>
        </p:txBody>
      </p:sp>
      <p:pic>
        <p:nvPicPr>
          <p:cNvPr id="2" name="Image 1" descr="preencoded.png">
            <a:extLst>
              <a:ext uri="{FF2B5EF4-FFF2-40B4-BE49-F238E27FC236}">
                <a16:creationId xmlns:a16="http://schemas.microsoft.com/office/drawing/2014/main" id="{DE3F8373-BFBC-555F-A8DA-2FFB7B37CDFF}"/>
              </a:ext>
            </a:extLst>
          </p:cNvPr>
          <p:cNvPicPr>
            <a:picLocks noChangeAspect="1"/>
          </p:cNvPicPr>
          <p:nvPr/>
        </p:nvPicPr>
        <p:blipFill>
          <a:blip r:embed="rId10"/>
          <a:stretch>
            <a:fillRect/>
          </a:stretch>
        </p:blipFill>
        <p:spPr>
          <a:xfrm>
            <a:off x="-33191" y="392382"/>
            <a:ext cx="7911302" cy="192314"/>
          </a:xfrm>
          <a:prstGeom prst="rect">
            <a:avLst/>
          </a:prstGeom>
        </p:spPr>
      </p:pic>
      <p:sp>
        <p:nvSpPr>
          <p:cNvPr id="4" name="Text 0">
            <a:extLst>
              <a:ext uri="{FF2B5EF4-FFF2-40B4-BE49-F238E27FC236}">
                <a16:creationId xmlns:a16="http://schemas.microsoft.com/office/drawing/2014/main" id="{9C87CDB4-F912-29CB-B975-AB8859A9231D}"/>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42604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 descr="preencoded.png">
            <a:extLst>
              <a:ext uri="{FF2B5EF4-FFF2-40B4-BE49-F238E27FC236}">
                <a16:creationId xmlns:a16="http://schemas.microsoft.com/office/drawing/2014/main" id="{2A72CDC6-0EBE-C64A-3B7A-DD8E117627BB}"/>
              </a:ext>
            </a:extLst>
          </p:cNvPr>
          <p:cNvPicPr>
            <a:picLocks noChangeAspect="1"/>
          </p:cNvPicPr>
          <p:nvPr/>
        </p:nvPicPr>
        <p:blipFill>
          <a:blip r:embed="rId2"/>
          <a:stretch>
            <a:fillRect/>
          </a:stretch>
        </p:blipFill>
        <p:spPr>
          <a:xfrm>
            <a:off x="1360542" y="1298187"/>
            <a:ext cx="3028950" cy="1809750"/>
          </a:xfrm>
          <a:prstGeom prst="rect">
            <a:avLst/>
          </a:prstGeom>
        </p:spPr>
      </p:pic>
      <p:pic>
        <p:nvPicPr>
          <p:cNvPr id="12" name="Image 2" descr="preencoded.png">
            <a:extLst>
              <a:ext uri="{FF2B5EF4-FFF2-40B4-BE49-F238E27FC236}">
                <a16:creationId xmlns:a16="http://schemas.microsoft.com/office/drawing/2014/main" id="{F8A2E0BC-3AC7-B6F8-CF39-39EECF57C461}"/>
              </a:ext>
            </a:extLst>
          </p:cNvPr>
          <p:cNvPicPr>
            <a:picLocks noChangeAspect="1"/>
          </p:cNvPicPr>
          <p:nvPr/>
        </p:nvPicPr>
        <p:blipFill>
          <a:blip r:embed="rId3"/>
          <a:stretch>
            <a:fillRect/>
          </a:stretch>
        </p:blipFill>
        <p:spPr>
          <a:xfrm>
            <a:off x="4544378" y="1298187"/>
            <a:ext cx="3028950" cy="1809750"/>
          </a:xfrm>
          <a:prstGeom prst="rect">
            <a:avLst/>
          </a:prstGeom>
        </p:spPr>
      </p:pic>
      <p:pic>
        <p:nvPicPr>
          <p:cNvPr id="13" name="Image 3" descr="preencoded.png">
            <a:extLst>
              <a:ext uri="{FF2B5EF4-FFF2-40B4-BE49-F238E27FC236}">
                <a16:creationId xmlns:a16="http://schemas.microsoft.com/office/drawing/2014/main" id="{13C6D3E0-DFD7-F89F-A09B-4AEC5BF04CFF}"/>
              </a:ext>
            </a:extLst>
          </p:cNvPr>
          <p:cNvPicPr>
            <a:picLocks noChangeAspect="1"/>
          </p:cNvPicPr>
          <p:nvPr/>
        </p:nvPicPr>
        <p:blipFill>
          <a:blip r:embed="rId4"/>
          <a:stretch>
            <a:fillRect/>
          </a:stretch>
        </p:blipFill>
        <p:spPr>
          <a:xfrm>
            <a:off x="1425550" y="3545534"/>
            <a:ext cx="3028950" cy="1809750"/>
          </a:xfrm>
          <a:prstGeom prst="rect">
            <a:avLst/>
          </a:prstGeom>
        </p:spPr>
      </p:pic>
      <p:pic>
        <p:nvPicPr>
          <p:cNvPr id="14" name="Image 4" descr="preencoded.png">
            <a:extLst>
              <a:ext uri="{FF2B5EF4-FFF2-40B4-BE49-F238E27FC236}">
                <a16:creationId xmlns:a16="http://schemas.microsoft.com/office/drawing/2014/main" id="{6122A3C6-EBEB-34E2-18E3-226262F52832}"/>
              </a:ext>
            </a:extLst>
          </p:cNvPr>
          <p:cNvPicPr>
            <a:picLocks noChangeAspect="1"/>
          </p:cNvPicPr>
          <p:nvPr/>
        </p:nvPicPr>
        <p:blipFill>
          <a:blip r:embed="rId5"/>
          <a:stretch>
            <a:fillRect/>
          </a:stretch>
        </p:blipFill>
        <p:spPr>
          <a:xfrm>
            <a:off x="4581525" y="3508387"/>
            <a:ext cx="3028950" cy="1809750"/>
          </a:xfrm>
          <a:prstGeom prst="rect">
            <a:avLst/>
          </a:prstGeom>
        </p:spPr>
      </p:pic>
      <p:pic>
        <p:nvPicPr>
          <p:cNvPr id="15" name="Image 7" descr="preencoded.png">
            <a:extLst>
              <a:ext uri="{FF2B5EF4-FFF2-40B4-BE49-F238E27FC236}">
                <a16:creationId xmlns:a16="http://schemas.microsoft.com/office/drawing/2014/main" id="{27342AE2-38CF-CA5F-2E8C-B24E4A8DE786}"/>
              </a:ext>
            </a:extLst>
          </p:cNvPr>
          <p:cNvPicPr>
            <a:picLocks noChangeAspect="1"/>
          </p:cNvPicPr>
          <p:nvPr/>
        </p:nvPicPr>
        <p:blipFill>
          <a:blip r:embed="rId6"/>
          <a:stretch>
            <a:fillRect/>
          </a:stretch>
        </p:blipFill>
        <p:spPr>
          <a:xfrm>
            <a:off x="5900242" y="2311456"/>
            <a:ext cx="314325" cy="180975"/>
          </a:xfrm>
          <a:prstGeom prst="rect">
            <a:avLst/>
          </a:prstGeom>
        </p:spPr>
      </p:pic>
      <p:pic>
        <p:nvPicPr>
          <p:cNvPr id="16" name="Image 8" descr="preencoded.png">
            <a:extLst>
              <a:ext uri="{FF2B5EF4-FFF2-40B4-BE49-F238E27FC236}">
                <a16:creationId xmlns:a16="http://schemas.microsoft.com/office/drawing/2014/main" id="{C15DFE00-5595-523A-A04B-656785745B39}"/>
              </a:ext>
            </a:extLst>
          </p:cNvPr>
          <p:cNvPicPr>
            <a:picLocks noChangeAspect="1"/>
          </p:cNvPicPr>
          <p:nvPr/>
        </p:nvPicPr>
        <p:blipFill>
          <a:blip r:embed="rId7"/>
          <a:stretch>
            <a:fillRect/>
          </a:stretch>
        </p:blipFill>
        <p:spPr>
          <a:xfrm>
            <a:off x="2716406" y="2311456"/>
            <a:ext cx="314325" cy="180975"/>
          </a:xfrm>
          <a:prstGeom prst="rect">
            <a:avLst/>
          </a:prstGeom>
        </p:spPr>
      </p:pic>
      <p:pic>
        <p:nvPicPr>
          <p:cNvPr id="17" name="Image 9" descr="preencoded.png">
            <a:extLst>
              <a:ext uri="{FF2B5EF4-FFF2-40B4-BE49-F238E27FC236}">
                <a16:creationId xmlns:a16="http://schemas.microsoft.com/office/drawing/2014/main" id="{645B7EAE-B004-3C1B-47F8-603DA2C7E603}"/>
              </a:ext>
            </a:extLst>
          </p:cNvPr>
          <p:cNvPicPr>
            <a:picLocks noChangeAspect="1"/>
          </p:cNvPicPr>
          <p:nvPr/>
        </p:nvPicPr>
        <p:blipFill>
          <a:blip r:embed="rId8"/>
          <a:stretch>
            <a:fillRect/>
          </a:stretch>
        </p:blipFill>
        <p:spPr>
          <a:xfrm>
            <a:off x="2781414" y="4558804"/>
            <a:ext cx="314325" cy="180975"/>
          </a:xfrm>
          <a:prstGeom prst="rect">
            <a:avLst/>
          </a:prstGeom>
        </p:spPr>
      </p:pic>
      <p:pic>
        <p:nvPicPr>
          <p:cNvPr id="18" name="Image 10" descr="preencoded.png">
            <a:extLst>
              <a:ext uri="{FF2B5EF4-FFF2-40B4-BE49-F238E27FC236}">
                <a16:creationId xmlns:a16="http://schemas.microsoft.com/office/drawing/2014/main" id="{10531FF2-F160-CB50-5B7B-65985BF1B192}"/>
              </a:ext>
            </a:extLst>
          </p:cNvPr>
          <p:cNvPicPr>
            <a:picLocks noChangeAspect="1"/>
          </p:cNvPicPr>
          <p:nvPr/>
        </p:nvPicPr>
        <p:blipFill>
          <a:blip r:embed="rId9"/>
          <a:stretch>
            <a:fillRect/>
          </a:stretch>
        </p:blipFill>
        <p:spPr>
          <a:xfrm>
            <a:off x="2158413" y="3110099"/>
            <a:ext cx="1581150" cy="266700"/>
          </a:xfrm>
          <a:prstGeom prst="rect">
            <a:avLst/>
          </a:prstGeom>
        </p:spPr>
      </p:pic>
      <p:pic>
        <p:nvPicPr>
          <p:cNvPr id="19" name="Image 11" descr="preencoded.png">
            <a:extLst>
              <a:ext uri="{FF2B5EF4-FFF2-40B4-BE49-F238E27FC236}">
                <a16:creationId xmlns:a16="http://schemas.microsoft.com/office/drawing/2014/main" id="{A56B0969-C185-C40B-8186-7B79F8B60D2D}"/>
              </a:ext>
            </a:extLst>
          </p:cNvPr>
          <p:cNvPicPr>
            <a:picLocks noChangeAspect="1"/>
          </p:cNvPicPr>
          <p:nvPr/>
        </p:nvPicPr>
        <p:blipFill>
          <a:blip r:embed="rId10"/>
          <a:stretch>
            <a:fillRect/>
          </a:stretch>
        </p:blipFill>
        <p:spPr>
          <a:xfrm>
            <a:off x="5268763" y="3147246"/>
            <a:ext cx="1581150" cy="266700"/>
          </a:xfrm>
          <a:prstGeom prst="rect">
            <a:avLst/>
          </a:prstGeom>
        </p:spPr>
      </p:pic>
      <p:pic>
        <p:nvPicPr>
          <p:cNvPr id="20" name="Image 12" descr="preencoded.png">
            <a:extLst>
              <a:ext uri="{FF2B5EF4-FFF2-40B4-BE49-F238E27FC236}">
                <a16:creationId xmlns:a16="http://schemas.microsoft.com/office/drawing/2014/main" id="{762C47D7-77C4-7F7A-B346-FDFA6DCC59F6}"/>
              </a:ext>
            </a:extLst>
          </p:cNvPr>
          <p:cNvPicPr>
            <a:picLocks noChangeAspect="1"/>
          </p:cNvPicPr>
          <p:nvPr/>
        </p:nvPicPr>
        <p:blipFill>
          <a:blip r:embed="rId11"/>
          <a:stretch>
            <a:fillRect/>
          </a:stretch>
        </p:blipFill>
        <p:spPr>
          <a:xfrm>
            <a:off x="2149926" y="5357446"/>
            <a:ext cx="1581150" cy="266700"/>
          </a:xfrm>
          <a:prstGeom prst="rect">
            <a:avLst/>
          </a:prstGeom>
        </p:spPr>
      </p:pic>
      <p:pic>
        <p:nvPicPr>
          <p:cNvPr id="21" name="Image 13" descr="preencoded.png">
            <a:extLst>
              <a:ext uri="{FF2B5EF4-FFF2-40B4-BE49-F238E27FC236}">
                <a16:creationId xmlns:a16="http://schemas.microsoft.com/office/drawing/2014/main" id="{6A93F2D3-F2C3-6860-1E7D-B642FDE05805}"/>
              </a:ext>
            </a:extLst>
          </p:cNvPr>
          <p:cNvPicPr>
            <a:picLocks noChangeAspect="1"/>
          </p:cNvPicPr>
          <p:nvPr/>
        </p:nvPicPr>
        <p:blipFill>
          <a:blip r:embed="rId12"/>
          <a:stretch>
            <a:fillRect/>
          </a:stretch>
        </p:blipFill>
        <p:spPr>
          <a:xfrm>
            <a:off x="5937390" y="4521656"/>
            <a:ext cx="314325" cy="180975"/>
          </a:xfrm>
          <a:prstGeom prst="rect">
            <a:avLst/>
          </a:prstGeom>
        </p:spPr>
      </p:pic>
      <p:pic>
        <p:nvPicPr>
          <p:cNvPr id="22" name="Image 14" descr="preencoded.png">
            <a:extLst>
              <a:ext uri="{FF2B5EF4-FFF2-40B4-BE49-F238E27FC236}">
                <a16:creationId xmlns:a16="http://schemas.microsoft.com/office/drawing/2014/main" id="{0DF42D84-164F-57EA-7B5D-334B6B1F30B2}"/>
              </a:ext>
            </a:extLst>
          </p:cNvPr>
          <p:cNvPicPr>
            <a:picLocks noChangeAspect="1"/>
          </p:cNvPicPr>
          <p:nvPr/>
        </p:nvPicPr>
        <p:blipFill>
          <a:blip r:embed="rId13"/>
          <a:stretch>
            <a:fillRect/>
          </a:stretch>
        </p:blipFill>
        <p:spPr>
          <a:xfrm>
            <a:off x="5305911" y="5357446"/>
            <a:ext cx="1581150" cy="266700"/>
          </a:xfrm>
          <a:prstGeom prst="rect">
            <a:avLst/>
          </a:prstGeom>
        </p:spPr>
      </p:pic>
      <p:sp>
        <p:nvSpPr>
          <p:cNvPr id="23" name="Text 3">
            <a:extLst>
              <a:ext uri="{FF2B5EF4-FFF2-40B4-BE49-F238E27FC236}">
                <a16:creationId xmlns:a16="http://schemas.microsoft.com/office/drawing/2014/main" id="{4E6695C6-F759-B072-384A-2976CA352BB0}"/>
              </a:ext>
            </a:extLst>
          </p:cNvPr>
          <p:cNvSpPr/>
          <p:nvPr/>
        </p:nvSpPr>
        <p:spPr>
          <a:xfrm>
            <a:off x="3030731" y="761445"/>
            <a:ext cx="4211177" cy="317944"/>
          </a:xfrm>
          <a:prstGeom prst="rect">
            <a:avLst/>
          </a:prstGeom>
          <a:noFill/>
          <a:ln/>
        </p:spPr>
        <p:txBody>
          <a:bodyPr wrap="square" lIns="0" tIns="0" rIns="0" bIns="0" rtlCol="0" anchor="ctr"/>
          <a:lstStyle/>
          <a:p>
            <a:pPr marL="0" indent="0" algn="l">
              <a:lnSpc>
                <a:spcPct val="115000"/>
              </a:lnSpc>
              <a:buNone/>
            </a:pPr>
            <a:r>
              <a:rPr lang="en-US" sz="1600" b="1">
                <a:solidFill>
                  <a:srgbClr val="000000"/>
                </a:solidFill>
                <a:latin typeface="Assistant" pitchFamily="34" charset="0"/>
                <a:ea typeface="Assistant" pitchFamily="34" charset="-122"/>
                <a:cs typeface="Assistant" pitchFamily="34" charset="-120"/>
              </a:rPr>
              <a:t>Stigma Domain Changes from 2022 to 2023</a:t>
            </a:r>
            <a:endParaRPr lang="en-US" sz="1600"/>
          </a:p>
        </p:txBody>
      </p:sp>
      <p:pic>
        <p:nvPicPr>
          <p:cNvPr id="2" name="Image 1" descr="preencoded.png">
            <a:extLst>
              <a:ext uri="{FF2B5EF4-FFF2-40B4-BE49-F238E27FC236}">
                <a16:creationId xmlns:a16="http://schemas.microsoft.com/office/drawing/2014/main" id="{C824C61C-67A6-B43C-5307-13B3D2C2F91F}"/>
              </a:ext>
            </a:extLst>
          </p:cNvPr>
          <p:cNvPicPr>
            <a:picLocks noChangeAspect="1"/>
          </p:cNvPicPr>
          <p:nvPr/>
        </p:nvPicPr>
        <p:blipFill>
          <a:blip r:embed="rId14"/>
          <a:stretch>
            <a:fillRect/>
          </a:stretch>
        </p:blipFill>
        <p:spPr>
          <a:xfrm>
            <a:off x="-33191" y="392382"/>
            <a:ext cx="7911302" cy="192314"/>
          </a:xfrm>
          <a:prstGeom prst="rect">
            <a:avLst/>
          </a:prstGeom>
        </p:spPr>
      </p:pic>
      <p:sp>
        <p:nvSpPr>
          <p:cNvPr id="4" name="Text 0">
            <a:extLst>
              <a:ext uri="{FF2B5EF4-FFF2-40B4-BE49-F238E27FC236}">
                <a16:creationId xmlns:a16="http://schemas.microsoft.com/office/drawing/2014/main" id="{E28C87FC-D297-A7B9-1ACE-61562881E51A}"/>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138241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 descr="preencoded.png">
            <a:extLst>
              <a:ext uri="{FF2B5EF4-FFF2-40B4-BE49-F238E27FC236}">
                <a16:creationId xmlns:a16="http://schemas.microsoft.com/office/drawing/2014/main" id="{F498A132-EC50-8914-03EB-2682652F0483}"/>
              </a:ext>
            </a:extLst>
          </p:cNvPr>
          <p:cNvPicPr>
            <a:picLocks noChangeAspect="1"/>
          </p:cNvPicPr>
          <p:nvPr/>
        </p:nvPicPr>
        <p:blipFill>
          <a:blip r:embed="rId2"/>
          <a:stretch>
            <a:fillRect/>
          </a:stretch>
        </p:blipFill>
        <p:spPr>
          <a:xfrm>
            <a:off x="918418" y="1341692"/>
            <a:ext cx="7301946" cy="4898516"/>
          </a:xfrm>
          <a:prstGeom prst="rect">
            <a:avLst/>
          </a:prstGeom>
        </p:spPr>
      </p:pic>
      <p:sp>
        <p:nvSpPr>
          <p:cNvPr id="4" name="Text 4">
            <a:extLst>
              <a:ext uri="{FF2B5EF4-FFF2-40B4-BE49-F238E27FC236}">
                <a16:creationId xmlns:a16="http://schemas.microsoft.com/office/drawing/2014/main" id="{46413649-20C4-128C-7211-A9BB3ECA4C23}"/>
              </a:ext>
            </a:extLst>
          </p:cNvPr>
          <p:cNvSpPr/>
          <p:nvPr/>
        </p:nvSpPr>
        <p:spPr>
          <a:xfrm>
            <a:off x="2047951" y="993580"/>
            <a:ext cx="6241470" cy="220689"/>
          </a:xfrm>
          <a:prstGeom prst="rect">
            <a:avLst/>
          </a:prstGeom>
          <a:noFill/>
          <a:ln/>
        </p:spPr>
        <p:txBody>
          <a:bodyPr wrap="square" lIns="0" tIns="0" rIns="0" bIns="0" rtlCol="0" anchor="ctr"/>
          <a:lstStyle/>
          <a:p>
            <a:pPr>
              <a:lnSpc>
                <a:spcPct val="115000"/>
              </a:lnSpc>
            </a:pPr>
            <a:r>
              <a:rPr lang="en-US" sz="1400" b="1" dirty="0">
                <a:solidFill>
                  <a:srgbClr val="000000"/>
                </a:solidFill>
                <a:latin typeface="Assistant"/>
                <a:ea typeface="Assistant" pitchFamily="34" charset="-122"/>
                <a:cs typeface="Assistant"/>
              </a:rPr>
              <a:t>Stigma Domain Changes from 2022 (N=393; n=216) to 2023 (N=387; n=158) by Wilson County Resident Status</a:t>
            </a:r>
            <a:endParaRPr lang="en-US" sz="1400" b="1" dirty="0">
              <a:latin typeface="Assistant"/>
              <a:cs typeface="Assistant"/>
            </a:endParaRPr>
          </a:p>
        </p:txBody>
      </p:sp>
      <p:sp>
        <p:nvSpPr>
          <p:cNvPr id="3" name="Text 4">
            <a:extLst>
              <a:ext uri="{FF2B5EF4-FFF2-40B4-BE49-F238E27FC236}">
                <a16:creationId xmlns:a16="http://schemas.microsoft.com/office/drawing/2014/main" id="{7784E313-9EAC-FD35-B48F-1C3FE5DA2E99}"/>
              </a:ext>
            </a:extLst>
          </p:cNvPr>
          <p:cNvSpPr/>
          <p:nvPr/>
        </p:nvSpPr>
        <p:spPr>
          <a:xfrm>
            <a:off x="8076355" y="2183488"/>
            <a:ext cx="2934545" cy="2203527"/>
          </a:xfrm>
          <a:prstGeom prst="rect">
            <a:avLst/>
          </a:prstGeom>
          <a:noFill/>
          <a:ln/>
        </p:spPr>
        <p:txBody>
          <a:bodyPr wrap="square" lIns="0" tIns="0" rIns="0" bIns="0" rtlCol="0" anchor="ctr"/>
          <a:lstStyle/>
          <a:p>
            <a:pPr>
              <a:lnSpc>
                <a:spcPct val="115000"/>
              </a:lnSpc>
            </a:pPr>
            <a:r>
              <a:rPr lang="en-US" sz="2000" dirty="0"/>
              <a:t>Wilson County participants showed a </a:t>
            </a:r>
            <a:r>
              <a:rPr lang="en-US" sz="2000" b="1" dirty="0"/>
              <a:t>modest decrease </a:t>
            </a:r>
            <a:r>
              <a:rPr lang="en-US" sz="2000" dirty="0"/>
              <a:t>in </a:t>
            </a:r>
            <a:r>
              <a:rPr lang="en-US" sz="2000" b="1" dirty="0"/>
              <a:t>blame and social distance stigma </a:t>
            </a:r>
          </a:p>
          <a:p>
            <a:pPr>
              <a:lnSpc>
                <a:spcPct val="115000"/>
              </a:lnSpc>
            </a:pPr>
            <a:endParaRPr lang="en-US" sz="2000" b="1" dirty="0"/>
          </a:p>
          <a:p>
            <a:pPr>
              <a:lnSpc>
                <a:spcPct val="115000"/>
              </a:lnSpc>
            </a:pPr>
            <a:r>
              <a:rPr lang="en-US" sz="2000" dirty="0"/>
              <a:t>and </a:t>
            </a:r>
          </a:p>
          <a:p>
            <a:pPr>
              <a:lnSpc>
                <a:spcPct val="115000"/>
              </a:lnSpc>
            </a:pPr>
            <a:endParaRPr lang="en-US" sz="2000" b="1" dirty="0"/>
          </a:p>
          <a:p>
            <a:pPr>
              <a:lnSpc>
                <a:spcPct val="115000"/>
              </a:lnSpc>
            </a:pPr>
            <a:r>
              <a:rPr lang="en-US" sz="2000" b="1" dirty="0"/>
              <a:t>improved acceptance of MAT effectiveness</a:t>
            </a:r>
            <a:r>
              <a:rPr lang="en-US" sz="2000" dirty="0"/>
              <a:t>.</a:t>
            </a:r>
            <a:endParaRPr lang="en-US" sz="2000" b="1" dirty="0">
              <a:highlight>
                <a:srgbClr val="FFFF00"/>
              </a:highlight>
              <a:latin typeface="Assistant"/>
              <a:cs typeface="Assistant"/>
            </a:endParaRPr>
          </a:p>
        </p:txBody>
      </p:sp>
      <p:sp>
        <p:nvSpPr>
          <p:cNvPr id="6" name="Oval 5">
            <a:extLst>
              <a:ext uri="{FF2B5EF4-FFF2-40B4-BE49-F238E27FC236}">
                <a16:creationId xmlns:a16="http://schemas.microsoft.com/office/drawing/2014/main" id="{8C6C5B94-E03C-FDC3-392D-302ECCE8D88E}"/>
              </a:ext>
            </a:extLst>
          </p:cNvPr>
          <p:cNvSpPr/>
          <p:nvPr/>
        </p:nvSpPr>
        <p:spPr>
          <a:xfrm>
            <a:off x="4476750" y="2019300"/>
            <a:ext cx="1466850" cy="717550"/>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38F9C0-3C1A-9736-3337-90F6EF16D598}"/>
              </a:ext>
            </a:extLst>
          </p:cNvPr>
          <p:cNvSpPr/>
          <p:nvPr/>
        </p:nvSpPr>
        <p:spPr>
          <a:xfrm>
            <a:off x="5111750" y="2567701"/>
            <a:ext cx="1466850" cy="717550"/>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5BBC0D3-E036-02A4-2F96-B94FF5B81779}"/>
              </a:ext>
            </a:extLst>
          </p:cNvPr>
          <p:cNvSpPr/>
          <p:nvPr/>
        </p:nvSpPr>
        <p:spPr>
          <a:xfrm>
            <a:off x="5632450" y="4565650"/>
            <a:ext cx="2349500" cy="717550"/>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1" descr="preencoded.png">
            <a:extLst>
              <a:ext uri="{FF2B5EF4-FFF2-40B4-BE49-F238E27FC236}">
                <a16:creationId xmlns:a16="http://schemas.microsoft.com/office/drawing/2014/main" id="{23CDB4A3-3A8D-4929-4155-9EFB76233BA6}"/>
              </a:ext>
            </a:extLst>
          </p:cNvPr>
          <p:cNvPicPr>
            <a:picLocks noChangeAspect="1"/>
          </p:cNvPicPr>
          <p:nvPr/>
        </p:nvPicPr>
        <p:blipFill>
          <a:blip r:embed="rId3"/>
          <a:stretch>
            <a:fillRect/>
          </a:stretch>
        </p:blipFill>
        <p:spPr>
          <a:xfrm>
            <a:off x="-33191" y="392382"/>
            <a:ext cx="7911302" cy="192314"/>
          </a:xfrm>
          <a:prstGeom prst="rect">
            <a:avLst/>
          </a:prstGeom>
        </p:spPr>
      </p:pic>
      <p:sp>
        <p:nvSpPr>
          <p:cNvPr id="10" name="Text 0">
            <a:extLst>
              <a:ext uri="{FF2B5EF4-FFF2-40B4-BE49-F238E27FC236}">
                <a16:creationId xmlns:a16="http://schemas.microsoft.com/office/drawing/2014/main" id="{40F479A7-494C-F65C-2CC5-4A45C2440A08}"/>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35482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preencoded.png">
            <a:extLst>
              <a:ext uri="{FF2B5EF4-FFF2-40B4-BE49-F238E27FC236}">
                <a16:creationId xmlns:a16="http://schemas.microsoft.com/office/drawing/2014/main" id="{9541A160-1379-7993-D397-DC9376D1D044}"/>
              </a:ext>
            </a:extLst>
          </p:cNvPr>
          <p:cNvPicPr>
            <a:picLocks noChangeAspect="1"/>
          </p:cNvPicPr>
          <p:nvPr/>
        </p:nvPicPr>
        <p:blipFill>
          <a:blip r:embed="rId2"/>
          <a:stretch>
            <a:fillRect/>
          </a:stretch>
        </p:blipFill>
        <p:spPr>
          <a:xfrm>
            <a:off x="290587" y="1489932"/>
            <a:ext cx="4665974" cy="2921788"/>
          </a:xfrm>
          <a:prstGeom prst="rect">
            <a:avLst/>
          </a:prstGeom>
        </p:spPr>
      </p:pic>
      <p:pic>
        <p:nvPicPr>
          <p:cNvPr id="7" name="Image 10" descr="preencoded.png">
            <a:extLst>
              <a:ext uri="{FF2B5EF4-FFF2-40B4-BE49-F238E27FC236}">
                <a16:creationId xmlns:a16="http://schemas.microsoft.com/office/drawing/2014/main" id="{912737F6-B7EB-83E7-8658-CC967084E4A7}"/>
              </a:ext>
            </a:extLst>
          </p:cNvPr>
          <p:cNvPicPr>
            <a:picLocks noChangeAspect="1"/>
          </p:cNvPicPr>
          <p:nvPr/>
        </p:nvPicPr>
        <p:blipFill>
          <a:blip r:embed="rId3"/>
          <a:stretch>
            <a:fillRect/>
          </a:stretch>
        </p:blipFill>
        <p:spPr>
          <a:xfrm>
            <a:off x="5335300" y="1170774"/>
            <a:ext cx="2542811" cy="2039284"/>
          </a:xfrm>
          <a:prstGeom prst="rect">
            <a:avLst/>
          </a:prstGeom>
        </p:spPr>
      </p:pic>
      <p:pic>
        <p:nvPicPr>
          <p:cNvPr id="8" name="Image 11" descr="preencoded.png">
            <a:extLst>
              <a:ext uri="{FF2B5EF4-FFF2-40B4-BE49-F238E27FC236}">
                <a16:creationId xmlns:a16="http://schemas.microsoft.com/office/drawing/2014/main" id="{B196BAE9-AC50-5775-9AC1-A8CF408AE550}"/>
              </a:ext>
            </a:extLst>
          </p:cNvPr>
          <p:cNvPicPr>
            <a:picLocks noChangeAspect="1"/>
          </p:cNvPicPr>
          <p:nvPr/>
        </p:nvPicPr>
        <p:blipFill>
          <a:blip r:embed="rId4"/>
          <a:stretch>
            <a:fillRect/>
          </a:stretch>
        </p:blipFill>
        <p:spPr>
          <a:xfrm>
            <a:off x="7812355" y="1170774"/>
            <a:ext cx="1586110" cy="2039284"/>
          </a:xfrm>
          <a:prstGeom prst="rect">
            <a:avLst/>
          </a:prstGeom>
        </p:spPr>
      </p:pic>
      <p:sp>
        <p:nvSpPr>
          <p:cNvPr id="9" name="Text 7">
            <a:extLst>
              <a:ext uri="{FF2B5EF4-FFF2-40B4-BE49-F238E27FC236}">
                <a16:creationId xmlns:a16="http://schemas.microsoft.com/office/drawing/2014/main" id="{CC54A8BF-2161-71E1-AAD1-D0C3EF5FB03C}"/>
              </a:ext>
            </a:extLst>
          </p:cNvPr>
          <p:cNvSpPr/>
          <p:nvPr/>
        </p:nvSpPr>
        <p:spPr>
          <a:xfrm>
            <a:off x="434577" y="1073686"/>
            <a:ext cx="3514678" cy="190453"/>
          </a:xfrm>
          <a:prstGeom prst="rect">
            <a:avLst/>
          </a:prstGeom>
          <a:noFill/>
          <a:ln/>
        </p:spPr>
        <p:txBody>
          <a:bodyPr wrap="square" lIns="0" tIns="0" rIns="0" bIns="0" rtlCol="0" anchor="ctr"/>
          <a:lstStyle/>
          <a:p>
            <a:pPr marL="0" indent="0" algn="l">
              <a:lnSpc>
                <a:spcPct val="115000"/>
              </a:lnSpc>
              <a:buNone/>
            </a:pPr>
            <a:r>
              <a:rPr lang="en-US" sz="1400" b="1">
                <a:solidFill>
                  <a:srgbClr val="000000"/>
                </a:solidFill>
                <a:latin typeface="Assistant" pitchFamily="34" charset="0"/>
                <a:ea typeface="Assistant" pitchFamily="34" charset="-122"/>
                <a:cs typeface="Assistant" pitchFamily="34" charset="-120"/>
              </a:rPr>
              <a:t>Billboard Viewing Recall by County and Year</a:t>
            </a:r>
            <a:endParaRPr lang="en-US" sz="1400" b="1"/>
          </a:p>
        </p:txBody>
      </p:sp>
      <p:sp>
        <p:nvSpPr>
          <p:cNvPr id="11" name="TextBox 10">
            <a:extLst>
              <a:ext uri="{FF2B5EF4-FFF2-40B4-BE49-F238E27FC236}">
                <a16:creationId xmlns:a16="http://schemas.microsoft.com/office/drawing/2014/main" id="{C15C91DC-8C90-2BA5-030E-CA71BA491C45}"/>
              </a:ext>
            </a:extLst>
          </p:cNvPr>
          <p:cNvSpPr txBox="1"/>
          <p:nvPr/>
        </p:nvSpPr>
        <p:spPr>
          <a:xfrm>
            <a:off x="455076" y="4516564"/>
            <a:ext cx="9305620" cy="1431354"/>
          </a:xfrm>
          <a:prstGeom prst="rect">
            <a:avLst/>
          </a:prstGeom>
          <a:noFill/>
        </p:spPr>
        <p:txBody>
          <a:bodyPr wrap="square">
            <a:spAutoFit/>
          </a:bodyPr>
          <a:lstStyle/>
          <a:p>
            <a:pPr marL="0" indent="0" algn="l">
              <a:lnSpc>
                <a:spcPct val="110000"/>
              </a:lnSpc>
              <a:buNone/>
            </a:pPr>
            <a:r>
              <a:rPr lang="en-US" sz="1600" dirty="0">
                <a:solidFill>
                  <a:srgbClr val="2B2B35"/>
                </a:solidFill>
                <a:latin typeface="Assistant" pitchFamily="34" charset="0"/>
                <a:ea typeface="Assistant" pitchFamily="34" charset="-122"/>
                <a:cs typeface="Assistant" pitchFamily="34" charset="-120"/>
              </a:rPr>
              <a:t>A billboard campaign aimed at reducing stigma towards individuals using drugs and promoting recovery and treatment efforts ran from March to December 2022. We surveyed respondents in August 2022 and again a year later in August 2023 to see if they remembered seeing any of the billboards. As anticipated, Wilson County residents showed better recall in both years, with 37% still remembering the billboards after more than a year. Notably, there was an increase in recall among respondents from outside the county. </a:t>
            </a:r>
            <a:endParaRPr lang="en-US" sz="1600" dirty="0"/>
          </a:p>
        </p:txBody>
      </p:sp>
      <p:sp>
        <p:nvSpPr>
          <p:cNvPr id="12" name="Oval 11">
            <a:extLst>
              <a:ext uri="{FF2B5EF4-FFF2-40B4-BE49-F238E27FC236}">
                <a16:creationId xmlns:a16="http://schemas.microsoft.com/office/drawing/2014/main" id="{0E574A20-1E1B-B247-91A0-07BC6C26323F}"/>
              </a:ext>
            </a:extLst>
          </p:cNvPr>
          <p:cNvSpPr/>
          <p:nvPr/>
        </p:nvSpPr>
        <p:spPr>
          <a:xfrm>
            <a:off x="1956987" y="2435551"/>
            <a:ext cx="1257775" cy="410199"/>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preencoded.png">
            <a:extLst>
              <a:ext uri="{FF2B5EF4-FFF2-40B4-BE49-F238E27FC236}">
                <a16:creationId xmlns:a16="http://schemas.microsoft.com/office/drawing/2014/main" id="{311A50AF-CB3E-0D50-64FE-C8677026D909}"/>
              </a:ext>
            </a:extLst>
          </p:cNvPr>
          <p:cNvPicPr>
            <a:picLocks noChangeAspect="1"/>
          </p:cNvPicPr>
          <p:nvPr/>
        </p:nvPicPr>
        <p:blipFill>
          <a:blip r:embed="rId5"/>
          <a:stretch>
            <a:fillRect/>
          </a:stretch>
        </p:blipFill>
        <p:spPr>
          <a:xfrm>
            <a:off x="-33191" y="392382"/>
            <a:ext cx="7911302" cy="192314"/>
          </a:xfrm>
          <a:prstGeom prst="rect">
            <a:avLst/>
          </a:prstGeom>
        </p:spPr>
      </p:pic>
      <p:sp>
        <p:nvSpPr>
          <p:cNvPr id="5" name="Text 0">
            <a:extLst>
              <a:ext uri="{FF2B5EF4-FFF2-40B4-BE49-F238E27FC236}">
                <a16:creationId xmlns:a16="http://schemas.microsoft.com/office/drawing/2014/main" id="{FF2296CE-36B4-B8E0-CEA7-BCB742F6AA22}"/>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241767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descr="preencoded.png">
            <a:extLst>
              <a:ext uri="{FF2B5EF4-FFF2-40B4-BE49-F238E27FC236}">
                <a16:creationId xmlns:a16="http://schemas.microsoft.com/office/drawing/2014/main" id="{8D33BBFA-F8EE-C99F-2DCE-BDF0A9EE440F}"/>
              </a:ext>
            </a:extLst>
          </p:cNvPr>
          <p:cNvPicPr>
            <a:picLocks noChangeAspect="1"/>
          </p:cNvPicPr>
          <p:nvPr/>
        </p:nvPicPr>
        <p:blipFill>
          <a:blip r:embed="rId2"/>
          <a:stretch>
            <a:fillRect/>
          </a:stretch>
        </p:blipFill>
        <p:spPr>
          <a:xfrm>
            <a:off x="609078" y="1334764"/>
            <a:ext cx="4280243" cy="4268798"/>
          </a:xfrm>
          <a:prstGeom prst="rect">
            <a:avLst/>
          </a:prstGeom>
        </p:spPr>
      </p:pic>
      <p:sp>
        <p:nvSpPr>
          <p:cNvPr id="4" name="Text 1">
            <a:extLst>
              <a:ext uri="{FF2B5EF4-FFF2-40B4-BE49-F238E27FC236}">
                <a16:creationId xmlns:a16="http://schemas.microsoft.com/office/drawing/2014/main" id="{5B750FDA-0AE5-8E4F-B3C5-A12E7216D838}"/>
              </a:ext>
            </a:extLst>
          </p:cNvPr>
          <p:cNvSpPr/>
          <p:nvPr/>
        </p:nvSpPr>
        <p:spPr>
          <a:xfrm>
            <a:off x="5804553" y="1617533"/>
            <a:ext cx="3862599" cy="3703260"/>
          </a:xfrm>
          <a:prstGeom prst="rect">
            <a:avLst/>
          </a:prstGeom>
          <a:noFill/>
          <a:ln/>
        </p:spPr>
        <p:txBody>
          <a:bodyPr wrap="square" lIns="0" tIns="0" rIns="0" bIns="0" rtlCol="0" anchor="ctr"/>
          <a:lstStyle/>
          <a:p>
            <a:pPr>
              <a:lnSpc>
                <a:spcPct val="110000"/>
              </a:lnSpc>
            </a:pPr>
            <a:r>
              <a:rPr lang="en-US" dirty="0">
                <a:solidFill>
                  <a:srgbClr val="2B2B35"/>
                </a:solidFill>
                <a:latin typeface="Aptos" panose="020B0004020202020204" pitchFamily="34" charset="0"/>
                <a:ea typeface="Assistant" pitchFamily="34" charset="-122"/>
                <a:cs typeface="Assistant"/>
              </a:rPr>
              <a:t>Overall, data indicate that individuals with a </a:t>
            </a:r>
            <a:r>
              <a:rPr lang="en-US" b="1" dirty="0">
                <a:solidFill>
                  <a:srgbClr val="2B2B35"/>
                </a:solidFill>
                <a:latin typeface="Aptos" panose="020B0004020202020204" pitchFamily="34" charset="0"/>
                <a:ea typeface="Assistant" pitchFamily="34" charset="-122"/>
                <a:cs typeface="Assistant"/>
              </a:rPr>
              <a:t>close friend or family member </a:t>
            </a:r>
            <a:r>
              <a:rPr lang="en-US" dirty="0">
                <a:solidFill>
                  <a:srgbClr val="2B2B35"/>
                </a:solidFill>
                <a:latin typeface="Aptos" panose="020B0004020202020204" pitchFamily="34" charset="0"/>
                <a:ea typeface="Assistant" pitchFamily="34" charset="-122"/>
                <a:cs typeface="Assistant"/>
              </a:rPr>
              <a:t>involved in drug use tend to have:</a:t>
            </a:r>
            <a:endParaRPr lang="en-US" dirty="0">
              <a:solidFill>
                <a:srgbClr val="000000"/>
              </a:solidFill>
              <a:latin typeface="Aptos" panose="020B0004020202020204" pitchFamily="34" charset="0"/>
              <a:ea typeface="Assistant" pitchFamily="34" charset="-122"/>
              <a:cs typeface="Assistant"/>
            </a:endParaRPr>
          </a:p>
          <a:p>
            <a:pPr marL="285750" indent="-285750">
              <a:lnSpc>
                <a:spcPct val="110000"/>
              </a:lnSpc>
              <a:buFont typeface="Calibri"/>
              <a:buChar char="-"/>
            </a:pPr>
            <a:endParaRPr lang="en-US" dirty="0">
              <a:solidFill>
                <a:srgbClr val="2B2B35"/>
              </a:solidFill>
              <a:latin typeface="Aptos" panose="020B0004020202020204" pitchFamily="34" charset="0"/>
              <a:ea typeface="Assistant" pitchFamily="34" charset="-122"/>
              <a:cs typeface="Assistant"/>
            </a:endParaRPr>
          </a:p>
          <a:p>
            <a:pPr marL="285750" indent="-285750">
              <a:lnSpc>
                <a:spcPct val="110000"/>
              </a:lnSpc>
              <a:buFont typeface="Calibri"/>
              <a:buChar char="-"/>
            </a:pPr>
            <a:r>
              <a:rPr lang="en-US" dirty="0">
                <a:solidFill>
                  <a:srgbClr val="2B2B35"/>
                </a:solidFill>
                <a:latin typeface="Aptos" panose="020B0004020202020204" pitchFamily="34" charset="0"/>
                <a:ea typeface="Assistant" pitchFamily="34" charset="-122"/>
                <a:cs typeface="Assistant"/>
              </a:rPr>
              <a:t>lower levels of stigma across all domains, </a:t>
            </a:r>
            <a:endParaRPr lang="en-US" dirty="0">
              <a:solidFill>
                <a:srgbClr val="000000"/>
              </a:solidFill>
              <a:latin typeface="Aptos" panose="020B0004020202020204" pitchFamily="34" charset="0"/>
              <a:ea typeface="Assistant" pitchFamily="34" charset="-122"/>
              <a:cs typeface="Assistant"/>
            </a:endParaRPr>
          </a:p>
          <a:p>
            <a:pPr marL="285750" indent="-285750">
              <a:lnSpc>
                <a:spcPct val="110000"/>
              </a:lnSpc>
              <a:buFont typeface="Calibri"/>
              <a:buChar char="-"/>
            </a:pPr>
            <a:endParaRPr lang="en-US" dirty="0">
              <a:solidFill>
                <a:srgbClr val="2B2B35"/>
              </a:solidFill>
              <a:latin typeface="Aptos" panose="020B0004020202020204" pitchFamily="34" charset="0"/>
              <a:ea typeface="Assistant" pitchFamily="34" charset="-122"/>
              <a:cs typeface="Assistant"/>
            </a:endParaRPr>
          </a:p>
          <a:p>
            <a:pPr marL="285750" indent="-285750">
              <a:lnSpc>
                <a:spcPct val="110000"/>
              </a:lnSpc>
              <a:buFont typeface="Calibri"/>
              <a:buChar char="-"/>
            </a:pPr>
            <a:r>
              <a:rPr lang="en-US" dirty="0">
                <a:solidFill>
                  <a:srgbClr val="2B2B35"/>
                </a:solidFill>
                <a:latin typeface="Aptos" panose="020B0004020202020204" pitchFamily="34" charset="0"/>
                <a:ea typeface="Assistant" pitchFamily="34" charset="-122"/>
                <a:cs typeface="Assistant"/>
              </a:rPr>
              <a:t>are more likely to believe in the effectiveness of Medication-Assisted Treatment (MAT), </a:t>
            </a:r>
            <a:endParaRPr lang="en-US" dirty="0">
              <a:solidFill>
                <a:srgbClr val="000000"/>
              </a:solidFill>
              <a:latin typeface="Aptos" panose="020B0004020202020204" pitchFamily="34" charset="0"/>
              <a:ea typeface="Assistant" pitchFamily="34" charset="-122"/>
              <a:cs typeface="Assistant"/>
            </a:endParaRPr>
          </a:p>
          <a:p>
            <a:pPr marL="285750" indent="-285750">
              <a:lnSpc>
                <a:spcPct val="110000"/>
              </a:lnSpc>
              <a:buFont typeface="Calibri"/>
              <a:buChar char="-"/>
            </a:pPr>
            <a:endParaRPr lang="en-US" dirty="0">
              <a:solidFill>
                <a:srgbClr val="2B2B35"/>
              </a:solidFill>
              <a:latin typeface="Aptos" panose="020B0004020202020204" pitchFamily="34" charset="0"/>
              <a:ea typeface="Assistant" pitchFamily="34" charset="-122"/>
              <a:cs typeface="Assistant"/>
            </a:endParaRPr>
          </a:p>
          <a:p>
            <a:pPr marL="285750" indent="-285750">
              <a:lnSpc>
                <a:spcPct val="110000"/>
              </a:lnSpc>
              <a:buFont typeface="Calibri"/>
              <a:buChar char="-"/>
            </a:pPr>
            <a:r>
              <a:rPr lang="en-US" dirty="0">
                <a:solidFill>
                  <a:srgbClr val="2B2B35"/>
                </a:solidFill>
                <a:latin typeface="Aptos" panose="020B0004020202020204" pitchFamily="34" charset="0"/>
                <a:ea typeface="Assistant" pitchFamily="34" charset="-122"/>
                <a:cs typeface="Assistant"/>
              </a:rPr>
              <a:t>and recognize drug abuse as a disease.</a:t>
            </a:r>
            <a:endParaRPr lang="en-US" dirty="0">
              <a:latin typeface="Aptos" panose="020B0004020202020204" pitchFamily="34" charset="0"/>
              <a:cs typeface="Assistant"/>
            </a:endParaRPr>
          </a:p>
        </p:txBody>
      </p:sp>
      <p:sp>
        <p:nvSpPr>
          <p:cNvPr id="10" name="Text 8">
            <a:extLst>
              <a:ext uri="{FF2B5EF4-FFF2-40B4-BE49-F238E27FC236}">
                <a16:creationId xmlns:a16="http://schemas.microsoft.com/office/drawing/2014/main" id="{639C77E4-8EB8-D8D8-75D6-129891370E1A}"/>
              </a:ext>
            </a:extLst>
          </p:cNvPr>
          <p:cNvSpPr/>
          <p:nvPr/>
        </p:nvSpPr>
        <p:spPr>
          <a:xfrm>
            <a:off x="609078" y="1152059"/>
            <a:ext cx="4552582" cy="101242"/>
          </a:xfrm>
          <a:prstGeom prst="rect">
            <a:avLst/>
          </a:prstGeom>
          <a:noFill/>
          <a:ln/>
        </p:spPr>
        <p:txBody>
          <a:bodyPr wrap="square" lIns="0" tIns="0" rIns="0" bIns="0" rtlCol="0" anchor="ctr"/>
          <a:lstStyle/>
          <a:p>
            <a:pPr marL="0" indent="0" algn="l">
              <a:lnSpc>
                <a:spcPct val="115000"/>
              </a:lnSpc>
              <a:buNone/>
            </a:pPr>
            <a:r>
              <a:rPr lang="en-US" sz="1600" b="1">
                <a:solidFill>
                  <a:srgbClr val="000000"/>
                </a:solidFill>
                <a:latin typeface="Assistant" pitchFamily="34" charset="0"/>
                <a:ea typeface="Assistant" pitchFamily="34" charset="-122"/>
                <a:cs typeface="Assistant" pitchFamily="34" charset="-120"/>
              </a:rPr>
              <a:t>Stigma Domain Level by Affected Loved One Status</a:t>
            </a:r>
            <a:endParaRPr lang="en-US" sz="1600" b="1"/>
          </a:p>
        </p:txBody>
      </p:sp>
      <p:sp>
        <p:nvSpPr>
          <p:cNvPr id="12" name="Oval 11">
            <a:extLst>
              <a:ext uri="{FF2B5EF4-FFF2-40B4-BE49-F238E27FC236}">
                <a16:creationId xmlns:a16="http://schemas.microsoft.com/office/drawing/2014/main" id="{6DC6637E-231B-66B3-10E1-0C99F45A3D05}"/>
              </a:ext>
            </a:extLst>
          </p:cNvPr>
          <p:cNvSpPr/>
          <p:nvPr/>
        </p:nvSpPr>
        <p:spPr>
          <a:xfrm>
            <a:off x="2672086" y="3429000"/>
            <a:ext cx="2122106" cy="1125908"/>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D164538-6CEB-E63A-97D6-746F5453235D}"/>
              </a:ext>
            </a:extLst>
          </p:cNvPr>
          <p:cNvSpPr/>
          <p:nvPr/>
        </p:nvSpPr>
        <p:spPr>
          <a:xfrm>
            <a:off x="2672086" y="2249128"/>
            <a:ext cx="2122106" cy="585135"/>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1" descr="preencoded.png">
            <a:extLst>
              <a:ext uri="{FF2B5EF4-FFF2-40B4-BE49-F238E27FC236}">
                <a16:creationId xmlns:a16="http://schemas.microsoft.com/office/drawing/2014/main" id="{53B91971-ACEE-0342-07B5-EAFE1A9B6D6F}"/>
              </a:ext>
            </a:extLst>
          </p:cNvPr>
          <p:cNvPicPr>
            <a:picLocks noChangeAspect="1"/>
          </p:cNvPicPr>
          <p:nvPr/>
        </p:nvPicPr>
        <p:blipFill>
          <a:blip r:embed="rId3"/>
          <a:stretch>
            <a:fillRect/>
          </a:stretch>
        </p:blipFill>
        <p:spPr>
          <a:xfrm>
            <a:off x="-33191" y="392382"/>
            <a:ext cx="7911302" cy="192314"/>
          </a:xfrm>
          <a:prstGeom prst="rect">
            <a:avLst/>
          </a:prstGeom>
        </p:spPr>
      </p:pic>
      <p:sp>
        <p:nvSpPr>
          <p:cNvPr id="7" name="Text 0">
            <a:extLst>
              <a:ext uri="{FF2B5EF4-FFF2-40B4-BE49-F238E27FC236}">
                <a16:creationId xmlns:a16="http://schemas.microsoft.com/office/drawing/2014/main" id="{364B420C-9EA8-00DD-70D1-0C57D33E7E2D}"/>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234137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4" descr="preencoded.png">
            <a:extLst>
              <a:ext uri="{FF2B5EF4-FFF2-40B4-BE49-F238E27FC236}">
                <a16:creationId xmlns:a16="http://schemas.microsoft.com/office/drawing/2014/main" id="{C3226D57-1FF5-5C51-62C8-35C70F4C7318}"/>
              </a:ext>
            </a:extLst>
          </p:cNvPr>
          <p:cNvPicPr>
            <a:picLocks noChangeAspect="1"/>
          </p:cNvPicPr>
          <p:nvPr/>
        </p:nvPicPr>
        <p:blipFill>
          <a:blip r:embed="rId2"/>
          <a:stretch>
            <a:fillRect/>
          </a:stretch>
        </p:blipFill>
        <p:spPr>
          <a:xfrm>
            <a:off x="1076629" y="2100244"/>
            <a:ext cx="2295525" cy="2171700"/>
          </a:xfrm>
          <a:prstGeom prst="rect">
            <a:avLst/>
          </a:prstGeom>
        </p:spPr>
      </p:pic>
      <p:pic>
        <p:nvPicPr>
          <p:cNvPr id="5" name="Image 5" descr="preencoded.png">
            <a:extLst>
              <a:ext uri="{FF2B5EF4-FFF2-40B4-BE49-F238E27FC236}">
                <a16:creationId xmlns:a16="http://schemas.microsoft.com/office/drawing/2014/main" id="{B6C21E3B-78B4-0023-37F2-B27E8139C980}"/>
              </a:ext>
            </a:extLst>
          </p:cNvPr>
          <p:cNvPicPr>
            <a:picLocks noChangeAspect="1"/>
          </p:cNvPicPr>
          <p:nvPr/>
        </p:nvPicPr>
        <p:blipFill>
          <a:blip r:embed="rId3"/>
          <a:stretch>
            <a:fillRect/>
          </a:stretch>
        </p:blipFill>
        <p:spPr>
          <a:xfrm>
            <a:off x="3534075" y="2101283"/>
            <a:ext cx="2295525" cy="2171700"/>
          </a:xfrm>
          <a:prstGeom prst="rect">
            <a:avLst/>
          </a:prstGeom>
        </p:spPr>
      </p:pic>
      <p:pic>
        <p:nvPicPr>
          <p:cNvPr id="6" name="Image 6" descr="preencoded.png">
            <a:extLst>
              <a:ext uri="{FF2B5EF4-FFF2-40B4-BE49-F238E27FC236}">
                <a16:creationId xmlns:a16="http://schemas.microsoft.com/office/drawing/2014/main" id="{FAB351ED-6605-80A7-FF36-328D75C0FFBE}"/>
              </a:ext>
            </a:extLst>
          </p:cNvPr>
          <p:cNvPicPr>
            <a:picLocks noChangeAspect="1"/>
          </p:cNvPicPr>
          <p:nvPr/>
        </p:nvPicPr>
        <p:blipFill>
          <a:blip r:embed="rId4"/>
          <a:stretch>
            <a:fillRect/>
          </a:stretch>
        </p:blipFill>
        <p:spPr>
          <a:xfrm>
            <a:off x="6001050" y="2101283"/>
            <a:ext cx="2295525" cy="2171700"/>
          </a:xfrm>
          <a:prstGeom prst="rect">
            <a:avLst/>
          </a:prstGeom>
        </p:spPr>
      </p:pic>
      <p:pic>
        <p:nvPicPr>
          <p:cNvPr id="7" name="Image 7" descr="preencoded.png">
            <a:extLst>
              <a:ext uri="{FF2B5EF4-FFF2-40B4-BE49-F238E27FC236}">
                <a16:creationId xmlns:a16="http://schemas.microsoft.com/office/drawing/2014/main" id="{94172E88-50B4-23FF-482F-DC09DEEA2C9C}"/>
              </a:ext>
            </a:extLst>
          </p:cNvPr>
          <p:cNvPicPr>
            <a:picLocks noChangeAspect="1"/>
          </p:cNvPicPr>
          <p:nvPr/>
        </p:nvPicPr>
        <p:blipFill>
          <a:blip r:embed="rId5"/>
          <a:stretch>
            <a:fillRect/>
          </a:stretch>
        </p:blipFill>
        <p:spPr>
          <a:xfrm>
            <a:off x="1942362" y="1366820"/>
            <a:ext cx="762000" cy="742950"/>
          </a:xfrm>
          <a:prstGeom prst="rect">
            <a:avLst/>
          </a:prstGeom>
        </p:spPr>
      </p:pic>
      <p:pic>
        <p:nvPicPr>
          <p:cNvPr id="8" name="Image 8" descr="preencoded.png">
            <a:extLst>
              <a:ext uri="{FF2B5EF4-FFF2-40B4-BE49-F238E27FC236}">
                <a16:creationId xmlns:a16="http://schemas.microsoft.com/office/drawing/2014/main" id="{3C6D73FA-5169-7F06-5763-9702A620E600}"/>
              </a:ext>
            </a:extLst>
          </p:cNvPr>
          <p:cNvPicPr>
            <a:picLocks noChangeAspect="1"/>
          </p:cNvPicPr>
          <p:nvPr/>
        </p:nvPicPr>
        <p:blipFill>
          <a:blip r:embed="rId6"/>
          <a:stretch>
            <a:fillRect/>
          </a:stretch>
        </p:blipFill>
        <p:spPr>
          <a:xfrm>
            <a:off x="4381800" y="1367858"/>
            <a:ext cx="685800" cy="762000"/>
          </a:xfrm>
          <a:prstGeom prst="rect">
            <a:avLst/>
          </a:prstGeom>
        </p:spPr>
      </p:pic>
      <p:pic>
        <p:nvPicPr>
          <p:cNvPr id="9" name="Image 9" descr="preencoded.png">
            <a:extLst>
              <a:ext uri="{FF2B5EF4-FFF2-40B4-BE49-F238E27FC236}">
                <a16:creationId xmlns:a16="http://schemas.microsoft.com/office/drawing/2014/main" id="{3CC2263B-4AE3-5F72-FFB8-620E5A43943B}"/>
              </a:ext>
            </a:extLst>
          </p:cNvPr>
          <p:cNvPicPr>
            <a:picLocks noChangeAspect="1"/>
          </p:cNvPicPr>
          <p:nvPr/>
        </p:nvPicPr>
        <p:blipFill>
          <a:blip r:embed="rId7"/>
          <a:stretch>
            <a:fillRect/>
          </a:stretch>
        </p:blipFill>
        <p:spPr>
          <a:xfrm>
            <a:off x="6772575" y="1339283"/>
            <a:ext cx="762000" cy="762000"/>
          </a:xfrm>
          <a:prstGeom prst="rect">
            <a:avLst/>
          </a:prstGeom>
        </p:spPr>
      </p:pic>
      <p:sp>
        <p:nvSpPr>
          <p:cNvPr id="11" name="Text 9">
            <a:extLst>
              <a:ext uri="{FF2B5EF4-FFF2-40B4-BE49-F238E27FC236}">
                <a16:creationId xmlns:a16="http://schemas.microsoft.com/office/drawing/2014/main" id="{0BFDF523-97CF-32A3-0ECB-9C83FB001991}"/>
              </a:ext>
            </a:extLst>
          </p:cNvPr>
          <p:cNvSpPr/>
          <p:nvPr/>
        </p:nvSpPr>
        <p:spPr>
          <a:xfrm>
            <a:off x="1076629" y="742111"/>
            <a:ext cx="7683192" cy="334707"/>
          </a:xfrm>
          <a:prstGeom prst="rect">
            <a:avLst/>
          </a:prstGeom>
          <a:noFill/>
          <a:ln/>
        </p:spPr>
        <p:txBody>
          <a:bodyPr wrap="square" lIns="0" tIns="0" rIns="0" bIns="0" rtlCol="0" anchor="ctr"/>
          <a:lstStyle/>
          <a:p>
            <a:pPr>
              <a:lnSpc>
                <a:spcPct val="110000"/>
              </a:lnSpc>
            </a:pPr>
            <a:r>
              <a:rPr lang="en-US" sz="2800" b="1" dirty="0">
                <a:solidFill>
                  <a:srgbClr val="1C2A67"/>
                </a:solidFill>
                <a:latin typeface="Aptos" panose="020B0004020202020204" pitchFamily="34" charset="0"/>
              </a:rPr>
              <a:t>So after year 2 (2023)?</a:t>
            </a:r>
          </a:p>
        </p:txBody>
      </p:sp>
      <p:sp>
        <p:nvSpPr>
          <p:cNvPr id="12" name="Text 10">
            <a:extLst>
              <a:ext uri="{FF2B5EF4-FFF2-40B4-BE49-F238E27FC236}">
                <a16:creationId xmlns:a16="http://schemas.microsoft.com/office/drawing/2014/main" id="{BE2492DD-EC31-B6AF-C737-8B71EEDE6A25}"/>
              </a:ext>
            </a:extLst>
          </p:cNvPr>
          <p:cNvSpPr/>
          <p:nvPr/>
        </p:nvSpPr>
        <p:spPr>
          <a:xfrm>
            <a:off x="1219504" y="2644208"/>
            <a:ext cx="2019300" cy="1047750"/>
          </a:xfrm>
          <a:prstGeom prst="rect">
            <a:avLst/>
          </a:prstGeom>
          <a:noFill/>
          <a:ln/>
        </p:spPr>
        <p:txBody>
          <a:bodyPr wrap="square" lIns="0" tIns="0" rIns="0" bIns="0" rtlCol="0" anchor="ctr"/>
          <a:lstStyle/>
          <a:p>
            <a:pPr marL="0" indent="0" algn="ctr">
              <a:lnSpc>
                <a:spcPct val="110000"/>
              </a:lnSpc>
              <a:buNone/>
            </a:pPr>
            <a:r>
              <a:rPr lang="en-US" sz="1725" b="1">
                <a:solidFill>
                  <a:srgbClr val="8593A9"/>
                </a:solidFill>
                <a:latin typeface="Roboto" pitchFamily="34" charset="0"/>
                <a:ea typeface="Roboto" pitchFamily="34" charset="-122"/>
                <a:cs typeface="Roboto" pitchFamily="34" charset="-120"/>
              </a:rPr>
              <a:t>Minimal change</a:t>
            </a:r>
            <a:r>
              <a:rPr lang="en-US" sz="1725" b="1">
                <a:solidFill>
                  <a:srgbClr val="2B2B35"/>
                </a:solidFill>
                <a:latin typeface="Roboto" pitchFamily="34" charset="0"/>
                <a:ea typeface="Roboto" pitchFamily="34" charset="-122"/>
                <a:cs typeface="Roboto" pitchFamily="34" charset="-120"/>
              </a:rPr>
              <a:t> in </a:t>
            </a:r>
            <a:r>
              <a:rPr lang="en-US" sz="1725" b="1">
                <a:solidFill>
                  <a:srgbClr val="8593A9"/>
                </a:solidFill>
                <a:latin typeface="Roboto" pitchFamily="34" charset="0"/>
                <a:ea typeface="Roboto" pitchFamily="34" charset="-122"/>
                <a:cs typeface="Roboto" pitchFamily="34" charset="-120"/>
              </a:rPr>
              <a:t>perceptions </a:t>
            </a:r>
            <a:r>
              <a:rPr lang="en-US" sz="1725" b="1">
                <a:solidFill>
                  <a:srgbClr val="2B2B35"/>
                </a:solidFill>
                <a:latin typeface="Roboto" pitchFamily="34" charset="0"/>
                <a:ea typeface="Roboto" pitchFamily="34" charset="-122"/>
                <a:cs typeface="Roboto" pitchFamily="34" charset="-120"/>
              </a:rPr>
              <a:t>of a drug user's profile from 2022 to 2023.</a:t>
            </a:r>
            <a:endParaRPr lang="en-US" sz="1725"/>
          </a:p>
        </p:txBody>
      </p:sp>
      <p:sp>
        <p:nvSpPr>
          <p:cNvPr id="13" name="Text 11">
            <a:extLst>
              <a:ext uri="{FF2B5EF4-FFF2-40B4-BE49-F238E27FC236}">
                <a16:creationId xmlns:a16="http://schemas.microsoft.com/office/drawing/2014/main" id="{AD1FBDB4-C75F-5F1E-F4ED-B6F773983CC9}"/>
              </a:ext>
            </a:extLst>
          </p:cNvPr>
          <p:cNvSpPr/>
          <p:nvPr/>
        </p:nvSpPr>
        <p:spPr>
          <a:xfrm>
            <a:off x="3619800" y="2206058"/>
            <a:ext cx="2124075" cy="1924050"/>
          </a:xfrm>
          <a:prstGeom prst="rect">
            <a:avLst/>
          </a:prstGeom>
          <a:noFill/>
          <a:ln/>
        </p:spPr>
        <p:txBody>
          <a:bodyPr wrap="square" lIns="0" tIns="0" rIns="0" bIns="0" rtlCol="0" anchor="ctr"/>
          <a:lstStyle/>
          <a:p>
            <a:pPr marL="0" indent="0" algn="ctr">
              <a:lnSpc>
                <a:spcPct val="110000"/>
              </a:lnSpc>
              <a:buNone/>
            </a:pPr>
            <a:r>
              <a:rPr lang="en-US" sz="1800" b="1" dirty="0">
                <a:solidFill>
                  <a:srgbClr val="2B2B35"/>
                </a:solidFill>
                <a:latin typeface="Roboto" pitchFamily="34" charset="0"/>
                <a:ea typeface="Roboto" pitchFamily="34" charset="-122"/>
                <a:cs typeface="Roboto" pitchFamily="34" charset="-120"/>
              </a:rPr>
              <a:t> </a:t>
            </a:r>
            <a:r>
              <a:rPr lang="en-US" sz="1800" b="1" dirty="0">
                <a:solidFill>
                  <a:srgbClr val="00D0FA"/>
                </a:solidFill>
                <a:latin typeface="Roboto" pitchFamily="34" charset="0"/>
                <a:ea typeface="Roboto" pitchFamily="34" charset="-122"/>
                <a:cs typeface="Roboto" pitchFamily="34" charset="-120"/>
              </a:rPr>
              <a:t>Wilson County</a:t>
            </a:r>
            <a:r>
              <a:rPr lang="en-US" sz="1800" b="1" dirty="0">
                <a:solidFill>
                  <a:srgbClr val="2B2B35"/>
                </a:solidFill>
                <a:latin typeface="Roboto" pitchFamily="34" charset="0"/>
                <a:ea typeface="Roboto" pitchFamily="34" charset="-122"/>
                <a:cs typeface="Roboto" pitchFamily="34" charset="-120"/>
              </a:rPr>
              <a:t> saw blame &amp; social distance </a:t>
            </a:r>
            <a:r>
              <a:rPr lang="en-US" sz="1800" b="1" dirty="0">
                <a:solidFill>
                  <a:srgbClr val="00D0FA"/>
                </a:solidFill>
                <a:latin typeface="Roboto" pitchFamily="34" charset="0"/>
                <a:ea typeface="Roboto" pitchFamily="34" charset="-122"/>
                <a:cs typeface="Roboto" pitchFamily="34" charset="-120"/>
              </a:rPr>
              <a:t>stigma fall</a:t>
            </a:r>
            <a:r>
              <a:rPr lang="en-US" sz="1800" b="1" dirty="0">
                <a:solidFill>
                  <a:srgbClr val="2B2B35"/>
                </a:solidFill>
                <a:latin typeface="Roboto" pitchFamily="34" charset="0"/>
                <a:ea typeface="Roboto" pitchFamily="34" charset="-122"/>
                <a:cs typeface="Roboto" pitchFamily="34" charset="-120"/>
              </a:rPr>
              <a:t>,</a:t>
            </a:r>
            <a:r>
              <a:rPr lang="en-US" sz="1800" b="1" dirty="0">
                <a:solidFill>
                  <a:srgbClr val="00D0FA"/>
                </a:solidFill>
                <a:latin typeface="Roboto" pitchFamily="34" charset="0"/>
                <a:ea typeface="Roboto" pitchFamily="34" charset="-122"/>
                <a:cs typeface="Roboto" pitchFamily="34" charset="-120"/>
              </a:rPr>
              <a:t> and</a:t>
            </a:r>
            <a:r>
              <a:rPr lang="en-US" sz="1800" b="1" dirty="0">
                <a:solidFill>
                  <a:srgbClr val="2B2B35"/>
                </a:solidFill>
                <a:latin typeface="Roboto" pitchFamily="34" charset="0"/>
                <a:ea typeface="Roboto" pitchFamily="34" charset="-122"/>
                <a:cs typeface="Roboto" pitchFamily="34" charset="-120"/>
              </a:rPr>
              <a:t> </a:t>
            </a:r>
            <a:r>
              <a:rPr lang="en-US" sz="1800" b="1" dirty="0">
                <a:solidFill>
                  <a:srgbClr val="00D0FA"/>
                </a:solidFill>
                <a:latin typeface="Roboto" pitchFamily="34" charset="0"/>
                <a:ea typeface="Roboto" pitchFamily="34" charset="-122"/>
                <a:cs typeface="Roboto" pitchFamily="34" charset="-120"/>
              </a:rPr>
              <a:t>acceptance</a:t>
            </a:r>
            <a:r>
              <a:rPr lang="en-US" sz="1800" b="1" dirty="0">
                <a:solidFill>
                  <a:srgbClr val="2B2B35"/>
                </a:solidFill>
                <a:latin typeface="Roboto" pitchFamily="34" charset="0"/>
                <a:ea typeface="Roboto" pitchFamily="34" charset="-122"/>
                <a:cs typeface="Roboto" pitchFamily="34" charset="-120"/>
              </a:rPr>
              <a:t> of treatment </a:t>
            </a:r>
            <a:r>
              <a:rPr lang="en-US" sz="1800" b="1" dirty="0">
                <a:solidFill>
                  <a:srgbClr val="00D0FA"/>
                </a:solidFill>
                <a:latin typeface="Roboto" pitchFamily="34" charset="0"/>
                <a:ea typeface="Roboto" pitchFamily="34" charset="-122"/>
                <a:cs typeface="Roboto" pitchFamily="34" charset="-120"/>
              </a:rPr>
              <a:t>improved</a:t>
            </a:r>
            <a:r>
              <a:rPr lang="en-US" sz="1800" b="1" dirty="0">
                <a:solidFill>
                  <a:srgbClr val="2B2B35"/>
                </a:solidFill>
                <a:latin typeface="Roboto" pitchFamily="34" charset="0"/>
                <a:ea typeface="Roboto" pitchFamily="34" charset="-122"/>
                <a:cs typeface="Roboto" pitchFamily="34" charset="-120"/>
              </a:rPr>
              <a:t>.</a:t>
            </a:r>
            <a:endParaRPr lang="en-US" sz="1800" dirty="0"/>
          </a:p>
        </p:txBody>
      </p:sp>
      <p:sp>
        <p:nvSpPr>
          <p:cNvPr id="14" name="Text 12">
            <a:extLst>
              <a:ext uri="{FF2B5EF4-FFF2-40B4-BE49-F238E27FC236}">
                <a16:creationId xmlns:a16="http://schemas.microsoft.com/office/drawing/2014/main" id="{B6AEFF24-3D5F-9DC6-A737-69092A195FD0}"/>
              </a:ext>
            </a:extLst>
          </p:cNvPr>
          <p:cNvSpPr/>
          <p:nvPr/>
        </p:nvSpPr>
        <p:spPr>
          <a:xfrm>
            <a:off x="6153450" y="2206058"/>
            <a:ext cx="2019300" cy="1924050"/>
          </a:xfrm>
          <a:prstGeom prst="rect">
            <a:avLst/>
          </a:prstGeom>
          <a:noFill/>
          <a:ln/>
        </p:spPr>
        <p:txBody>
          <a:bodyPr wrap="square" lIns="0" tIns="0" rIns="0" bIns="0" rtlCol="0" anchor="ctr"/>
          <a:lstStyle/>
          <a:p>
            <a:pPr marL="0" indent="0" algn="ctr">
              <a:lnSpc>
                <a:spcPct val="110000"/>
              </a:lnSpc>
              <a:buNone/>
            </a:pPr>
            <a:r>
              <a:rPr lang="en-US" sz="1800" b="1">
                <a:solidFill>
                  <a:srgbClr val="1C2A67"/>
                </a:solidFill>
                <a:latin typeface="Roboto" pitchFamily="34" charset="0"/>
                <a:ea typeface="Roboto" pitchFamily="34" charset="-122"/>
                <a:cs typeface="Roboto" pitchFamily="34" charset="-120"/>
              </a:rPr>
              <a:t>Individuals with affected loved ones</a:t>
            </a:r>
            <a:r>
              <a:rPr lang="en-US" sz="1800" b="1">
                <a:solidFill>
                  <a:srgbClr val="2B2B35"/>
                </a:solidFill>
                <a:latin typeface="Roboto" pitchFamily="34" charset="0"/>
                <a:ea typeface="Roboto" pitchFamily="34" charset="-122"/>
                <a:cs typeface="Roboto" pitchFamily="34" charset="-120"/>
              </a:rPr>
              <a:t> </a:t>
            </a:r>
            <a:r>
              <a:rPr lang="en-US" sz="1800" b="1">
                <a:solidFill>
                  <a:srgbClr val="8593A9"/>
                </a:solidFill>
                <a:latin typeface="Roboto" pitchFamily="34" charset="0"/>
                <a:ea typeface="Roboto" pitchFamily="34" charset="-122"/>
                <a:cs typeface="Roboto" pitchFamily="34" charset="-120"/>
              </a:rPr>
              <a:t>exhibit</a:t>
            </a:r>
            <a:r>
              <a:rPr lang="en-US" sz="1800" b="1">
                <a:solidFill>
                  <a:srgbClr val="2B2B35"/>
                </a:solidFill>
                <a:latin typeface="Roboto" pitchFamily="34" charset="0"/>
                <a:ea typeface="Roboto" pitchFamily="34" charset="-122"/>
                <a:cs typeface="Roboto" pitchFamily="34" charset="-120"/>
              </a:rPr>
              <a:t> </a:t>
            </a:r>
            <a:r>
              <a:rPr lang="en-US" sz="1800" b="1">
                <a:solidFill>
                  <a:srgbClr val="1C2A67"/>
                </a:solidFill>
                <a:latin typeface="Roboto" pitchFamily="34" charset="0"/>
                <a:ea typeface="Roboto" pitchFamily="34" charset="-122"/>
                <a:cs typeface="Roboto" pitchFamily="34" charset="-120"/>
              </a:rPr>
              <a:t>lower drug stigma</a:t>
            </a:r>
            <a:r>
              <a:rPr lang="en-US" sz="1800" b="1">
                <a:solidFill>
                  <a:srgbClr val="2B2B35"/>
                </a:solidFill>
                <a:latin typeface="Roboto" pitchFamily="34" charset="0"/>
                <a:ea typeface="Roboto" pitchFamily="34" charset="-122"/>
                <a:cs typeface="Roboto" pitchFamily="34" charset="-120"/>
              </a:rPr>
              <a:t> </a:t>
            </a:r>
            <a:r>
              <a:rPr lang="en-US" sz="1800" b="1">
                <a:solidFill>
                  <a:srgbClr val="8593A9"/>
                </a:solidFill>
                <a:latin typeface="Roboto" pitchFamily="34" charset="0"/>
                <a:ea typeface="Roboto" pitchFamily="34" charset="-122"/>
                <a:cs typeface="Roboto" pitchFamily="34" charset="-120"/>
              </a:rPr>
              <a:t>and greater</a:t>
            </a:r>
            <a:r>
              <a:rPr lang="en-US" sz="1800" b="1">
                <a:solidFill>
                  <a:srgbClr val="2B2B35"/>
                </a:solidFill>
                <a:latin typeface="Roboto" pitchFamily="34" charset="0"/>
                <a:ea typeface="Roboto" pitchFamily="34" charset="-122"/>
                <a:cs typeface="Roboto" pitchFamily="34" charset="-120"/>
              </a:rPr>
              <a:t> </a:t>
            </a:r>
            <a:r>
              <a:rPr lang="en-US" sz="1800" b="1">
                <a:solidFill>
                  <a:srgbClr val="1C2A67"/>
                </a:solidFill>
                <a:latin typeface="Roboto" pitchFamily="34" charset="0"/>
                <a:ea typeface="Roboto" pitchFamily="34" charset="-122"/>
                <a:cs typeface="Roboto" pitchFamily="34" charset="-120"/>
              </a:rPr>
              <a:t>belief in treatment</a:t>
            </a:r>
            <a:r>
              <a:rPr lang="en-US" sz="1800" b="1">
                <a:solidFill>
                  <a:srgbClr val="2B2B35"/>
                </a:solidFill>
                <a:latin typeface="Roboto" pitchFamily="34" charset="0"/>
                <a:ea typeface="Roboto" pitchFamily="34" charset="-122"/>
                <a:cs typeface="Roboto" pitchFamily="34" charset="-120"/>
              </a:rPr>
              <a:t> </a:t>
            </a:r>
            <a:r>
              <a:rPr lang="en-US" sz="1800" b="1">
                <a:solidFill>
                  <a:srgbClr val="8593A9"/>
                </a:solidFill>
                <a:latin typeface="Roboto" pitchFamily="34" charset="0"/>
                <a:ea typeface="Roboto" pitchFamily="34" charset="-122"/>
                <a:cs typeface="Roboto" pitchFamily="34" charset="-120"/>
              </a:rPr>
              <a:t>effectiveness.</a:t>
            </a:r>
            <a:endParaRPr lang="en-US" sz="1800"/>
          </a:p>
        </p:txBody>
      </p:sp>
      <p:sp>
        <p:nvSpPr>
          <p:cNvPr id="16" name="TextBox 15">
            <a:extLst>
              <a:ext uri="{FF2B5EF4-FFF2-40B4-BE49-F238E27FC236}">
                <a16:creationId xmlns:a16="http://schemas.microsoft.com/office/drawing/2014/main" id="{E16768F1-5F2C-17E8-0020-D691E0B24C02}"/>
              </a:ext>
            </a:extLst>
          </p:cNvPr>
          <p:cNvSpPr txBox="1"/>
          <p:nvPr/>
        </p:nvSpPr>
        <p:spPr>
          <a:xfrm>
            <a:off x="474681" y="5860829"/>
            <a:ext cx="7464362" cy="626390"/>
          </a:xfrm>
          <a:prstGeom prst="rect">
            <a:avLst/>
          </a:prstGeom>
          <a:noFill/>
        </p:spPr>
        <p:txBody>
          <a:bodyPr wrap="square">
            <a:spAutoFit/>
          </a:bodyPr>
          <a:lstStyle/>
          <a:p>
            <a:pPr marL="0" indent="0" algn="l">
              <a:lnSpc>
                <a:spcPct val="110000"/>
              </a:lnSpc>
              <a:buNone/>
            </a:pPr>
            <a:r>
              <a:rPr lang="en-US" sz="800">
                <a:solidFill>
                  <a:srgbClr val="2B2B35"/>
                </a:solidFill>
                <a:latin typeface="Assistant" pitchFamily="34" charset="0"/>
                <a:ea typeface="Assistant" pitchFamily="34" charset="-122"/>
                <a:cs typeface="Assistant" pitchFamily="34" charset="-120"/>
              </a:rPr>
              <a:t>This publication is supported by the Health Resources and Services Administration (HRSA) of the U.S. Department of Health and Human Services (HHS) as part of an award totaling $333,000 with 0% percentage financed with non-governmental sources. The contents are those of the author(s) and do not necessarily represent the official views of, nor an endorsement, by HRSA, HHS, or the U.S. Government. For more information, please visit HRSA.gov. The survey methodology and data collection processes received approval from the MTSU Human Subjects Institutional Review Board under protocol number: 22-1072 1q.</a:t>
            </a:r>
            <a:endParaRPr lang="en-US" sz="800"/>
          </a:p>
        </p:txBody>
      </p:sp>
      <p:pic>
        <p:nvPicPr>
          <p:cNvPr id="18" name="Image 14" descr="preencoded.png">
            <a:extLst>
              <a:ext uri="{FF2B5EF4-FFF2-40B4-BE49-F238E27FC236}">
                <a16:creationId xmlns:a16="http://schemas.microsoft.com/office/drawing/2014/main" id="{A9F3681D-711D-59E4-687C-184CAC028E6B}"/>
              </a:ext>
            </a:extLst>
          </p:cNvPr>
          <p:cNvPicPr>
            <a:picLocks noChangeAspect="1"/>
          </p:cNvPicPr>
          <p:nvPr/>
        </p:nvPicPr>
        <p:blipFill>
          <a:blip r:embed="rId8"/>
          <a:stretch>
            <a:fillRect/>
          </a:stretch>
        </p:blipFill>
        <p:spPr>
          <a:xfrm>
            <a:off x="3760732" y="5230280"/>
            <a:ext cx="1162050" cy="638175"/>
          </a:xfrm>
          <a:prstGeom prst="rect">
            <a:avLst/>
          </a:prstGeom>
        </p:spPr>
      </p:pic>
      <p:pic>
        <p:nvPicPr>
          <p:cNvPr id="19" name="Image 15" descr="preencoded.png">
            <a:extLst>
              <a:ext uri="{FF2B5EF4-FFF2-40B4-BE49-F238E27FC236}">
                <a16:creationId xmlns:a16="http://schemas.microsoft.com/office/drawing/2014/main" id="{60E9D078-5FBE-20C4-F710-D05DE77E05D9}"/>
              </a:ext>
            </a:extLst>
          </p:cNvPr>
          <p:cNvPicPr>
            <a:picLocks noChangeAspect="1"/>
          </p:cNvPicPr>
          <p:nvPr/>
        </p:nvPicPr>
        <p:blipFill>
          <a:blip r:embed="rId9"/>
          <a:stretch>
            <a:fillRect/>
          </a:stretch>
        </p:blipFill>
        <p:spPr>
          <a:xfrm>
            <a:off x="5181600" y="5311242"/>
            <a:ext cx="1828800" cy="476250"/>
          </a:xfrm>
          <a:prstGeom prst="rect">
            <a:avLst/>
          </a:prstGeom>
        </p:spPr>
      </p:pic>
      <p:pic>
        <p:nvPicPr>
          <p:cNvPr id="20" name="Image 12" descr="preencoded.png">
            <a:extLst>
              <a:ext uri="{FF2B5EF4-FFF2-40B4-BE49-F238E27FC236}">
                <a16:creationId xmlns:a16="http://schemas.microsoft.com/office/drawing/2014/main" id="{0872CA05-866C-BB45-C772-9FB41A321B2B}"/>
              </a:ext>
            </a:extLst>
          </p:cNvPr>
          <p:cNvPicPr>
            <a:picLocks noChangeAspect="1"/>
          </p:cNvPicPr>
          <p:nvPr/>
        </p:nvPicPr>
        <p:blipFill>
          <a:blip r:embed="rId10"/>
          <a:stretch>
            <a:fillRect/>
          </a:stretch>
        </p:blipFill>
        <p:spPr>
          <a:xfrm>
            <a:off x="2482739" y="5049020"/>
            <a:ext cx="1019175" cy="733425"/>
          </a:xfrm>
          <a:prstGeom prst="rect">
            <a:avLst/>
          </a:prstGeom>
          <a:ln>
            <a:solidFill>
              <a:schemeClr val="bg1"/>
            </a:solidFill>
          </a:ln>
        </p:spPr>
      </p:pic>
      <p:pic>
        <p:nvPicPr>
          <p:cNvPr id="21" name="Image 13" descr="preencoded.png">
            <a:extLst>
              <a:ext uri="{FF2B5EF4-FFF2-40B4-BE49-F238E27FC236}">
                <a16:creationId xmlns:a16="http://schemas.microsoft.com/office/drawing/2014/main" id="{93A1B8CB-0ED5-27C1-6B86-DFD6F9E8300A}"/>
              </a:ext>
            </a:extLst>
          </p:cNvPr>
          <p:cNvPicPr>
            <a:picLocks noChangeAspect="1"/>
          </p:cNvPicPr>
          <p:nvPr/>
        </p:nvPicPr>
        <p:blipFill>
          <a:blip r:embed="rId11"/>
          <a:stretch>
            <a:fillRect/>
          </a:stretch>
        </p:blipFill>
        <p:spPr>
          <a:xfrm>
            <a:off x="1204746" y="4896653"/>
            <a:ext cx="1019175" cy="1019175"/>
          </a:xfrm>
          <a:prstGeom prst="rect">
            <a:avLst/>
          </a:prstGeom>
          <a:ln>
            <a:solidFill>
              <a:schemeClr val="bg1"/>
            </a:solidFill>
          </a:ln>
        </p:spPr>
      </p:pic>
      <p:pic>
        <p:nvPicPr>
          <p:cNvPr id="2" name="Image 1" descr="preencoded.png">
            <a:extLst>
              <a:ext uri="{FF2B5EF4-FFF2-40B4-BE49-F238E27FC236}">
                <a16:creationId xmlns:a16="http://schemas.microsoft.com/office/drawing/2014/main" id="{8F85F5EF-F864-0F01-32A5-605A0E2998A6}"/>
              </a:ext>
            </a:extLst>
          </p:cNvPr>
          <p:cNvPicPr>
            <a:picLocks noChangeAspect="1"/>
          </p:cNvPicPr>
          <p:nvPr/>
        </p:nvPicPr>
        <p:blipFill>
          <a:blip r:embed="rId12"/>
          <a:stretch>
            <a:fillRect/>
          </a:stretch>
        </p:blipFill>
        <p:spPr>
          <a:xfrm>
            <a:off x="-33191" y="392382"/>
            <a:ext cx="7911302" cy="192314"/>
          </a:xfrm>
          <a:prstGeom prst="rect">
            <a:avLst/>
          </a:prstGeom>
        </p:spPr>
      </p:pic>
      <p:sp>
        <p:nvSpPr>
          <p:cNvPr id="10" name="Text 0">
            <a:extLst>
              <a:ext uri="{FF2B5EF4-FFF2-40B4-BE49-F238E27FC236}">
                <a16:creationId xmlns:a16="http://schemas.microsoft.com/office/drawing/2014/main" id="{5FC8E160-8C7E-EE3E-63C1-BD412A97DE3E}"/>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355826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8">
            <a:extLst>
              <a:ext uri="{FF2B5EF4-FFF2-40B4-BE49-F238E27FC236}">
                <a16:creationId xmlns:a16="http://schemas.microsoft.com/office/drawing/2014/main" id="{639C77E4-8EB8-D8D8-75D6-129891370E1A}"/>
              </a:ext>
            </a:extLst>
          </p:cNvPr>
          <p:cNvSpPr/>
          <p:nvPr/>
        </p:nvSpPr>
        <p:spPr>
          <a:xfrm>
            <a:off x="394314" y="814986"/>
            <a:ext cx="5930808" cy="2942379"/>
          </a:xfrm>
          <a:prstGeom prst="rect">
            <a:avLst/>
          </a:prstGeom>
          <a:noFill/>
          <a:ln/>
        </p:spPr>
        <p:txBody>
          <a:bodyPr wrap="square" lIns="0" tIns="0" rIns="0" bIns="0" rtlCol="0" anchor="ctr"/>
          <a:lstStyle/>
          <a:p>
            <a:pPr>
              <a:lnSpc>
                <a:spcPct val="114999"/>
              </a:lnSpc>
            </a:pPr>
            <a:r>
              <a:rPr lang="en-US" b="1" dirty="0">
                <a:solidFill>
                  <a:srgbClr val="000000"/>
                </a:solidFill>
                <a:latin typeface="Aptos" panose="020B0004020202020204" pitchFamily="34" charset="0"/>
                <a:cs typeface="Assistant"/>
              </a:rPr>
              <a:t>Third Year Data Collection (2024)</a:t>
            </a:r>
            <a:endParaRPr lang="en-US" sz="2000" dirty="0">
              <a:latin typeface="Aptos" panose="020B0004020202020204" pitchFamily="34" charset="0"/>
            </a:endParaRPr>
          </a:p>
          <a:p>
            <a:pPr marL="285750" indent="-285750">
              <a:lnSpc>
                <a:spcPct val="114999"/>
              </a:lnSpc>
              <a:buFont typeface="Calibri"/>
              <a:buChar char="-"/>
            </a:pPr>
            <a:r>
              <a:rPr lang="en-US" dirty="0">
                <a:solidFill>
                  <a:srgbClr val="000000"/>
                </a:solidFill>
                <a:latin typeface="Aptos" panose="020B0004020202020204" pitchFamily="34" charset="0"/>
                <a:cs typeface="Assistant"/>
              </a:rPr>
              <a:t>Attended fair over 5 days/evenings</a:t>
            </a:r>
          </a:p>
          <a:p>
            <a:pPr marL="285750" indent="-285750">
              <a:lnSpc>
                <a:spcPct val="114999"/>
              </a:lnSpc>
              <a:buFont typeface="Calibri"/>
              <a:buChar char="-"/>
            </a:pPr>
            <a:r>
              <a:rPr lang="en-US" dirty="0">
                <a:solidFill>
                  <a:srgbClr val="000000"/>
                </a:solidFill>
                <a:latin typeface="Aptos" panose="020B0004020202020204" pitchFamily="34" charset="0"/>
                <a:cs typeface="Assistant"/>
              </a:rPr>
              <a:t>Team of Six Public Health Students (not all shown)</a:t>
            </a:r>
          </a:p>
          <a:p>
            <a:pPr marL="285750" indent="-285750">
              <a:lnSpc>
                <a:spcPct val="114999"/>
              </a:lnSpc>
              <a:buFont typeface="Calibri"/>
              <a:buChar char="-"/>
            </a:pPr>
            <a:r>
              <a:rPr lang="en-US" dirty="0">
                <a:solidFill>
                  <a:srgbClr val="000000"/>
                </a:solidFill>
                <a:latin typeface="Aptos" panose="020B0004020202020204" pitchFamily="34" charset="0"/>
                <a:cs typeface="Assistant"/>
              </a:rPr>
              <a:t>Passed out 1527 QR cards</a:t>
            </a:r>
          </a:p>
          <a:p>
            <a:pPr marL="285750" indent="-285750">
              <a:lnSpc>
                <a:spcPct val="114999"/>
              </a:lnSpc>
              <a:buFont typeface="Calibri"/>
              <a:buChar char="-"/>
            </a:pPr>
            <a:r>
              <a:rPr lang="en-US" dirty="0">
                <a:solidFill>
                  <a:srgbClr val="000000"/>
                </a:solidFill>
                <a:latin typeface="Aptos" panose="020B0004020202020204" pitchFamily="34" charset="0"/>
                <a:cs typeface="Assistant"/>
              </a:rPr>
              <a:t>Preliminary collection results</a:t>
            </a:r>
          </a:p>
          <a:p>
            <a:pPr marL="742950" lvl="1" indent="-285750">
              <a:lnSpc>
                <a:spcPct val="114999"/>
              </a:lnSpc>
              <a:buFont typeface="Courier New"/>
              <a:buChar char="o"/>
            </a:pPr>
            <a:r>
              <a:rPr lang="en-US" b="1" dirty="0">
                <a:solidFill>
                  <a:srgbClr val="000000"/>
                </a:solidFill>
                <a:latin typeface="Aptos" panose="020B0004020202020204" pitchFamily="34" charset="0"/>
                <a:cs typeface="Assistant"/>
              </a:rPr>
              <a:t>N = 359</a:t>
            </a:r>
          </a:p>
          <a:p>
            <a:pPr marL="1200150" lvl="2" indent="-285750">
              <a:lnSpc>
                <a:spcPct val="114999"/>
              </a:lnSpc>
              <a:buFont typeface="Wingdings"/>
              <a:buChar char="§"/>
            </a:pPr>
            <a:r>
              <a:rPr lang="en-US" dirty="0">
                <a:solidFill>
                  <a:srgbClr val="000000"/>
                </a:solidFill>
                <a:latin typeface="Aptos" panose="020B0004020202020204" pitchFamily="34" charset="0"/>
                <a:cs typeface="Assistant"/>
              </a:rPr>
              <a:t>68 paper versions</a:t>
            </a:r>
            <a:endParaRPr lang="en-US" sz="2000" dirty="0">
              <a:latin typeface="Aptos" panose="020B0004020202020204" pitchFamily="34" charset="0"/>
            </a:endParaRPr>
          </a:p>
          <a:p>
            <a:pPr marL="1200150" lvl="2" indent="-285750">
              <a:lnSpc>
                <a:spcPct val="114999"/>
              </a:lnSpc>
              <a:buFont typeface="Wingdings"/>
              <a:buChar char="§"/>
            </a:pPr>
            <a:r>
              <a:rPr lang="en-US" dirty="0">
                <a:solidFill>
                  <a:srgbClr val="000000"/>
                </a:solidFill>
                <a:latin typeface="Aptos" panose="020B0004020202020204" pitchFamily="34" charset="0"/>
                <a:cs typeface="Assistant"/>
              </a:rPr>
              <a:t>291 electronic via QR Code</a:t>
            </a:r>
          </a:p>
          <a:p>
            <a:pPr marL="742950" lvl="1" indent="-285750">
              <a:lnSpc>
                <a:spcPct val="114999"/>
              </a:lnSpc>
              <a:buFont typeface="Courier New"/>
              <a:buChar char="o"/>
            </a:pPr>
            <a:endParaRPr lang="en-US" sz="1600" dirty="0">
              <a:solidFill>
                <a:srgbClr val="000000"/>
              </a:solidFill>
              <a:latin typeface="Assistant"/>
              <a:cs typeface="Assistant"/>
            </a:endParaRPr>
          </a:p>
          <a:p>
            <a:pPr marL="742950" lvl="1" indent="-285750">
              <a:lnSpc>
                <a:spcPct val="114999"/>
              </a:lnSpc>
              <a:buFont typeface="Courier New"/>
              <a:buChar char="o"/>
            </a:pPr>
            <a:endParaRPr lang="en-US" sz="1600" dirty="0">
              <a:solidFill>
                <a:srgbClr val="000000"/>
              </a:solidFill>
              <a:latin typeface="Assistant"/>
              <a:cs typeface="Assistant"/>
            </a:endParaRPr>
          </a:p>
        </p:txBody>
      </p:sp>
      <p:pic>
        <p:nvPicPr>
          <p:cNvPr id="2" name="Picture 1" descr="A group of people taking a selfie in front of a ferris wheel&#10;&#10;Description automatically generated">
            <a:extLst>
              <a:ext uri="{FF2B5EF4-FFF2-40B4-BE49-F238E27FC236}">
                <a16:creationId xmlns:a16="http://schemas.microsoft.com/office/drawing/2014/main" id="{FA774B1F-0CA0-9E65-B41B-5D77C9E0ED7E}"/>
              </a:ext>
            </a:extLst>
          </p:cNvPr>
          <p:cNvPicPr>
            <a:picLocks noChangeAspect="1"/>
          </p:cNvPicPr>
          <p:nvPr/>
        </p:nvPicPr>
        <p:blipFill>
          <a:blip r:embed="rId3"/>
          <a:stretch>
            <a:fillRect/>
          </a:stretch>
        </p:blipFill>
        <p:spPr>
          <a:xfrm>
            <a:off x="7267184" y="3313133"/>
            <a:ext cx="4338181" cy="3227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C6742FE-B10D-E8B0-BAD0-96F8A01E27FB}"/>
              </a:ext>
            </a:extLst>
          </p:cNvPr>
          <p:cNvPicPr>
            <a:picLocks noChangeAspect="1"/>
          </p:cNvPicPr>
          <p:nvPr/>
        </p:nvPicPr>
        <p:blipFill>
          <a:blip r:embed="rId4"/>
          <a:stretch>
            <a:fillRect/>
          </a:stretch>
        </p:blipFill>
        <p:spPr>
          <a:xfrm>
            <a:off x="2582970" y="3399250"/>
            <a:ext cx="4077222" cy="3060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group of people posing for a photo&#10;&#10;Description automatically generated">
            <a:extLst>
              <a:ext uri="{FF2B5EF4-FFF2-40B4-BE49-F238E27FC236}">
                <a16:creationId xmlns:a16="http://schemas.microsoft.com/office/drawing/2014/main" id="{2AAC21A5-F4B8-F2D0-EAD2-9781AFD253B0}"/>
              </a:ext>
            </a:extLst>
          </p:cNvPr>
          <p:cNvPicPr>
            <a:picLocks noChangeAspect="1"/>
          </p:cNvPicPr>
          <p:nvPr/>
        </p:nvPicPr>
        <p:blipFill>
          <a:blip r:embed="rId5"/>
          <a:stretch>
            <a:fillRect/>
          </a:stretch>
        </p:blipFill>
        <p:spPr>
          <a:xfrm>
            <a:off x="6096000" y="634266"/>
            <a:ext cx="3784950" cy="2945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1" descr="preencoded.png">
            <a:extLst>
              <a:ext uri="{FF2B5EF4-FFF2-40B4-BE49-F238E27FC236}">
                <a16:creationId xmlns:a16="http://schemas.microsoft.com/office/drawing/2014/main" id="{9926CA24-6988-90CB-A048-7E79FDBE7DDE}"/>
              </a:ext>
            </a:extLst>
          </p:cNvPr>
          <p:cNvPicPr>
            <a:picLocks noChangeAspect="1"/>
          </p:cNvPicPr>
          <p:nvPr/>
        </p:nvPicPr>
        <p:blipFill>
          <a:blip r:embed="rId6"/>
          <a:stretch>
            <a:fillRect/>
          </a:stretch>
        </p:blipFill>
        <p:spPr>
          <a:xfrm>
            <a:off x="-33191" y="392382"/>
            <a:ext cx="7911302" cy="192314"/>
          </a:xfrm>
          <a:prstGeom prst="rect">
            <a:avLst/>
          </a:prstGeom>
        </p:spPr>
      </p:pic>
      <p:sp>
        <p:nvSpPr>
          <p:cNvPr id="7" name="Text 0">
            <a:extLst>
              <a:ext uri="{FF2B5EF4-FFF2-40B4-BE49-F238E27FC236}">
                <a16:creationId xmlns:a16="http://schemas.microsoft.com/office/drawing/2014/main" id="{F0D97C46-9BB0-4B8E-5938-BAECC118E936}"/>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149670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3D0EC-B883-0987-4FA2-07B6487926A1}"/>
              </a:ext>
            </a:extLst>
          </p:cNvPr>
          <p:cNvSpPr>
            <a:spLocks noGrp="1"/>
          </p:cNvSpPr>
          <p:nvPr>
            <p:ph type="title"/>
          </p:nvPr>
        </p:nvSpPr>
        <p:spPr/>
        <p:txBody>
          <a:bodyPr/>
          <a:lstStyle/>
          <a:p>
            <a:r>
              <a:rPr lang="en-US" dirty="0">
                <a:solidFill>
                  <a:schemeClr val="tx1"/>
                </a:solidFill>
              </a:rPr>
              <a:t>Next steps and take home</a:t>
            </a:r>
          </a:p>
        </p:txBody>
      </p:sp>
      <p:sp>
        <p:nvSpPr>
          <p:cNvPr id="5" name="TextBox 4">
            <a:extLst>
              <a:ext uri="{FF2B5EF4-FFF2-40B4-BE49-F238E27FC236}">
                <a16:creationId xmlns:a16="http://schemas.microsoft.com/office/drawing/2014/main" id="{B20658FF-AC54-751C-BD22-E47493F6B06E}"/>
              </a:ext>
            </a:extLst>
          </p:cNvPr>
          <p:cNvSpPr txBox="1"/>
          <p:nvPr/>
        </p:nvSpPr>
        <p:spPr>
          <a:xfrm>
            <a:off x="576576" y="4787781"/>
            <a:ext cx="2352196" cy="160043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indent="0" algn="ctr">
              <a:buNone/>
            </a:pPr>
            <a:r>
              <a:rPr lang="en-US" sz="1400" dirty="0"/>
              <a:t>Kahler Stone, DrPH</a:t>
            </a:r>
          </a:p>
          <a:p>
            <a:pPr marL="0" indent="0" algn="ctr">
              <a:buNone/>
            </a:pPr>
            <a:r>
              <a:rPr lang="en-US" sz="1400" dirty="0">
                <a:hlinkClick r:id="rId3"/>
              </a:rPr>
              <a:t>Kahler.stone@mtsu.edu</a:t>
            </a:r>
            <a:endParaRPr lang="en-US" sz="1400" dirty="0"/>
          </a:p>
          <a:p>
            <a:pPr marL="0" indent="0" algn="ctr">
              <a:buNone/>
            </a:pPr>
            <a:r>
              <a:rPr lang="en-US" sz="1400" dirty="0"/>
              <a:t>615-494-7898</a:t>
            </a:r>
          </a:p>
          <a:p>
            <a:pPr marL="0" indent="0" algn="ctr">
              <a:buNone/>
            </a:pPr>
            <a:endParaRPr lang="en-US" sz="1400" dirty="0"/>
          </a:p>
          <a:p>
            <a:pPr marL="0" indent="0" algn="ctr">
              <a:buNone/>
            </a:pPr>
            <a:r>
              <a:rPr lang="en-US" sz="1400" dirty="0"/>
              <a:t>Cynthia Chafin, PhD</a:t>
            </a:r>
          </a:p>
          <a:p>
            <a:pPr marL="0" indent="0" algn="ctr">
              <a:buNone/>
            </a:pPr>
            <a:r>
              <a:rPr lang="en-US" sz="1400" dirty="0">
                <a:hlinkClick r:id="rId4"/>
              </a:rPr>
              <a:t>Cynthia.Chafin@mtsu.edu</a:t>
            </a:r>
            <a:r>
              <a:rPr lang="en-US" sz="1400" dirty="0"/>
              <a:t> </a:t>
            </a:r>
          </a:p>
          <a:p>
            <a:pPr marL="0" indent="0" algn="ctr">
              <a:buNone/>
            </a:pPr>
            <a:r>
              <a:rPr lang="en-US" sz="1400" dirty="0"/>
              <a:t>615-898-5493</a:t>
            </a:r>
          </a:p>
        </p:txBody>
      </p:sp>
      <p:sp>
        <p:nvSpPr>
          <p:cNvPr id="9" name="Text 8">
            <a:extLst>
              <a:ext uri="{FF2B5EF4-FFF2-40B4-BE49-F238E27FC236}">
                <a16:creationId xmlns:a16="http://schemas.microsoft.com/office/drawing/2014/main" id="{D722F122-D127-C336-1B24-CD0300E899C5}"/>
              </a:ext>
            </a:extLst>
          </p:cNvPr>
          <p:cNvSpPr/>
          <p:nvPr/>
        </p:nvSpPr>
        <p:spPr>
          <a:xfrm>
            <a:off x="737214" y="1270000"/>
            <a:ext cx="5930808" cy="2942379"/>
          </a:xfrm>
          <a:prstGeom prst="rect">
            <a:avLst/>
          </a:prstGeom>
          <a:noFill/>
          <a:ln/>
        </p:spPr>
        <p:txBody>
          <a:bodyPr wrap="square" lIns="0" tIns="0" rIns="0" bIns="0" rtlCol="0" anchor="ctr"/>
          <a:lstStyle/>
          <a:p>
            <a:pPr>
              <a:lnSpc>
                <a:spcPct val="114999"/>
              </a:lnSpc>
            </a:pPr>
            <a:r>
              <a:rPr lang="en-US" b="1" dirty="0">
                <a:solidFill>
                  <a:srgbClr val="000000"/>
                </a:solidFill>
                <a:latin typeface="Aptos" panose="020B0004020202020204" pitchFamily="34" charset="0"/>
                <a:cs typeface="Assistant"/>
              </a:rPr>
              <a:t>Complete Year 3 Stigma Report</a:t>
            </a:r>
            <a:endParaRPr lang="en-US" sz="2000" dirty="0">
              <a:latin typeface="Aptos" panose="020B0004020202020204" pitchFamily="34" charset="0"/>
            </a:endParaRPr>
          </a:p>
          <a:p>
            <a:pPr marL="285750" indent="-285750">
              <a:lnSpc>
                <a:spcPct val="114999"/>
              </a:lnSpc>
              <a:buFont typeface="Calibri"/>
              <a:buChar char="-"/>
            </a:pPr>
            <a:r>
              <a:rPr lang="en-US" dirty="0">
                <a:solidFill>
                  <a:srgbClr val="000000"/>
                </a:solidFill>
                <a:latin typeface="Aptos" panose="020B0004020202020204" pitchFamily="34" charset="0"/>
                <a:cs typeface="Assistant"/>
              </a:rPr>
              <a:t>Winter 2024/2025</a:t>
            </a:r>
          </a:p>
          <a:p>
            <a:pPr marL="285750" indent="-285750">
              <a:lnSpc>
                <a:spcPct val="114999"/>
              </a:lnSpc>
              <a:buFont typeface="Calibri"/>
              <a:buChar char="-"/>
            </a:pPr>
            <a:r>
              <a:rPr lang="en-US" dirty="0">
                <a:solidFill>
                  <a:srgbClr val="000000"/>
                </a:solidFill>
                <a:latin typeface="Aptos" panose="020B0004020202020204" pitchFamily="34" charset="0"/>
                <a:cs typeface="Assistant"/>
              </a:rPr>
              <a:t>Temporal analysis</a:t>
            </a:r>
          </a:p>
          <a:p>
            <a:pPr>
              <a:lnSpc>
                <a:spcPct val="114999"/>
              </a:lnSpc>
            </a:pPr>
            <a:endParaRPr lang="en-US" dirty="0">
              <a:solidFill>
                <a:srgbClr val="000000"/>
              </a:solidFill>
              <a:latin typeface="Aptos" panose="020B0004020202020204" pitchFamily="34" charset="0"/>
              <a:cs typeface="Assistant"/>
            </a:endParaRPr>
          </a:p>
          <a:p>
            <a:pPr>
              <a:lnSpc>
                <a:spcPct val="114999"/>
              </a:lnSpc>
            </a:pPr>
            <a:r>
              <a:rPr lang="en-US" b="1" dirty="0">
                <a:solidFill>
                  <a:srgbClr val="000000"/>
                </a:solidFill>
                <a:latin typeface="Aptos" panose="020B0004020202020204" pitchFamily="34" charset="0"/>
                <a:cs typeface="Assistant"/>
              </a:rPr>
              <a:t>Continue the Work</a:t>
            </a:r>
          </a:p>
          <a:p>
            <a:pPr marL="285750" indent="-285750">
              <a:lnSpc>
                <a:spcPct val="114999"/>
              </a:lnSpc>
              <a:buFont typeface="Calibri"/>
              <a:buChar char="-"/>
            </a:pPr>
            <a:r>
              <a:rPr lang="en-US" dirty="0">
                <a:solidFill>
                  <a:srgbClr val="000000"/>
                </a:solidFill>
                <a:latin typeface="Aptos" panose="020B0004020202020204" pitchFamily="34" charset="0"/>
                <a:cs typeface="Assistant"/>
              </a:rPr>
              <a:t>Repositioning to assess stigma in new ways</a:t>
            </a:r>
          </a:p>
          <a:p>
            <a:pPr marL="285750" indent="-285750">
              <a:lnSpc>
                <a:spcPct val="114999"/>
              </a:lnSpc>
              <a:buFont typeface="Calibri"/>
              <a:buChar char="-"/>
            </a:pPr>
            <a:r>
              <a:rPr lang="en-US" dirty="0">
                <a:solidFill>
                  <a:srgbClr val="000000"/>
                </a:solidFill>
                <a:latin typeface="Aptos" panose="020B0004020202020204" pitchFamily="34" charset="0"/>
                <a:cs typeface="Assistant"/>
              </a:rPr>
              <a:t>Newly funded projects focused on prevention, treatment, and recovery underway at MTSU CHHS</a:t>
            </a:r>
          </a:p>
        </p:txBody>
      </p:sp>
      <p:sp>
        <p:nvSpPr>
          <p:cNvPr id="11" name="TextBox 10">
            <a:extLst>
              <a:ext uri="{FF2B5EF4-FFF2-40B4-BE49-F238E27FC236}">
                <a16:creationId xmlns:a16="http://schemas.microsoft.com/office/drawing/2014/main" id="{AA760619-13F5-2B8E-39EA-80A9E9B119F2}"/>
              </a:ext>
            </a:extLst>
          </p:cNvPr>
          <p:cNvSpPr txBox="1"/>
          <p:nvPr/>
        </p:nvSpPr>
        <p:spPr>
          <a:xfrm>
            <a:off x="8252794" y="584696"/>
            <a:ext cx="3584575" cy="5704318"/>
          </a:xfrm>
          <a:prstGeom prst="rect">
            <a:avLst/>
          </a:prstGeom>
          <a:solidFill>
            <a:schemeClr val="bg1"/>
          </a:solidFill>
          <a:ln w="38100">
            <a:solidFill>
              <a:srgbClr val="002060"/>
            </a:solidFill>
          </a:ln>
        </p:spPr>
        <p:txBody>
          <a:bodyPr wrap="square">
            <a:spAutoFit/>
          </a:bodyPr>
          <a:lstStyle/>
          <a:p>
            <a:pPr algn="ctr">
              <a:lnSpc>
                <a:spcPct val="114999"/>
              </a:lnSpc>
            </a:pPr>
            <a:r>
              <a:rPr lang="en-US" sz="2400" b="1" dirty="0">
                <a:solidFill>
                  <a:srgbClr val="000000"/>
                </a:solidFill>
                <a:latin typeface="Aptos" panose="020B0004020202020204" pitchFamily="34" charset="0"/>
                <a:cs typeface="Assistant"/>
              </a:rPr>
              <a:t>Thank you!</a:t>
            </a:r>
          </a:p>
          <a:p>
            <a:pPr algn="ctr">
              <a:lnSpc>
                <a:spcPct val="114999"/>
              </a:lnSpc>
            </a:pPr>
            <a:r>
              <a:rPr lang="en-US" sz="2400" b="1" dirty="0">
                <a:solidFill>
                  <a:srgbClr val="000000"/>
                </a:solidFill>
                <a:latin typeface="Aptos" panose="020B0004020202020204" pitchFamily="34" charset="0"/>
                <a:cs typeface="Assistant"/>
              </a:rPr>
              <a:t> </a:t>
            </a:r>
            <a:r>
              <a:rPr lang="en-US" sz="1400" i="1" u="sng" dirty="0">
                <a:solidFill>
                  <a:srgbClr val="000000"/>
                </a:solidFill>
                <a:latin typeface="Aptos" panose="020B0004020202020204" pitchFamily="34" charset="0"/>
                <a:cs typeface="Assistant"/>
              </a:rPr>
              <a:t>Students from 3 years</a:t>
            </a:r>
            <a:endParaRPr lang="en-US" sz="2400" b="1" u="sng" dirty="0">
              <a:solidFill>
                <a:srgbClr val="000000"/>
              </a:solidFill>
              <a:latin typeface="Aptos" panose="020B0004020202020204" pitchFamily="34" charset="0"/>
              <a:cs typeface="Assistant"/>
            </a:endParaRPr>
          </a:p>
          <a:p>
            <a:pPr algn="ctr">
              <a:lnSpc>
                <a:spcPct val="114999"/>
              </a:lnSpc>
            </a:pPr>
            <a:r>
              <a:rPr lang="en-US" dirty="0">
                <a:solidFill>
                  <a:srgbClr val="000000"/>
                </a:solidFill>
                <a:latin typeface="Aptos" panose="020B0004020202020204" pitchFamily="34" charset="0"/>
                <a:cs typeface="Assistant"/>
              </a:rPr>
              <a:t>Chipper Smith</a:t>
            </a:r>
          </a:p>
          <a:p>
            <a:pPr algn="ctr">
              <a:lnSpc>
                <a:spcPct val="114999"/>
              </a:lnSpc>
            </a:pPr>
            <a:r>
              <a:rPr lang="en-US" dirty="0">
                <a:solidFill>
                  <a:srgbClr val="000000"/>
                </a:solidFill>
                <a:latin typeface="Aptos" panose="020B0004020202020204" pitchFamily="34" charset="0"/>
                <a:cs typeface="Assistant"/>
              </a:rPr>
              <a:t>Kira King</a:t>
            </a:r>
          </a:p>
          <a:p>
            <a:pPr algn="ctr">
              <a:lnSpc>
                <a:spcPct val="114999"/>
              </a:lnSpc>
            </a:pPr>
            <a:r>
              <a:rPr lang="en-US" dirty="0" err="1">
                <a:solidFill>
                  <a:srgbClr val="000000"/>
                </a:solidFill>
                <a:latin typeface="Aptos" panose="020B0004020202020204" pitchFamily="34" charset="0"/>
                <a:cs typeface="Assistant"/>
              </a:rPr>
              <a:t>Maimoonah</a:t>
            </a:r>
            <a:r>
              <a:rPr lang="en-US" dirty="0">
                <a:solidFill>
                  <a:srgbClr val="000000"/>
                </a:solidFill>
                <a:latin typeface="Aptos" panose="020B0004020202020204" pitchFamily="34" charset="0"/>
                <a:cs typeface="Assistant"/>
              </a:rPr>
              <a:t> </a:t>
            </a:r>
            <a:r>
              <a:rPr lang="en-US" dirty="0" err="1">
                <a:solidFill>
                  <a:srgbClr val="000000"/>
                </a:solidFill>
                <a:latin typeface="Aptos" panose="020B0004020202020204" pitchFamily="34" charset="0"/>
                <a:cs typeface="Assistant"/>
              </a:rPr>
              <a:t>Dabshee</a:t>
            </a:r>
            <a:endParaRPr lang="en-US" dirty="0">
              <a:solidFill>
                <a:srgbClr val="000000"/>
              </a:solidFill>
              <a:latin typeface="Aptos" panose="020B0004020202020204" pitchFamily="34" charset="0"/>
              <a:cs typeface="Assistant"/>
            </a:endParaRPr>
          </a:p>
          <a:p>
            <a:pPr algn="ctr">
              <a:lnSpc>
                <a:spcPct val="114999"/>
              </a:lnSpc>
            </a:pPr>
            <a:r>
              <a:rPr lang="en-US" dirty="0">
                <a:solidFill>
                  <a:srgbClr val="000000"/>
                </a:solidFill>
                <a:latin typeface="Aptos" panose="020B0004020202020204" pitchFamily="34" charset="0"/>
                <a:cs typeface="Assistant"/>
              </a:rPr>
              <a:t>Jocelyn </a:t>
            </a:r>
            <a:r>
              <a:rPr lang="en-US" dirty="0" err="1">
                <a:solidFill>
                  <a:srgbClr val="000000"/>
                </a:solidFill>
                <a:latin typeface="Aptos" panose="020B0004020202020204" pitchFamily="34" charset="0"/>
                <a:cs typeface="Assistant"/>
              </a:rPr>
              <a:t>Rajkowski</a:t>
            </a:r>
            <a:endParaRPr lang="en-US" dirty="0">
              <a:solidFill>
                <a:srgbClr val="000000"/>
              </a:solidFill>
              <a:latin typeface="Aptos" panose="020B0004020202020204" pitchFamily="34" charset="0"/>
              <a:cs typeface="Assistant"/>
            </a:endParaRPr>
          </a:p>
          <a:p>
            <a:pPr algn="ctr">
              <a:lnSpc>
                <a:spcPct val="114999"/>
              </a:lnSpc>
            </a:pPr>
            <a:r>
              <a:rPr lang="en-US" dirty="0">
                <a:solidFill>
                  <a:srgbClr val="000000"/>
                </a:solidFill>
                <a:latin typeface="Aptos" panose="020B0004020202020204" pitchFamily="34" charset="0"/>
                <a:cs typeface="Assistant"/>
              </a:rPr>
              <a:t>Gabrielle </a:t>
            </a:r>
            <a:r>
              <a:rPr lang="en-US" dirty="0" err="1">
                <a:solidFill>
                  <a:srgbClr val="000000"/>
                </a:solidFill>
                <a:latin typeface="Aptos" panose="020B0004020202020204" pitchFamily="34" charset="0"/>
                <a:cs typeface="Assistant"/>
              </a:rPr>
              <a:t>Chesak</a:t>
            </a:r>
            <a:endParaRPr lang="en-US" dirty="0">
              <a:solidFill>
                <a:srgbClr val="000000"/>
              </a:solidFill>
              <a:latin typeface="Aptos" panose="020B0004020202020204" pitchFamily="34" charset="0"/>
              <a:cs typeface="Assistant"/>
            </a:endParaRPr>
          </a:p>
          <a:p>
            <a:pPr algn="ctr">
              <a:lnSpc>
                <a:spcPct val="114999"/>
              </a:lnSpc>
            </a:pPr>
            <a:r>
              <a:rPr lang="en-US" dirty="0" err="1">
                <a:solidFill>
                  <a:srgbClr val="000000"/>
                </a:solidFill>
                <a:latin typeface="Aptos" panose="020B0004020202020204" pitchFamily="34" charset="0"/>
                <a:cs typeface="Assistant"/>
              </a:rPr>
              <a:t>Imuwahen</a:t>
            </a:r>
            <a:r>
              <a:rPr lang="en-US" dirty="0">
                <a:solidFill>
                  <a:srgbClr val="000000"/>
                </a:solidFill>
                <a:latin typeface="Aptos" panose="020B0004020202020204" pitchFamily="34" charset="0"/>
                <a:cs typeface="Assistant"/>
              </a:rPr>
              <a:t> </a:t>
            </a:r>
            <a:r>
              <a:rPr lang="en-US" dirty="0" err="1">
                <a:solidFill>
                  <a:srgbClr val="000000"/>
                </a:solidFill>
                <a:latin typeface="Aptos" panose="020B0004020202020204" pitchFamily="34" charset="0"/>
                <a:cs typeface="Assistant"/>
              </a:rPr>
              <a:t>Uzzi</a:t>
            </a:r>
            <a:endParaRPr lang="en-US" dirty="0">
              <a:solidFill>
                <a:srgbClr val="000000"/>
              </a:solidFill>
              <a:latin typeface="Aptos" panose="020B0004020202020204" pitchFamily="34" charset="0"/>
              <a:cs typeface="Assistant"/>
            </a:endParaRPr>
          </a:p>
          <a:p>
            <a:pPr algn="ctr">
              <a:lnSpc>
                <a:spcPct val="114999"/>
              </a:lnSpc>
            </a:pPr>
            <a:r>
              <a:rPr lang="en-US" dirty="0">
                <a:solidFill>
                  <a:srgbClr val="000000"/>
                </a:solidFill>
                <a:latin typeface="Aptos" panose="020B0004020202020204" pitchFamily="34" charset="0"/>
                <a:cs typeface="Assistant"/>
              </a:rPr>
              <a:t>Patience </a:t>
            </a:r>
            <a:r>
              <a:rPr lang="en-US" dirty="0" err="1">
                <a:solidFill>
                  <a:srgbClr val="000000"/>
                </a:solidFill>
                <a:latin typeface="Aptos" panose="020B0004020202020204" pitchFamily="34" charset="0"/>
                <a:cs typeface="Assistant"/>
              </a:rPr>
              <a:t>Akanwogba</a:t>
            </a:r>
            <a:endParaRPr lang="en-US" dirty="0">
              <a:solidFill>
                <a:srgbClr val="000000"/>
              </a:solidFill>
              <a:latin typeface="Aptos" panose="020B0004020202020204" pitchFamily="34" charset="0"/>
              <a:cs typeface="Assistant"/>
            </a:endParaRPr>
          </a:p>
          <a:p>
            <a:pPr algn="ctr">
              <a:lnSpc>
                <a:spcPct val="114999"/>
              </a:lnSpc>
            </a:pPr>
            <a:r>
              <a:rPr lang="en-US" dirty="0">
                <a:solidFill>
                  <a:srgbClr val="000000"/>
                </a:solidFill>
                <a:latin typeface="Aptos" panose="020B0004020202020204" pitchFamily="34" charset="0"/>
                <a:cs typeface="Assistant"/>
              </a:rPr>
              <a:t>Sherry Jernigan</a:t>
            </a:r>
          </a:p>
          <a:p>
            <a:pPr algn="ctr">
              <a:lnSpc>
                <a:spcPct val="114999"/>
              </a:lnSpc>
            </a:pPr>
            <a:r>
              <a:rPr lang="en-US" dirty="0">
                <a:solidFill>
                  <a:srgbClr val="000000"/>
                </a:solidFill>
                <a:latin typeface="Aptos" panose="020B0004020202020204" pitchFamily="34" charset="0"/>
                <a:cs typeface="Assistant"/>
              </a:rPr>
              <a:t>Abigail Kwarteng </a:t>
            </a:r>
          </a:p>
          <a:p>
            <a:pPr algn="ctr">
              <a:lnSpc>
                <a:spcPct val="114999"/>
              </a:lnSpc>
            </a:pPr>
            <a:r>
              <a:rPr lang="en-US" dirty="0">
                <a:solidFill>
                  <a:srgbClr val="000000"/>
                </a:solidFill>
                <a:latin typeface="Aptos" panose="020B0004020202020204" pitchFamily="34" charset="0"/>
                <a:cs typeface="Assistant"/>
              </a:rPr>
              <a:t>Benjamin </a:t>
            </a:r>
            <a:r>
              <a:rPr lang="en-US" dirty="0" err="1">
                <a:solidFill>
                  <a:srgbClr val="000000"/>
                </a:solidFill>
                <a:latin typeface="Aptos" panose="020B0004020202020204" pitchFamily="34" charset="0"/>
                <a:cs typeface="Assistant"/>
              </a:rPr>
              <a:t>Antwi</a:t>
            </a:r>
            <a:endParaRPr lang="en-US" dirty="0">
              <a:solidFill>
                <a:srgbClr val="000000"/>
              </a:solidFill>
              <a:latin typeface="Aptos" panose="020B0004020202020204" pitchFamily="34" charset="0"/>
              <a:cs typeface="Assistant"/>
            </a:endParaRPr>
          </a:p>
          <a:p>
            <a:pPr algn="ctr">
              <a:lnSpc>
                <a:spcPct val="114999"/>
              </a:lnSpc>
            </a:pPr>
            <a:r>
              <a:rPr lang="en-US" dirty="0">
                <a:solidFill>
                  <a:srgbClr val="000000"/>
                </a:solidFill>
                <a:latin typeface="Aptos" panose="020B0004020202020204" pitchFamily="34" charset="0"/>
                <a:cs typeface="Assistant"/>
              </a:rPr>
              <a:t>Augustine Afriyie</a:t>
            </a:r>
          </a:p>
          <a:p>
            <a:pPr algn="ctr">
              <a:lnSpc>
                <a:spcPct val="114999"/>
              </a:lnSpc>
            </a:pPr>
            <a:r>
              <a:rPr lang="en-US" dirty="0" err="1">
                <a:solidFill>
                  <a:srgbClr val="000000"/>
                </a:solidFill>
                <a:latin typeface="Aptos" panose="020B0004020202020204" pitchFamily="34" charset="0"/>
                <a:cs typeface="Assistant"/>
              </a:rPr>
              <a:t>Anakarina</a:t>
            </a:r>
            <a:r>
              <a:rPr lang="en-US" dirty="0">
                <a:solidFill>
                  <a:srgbClr val="000000"/>
                </a:solidFill>
                <a:latin typeface="Aptos" panose="020B0004020202020204" pitchFamily="34" charset="0"/>
                <a:cs typeface="Assistant"/>
              </a:rPr>
              <a:t> </a:t>
            </a:r>
            <a:r>
              <a:rPr lang="en-US" dirty="0" err="1">
                <a:solidFill>
                  <a:srgbClr val="000000"/>
                </a:solidFill>
                <a:latin typeface="Aptos" panose="020B0004020202020204" pitchFamily="34" charset="0"/>
                <a:cs typeface="Assistant"/>
              </a:rPr>
              <a:t>Lorenzana</a:t>
            </a:r>
            <a:r>
              <a:rPr lang="en-US" dirty="0">
                <a:solidFill>
                  <a:srgbClr val="000000"/>
                </a:solidFill>
                <a:latin typeface="Aptos" panose="020B0004020202020204" pitchFamily="34" charset="0"/>
                <a:cs typeface="Assistant"/>
              </a:rPr>
              <a:t> De Witt</a:t>
            </a:r>
          </a:p>
          <a:p>
            <a:pPr algn="ctr">
              <a:lnSpc>
                <a:spcPct val="114999"/>
              </a:lnSpc>
            </a:pPr>
            <a:r>
              <a:rPr lang="en-US" dirty="0" err="1">
                <a:solidFill>
                  <a:srgbClr val="000000"/>
                </a:solidFill>
                <a:latin typeface="Aptos" panose="020B0004020202020204" pitchFamily="34" charset="0"/>
                <a:cs typeface="Assistant"/>
              </a:rPr>
              <a:t>Xaviera</a:t>
            </a:r>
            <a:r>
              <a:rPr lang="en-US" dirty="0">
                <a:solidFill>
                  <a:srgbClr val="000000"/>
                </a:solidFill>
                <a:latin typeface="Aptos" panose="020B0004020202020204" pitchFamily="34" charset="0"/>
                <a:cs typeface="Assistant"/>
              </a:rPr>
              <a:t> Gladden</a:t>
            </a:r>
          </a:p>
          <a:p>
            <a:pPr algn="ctr">
              <a:lnSpc>
                <a:spcPct val="114999"/>
              </a:lnSpc>
            </a:pPr>
            <a:r>
              <a:rPr lang="en-US" dirty="0" err="1">
                <a:solidFill>
                  <a:srgbClr val="000000"/>
                </a:solidFill>
                <a:latin typeface="Aptos" panose="020B0004020202020204" pitchFamily="34" charset="0"/>
                <a:cs typeface="Assistant"/>
              </a:rPr>
              <a:t>Fnu</a:t>
            </a:r>
            <a:r>
              <a:rPr lang="en-US" dirty="0">
                <a:solidFill>
                  <a:srgbClr val="000000"/>
                </a:solidFill>
                <a:latin typeface="Aptos" panose="020B0004020202020204" pitchFamily="34" charset="0"/>
                <a:cs typeface="Assistant"/>
              </a:rPr>
              <a:t> Pragya</a:t>
            </a:r>
          </a:p>
          <a:p>
            <a:pPr algn="ctr">
              <a:lnSpc>
                <a:spcPct val="114999"/>
              </a:lnSpc>
            </a:pPr>
            <a:r>
              <a:rPr lang="en-US" dirty="0">
                <a:solidFill>
                  <a:srgbClr val="000000"/>
                </a:solidFill>
                <a:latin typeface="Aptos" panose="020B0004020202020204" pitchFamily="34" charset="0"/>
                <a:cs typeface="Assistant"/>
              </a:rPr>
              <a:t>Tess </a:t>
            </a:r>
            <a:r>
              <a:rPr lang="en-US" dirty="0" err="1">
                <a:solidFill>
                  <a:srgbClr val="000000"/>
                </a:solidFill>
                <a:latin typeface="Aptos" panose="020B0004020202020204" pitchFamily="34" charset="0"/>
                <a:cs typeface="Assistant"/>
              </a:rPr>
              <a:t>Swastek</a:t>
            </a:r>
            <a:endParaRPr lang="en-US" dirty="0">
              <a:solidFill>
                <a:srgbClr val="000000"/>
              </a:solidFill>
              <a:latin typeface="Aptos" panose="020B0004020202020204" pitchFamily="34" charset="0"/>
              <a:cs typeface="Assistant"/>
            </a:endParaRPr>
          </a:p>
        </p:txBody>
      </p:sp>
      <p:pic>
        <p:nvPicPr>
          <p:cNvPr id="12" name="Picture 11" descr="A blue and black logo&#10;&#10;Description automatically generated">
            <a:extLst>
              <a:ext uri="{FF2B5EF4-FFF2-40B4-BE49-F238E27FC236}">
                <a16:creationId xmlns:a16="http://schemas.microsoft.com/office/drawing/2014/main" id="{1EBBC9DC-8854-39E8-4EF6-3576B93ED82F}"/>
              </a:ext>
            </a:extLst>
          </p:cNvPr>
          <p:cNvPicPr>
            <a:picLocks noChangeAspect="1"/>
          </p:cNvPicPr>
          <p:nvPr/>
        </p:nvPicPr>
        <p:blipFill>
          <a:blip r:embed="rId5"/>
          <a:stretch>
            <a:fillRect/>
          </a:stretch>
        </p:blipFill>
        <p:spPr>
          <a:xfrm>
            <a:off x="3604882" y="4570895"/>
            <a:ext cx="1817324" cy="1817324"/>
          </a:xfrm>
          <a:prstGeom prst="rect">
            <a:avLst/>
          </a:prstGeom>
        </p:spPr>
      </p:pic>
      <p:pic>
        <p:nvPicPr>
          <p:cNvPr id="13" name="Picture 12" descr="A blue and white logo&#10;&#10;Description automatically generated">
            <a:extLst>
              <a:ext uri="{FF2B5EF4-FFF2-40B4-BE49-F238E27FC236}">
                <a16:creationId xmlns:a16="http://schemas.microsoft.com/office/drawing/2014/main" id="{E6D79F4A-ABD4-33BC-28A8-29F13193E6D6}"/>
              </a:ext>
            </a:extLst>
          </p:cNvPr>
          <p:cNvPicPr>
            <a:picLocks noChangeAspect="1"/>
          </p:cNvPicPr>
          <p:nvPr/>
        </p:nvPicPr>
        <p:blipFill>
          <a:blip r:embed="rId6"/>
          <a:stretch>
            <a:fillRect/>
          </a:stretch>
        </p:blipFill>
        <p:spPr>
          <a:xfrm>
            <a:off x="5934752" y="4872779"/>
            <a:ext cx="1805495" cy="1310665"/>
          </a:xfrm>
          <a:prstGeom prst="rect">
            <a:avLst/>
          </a:prstGeom>
        </p:spPr>
      </p:pic>
      <p:pic>
        <p:nvPicPr>
          <p:cNvPr id="14" name="Image 1" descr="preencoded.png">
            <a:extLst>
              <a:ext uri="{FF2B5EF4-FFF2-40B4-BE49-F238E27FC236}">
                <a16:creationId xmlns:a16="http://schemas.microsoft.com/office/drawing/2014/main" id="{87CA3540-BE17-6429-CFCA-F9D651648647}"/>
              </a:ext>
            </a:extLst>
          </p:cNvPr>
          <p:cNvPicPr>
            <a:picLocks noChangeAspect="1"/>
          </p:cNvPicPr>
          <p:nvPr/>
        </p:nvPicPr>
        <p:blipFill>
          <a:blip r:embed="rId7"/>
          <a:stretch>
            <a:fillRect/>
          </a:stretch>
        </p:blipFill>
        <p:spPr>
          <a:xfrm>
            <a:off x="-33191" y="392382"/>
            <a:ext cx="7911302" cy="192314"/>
          </a:xfrm>
          <a:prstGeom prst="rect">
            <a:avLst/>
          </a:prstGeom>
        </p:spPr>
      </p:pic>
      <p:sp>
        <p:nvSpPr>
          <p:cNvPr id="15" name="Text 0">
            <a:extLst>
              <a:ext uri="{FF2B5EF4-FFF2-40B4-BE49-F238E27FC236}">
                <a16:creationId xmlns:a16="http://schemas.microsoft.com/office/drawing/2014/main" id="{64057164-2430-1FFE-1A40-AC86FCD8E2BA}"/>
              </a:ext>
            </a:extLst>
          </p:cNvPr>
          <p:cNvSpPr/>
          <p:nvPr/>
        </p:nvSpPr>
        <p:spPr>
          <a:xfrm>
            <a:off x="290587" y="181049"/>
            <a:ext cx="4300463" cy="276225"/>
          </a:xfrm>
          <a:prstGeom prst="rect">
            <a:avLst/>
          </a:prstGeom>
          <a:noFill/>
          <a:ln/>
        </p:spPr>
        <p:txBody>
          <a:bodyPr wrap="square" lIns="0" tIns="0" rIns="0" bIns="0" rtlCol="0" anchor="ctr"/>
          <a:lstStyle/>
          <a:p>
            <a:pPr marL="0" indent="0" algn="l">
              <a:lnSpc>
                <a:spcPct val="110000"/>
              </a:lnSpc>
              <a:buNone/>
            </a:pPr>
            <a:r>
              <a:rPr lang="en-US" sz="2000" dirty="0">
                <a:solidFill>
                  <a:srgbClr val="0272B5"/>
                </a:solidFill>
                <a:latin typeface="Raleway" pitchFamily="34" charset="0"/>
                <a:ea typeface="Raleway" pitchFamily="34" charset="-122"/>
                <a:cs typeface="Raleway" pitchFamily="34" charset="-120"/>
              </a:rPr>
              <a:t>Middle Tennessee State University</a:t>
            </a:r>
            <a:endParaRPr lang="en-US" sz="2000" dirty="0"/>
          </a:p>
        </p:txBody>
      </p:sp>
    </p:spTree>
    <p:extLst>
      <p:ext uri="{BB962C8B-B14F-4D97-AF65-F5344CB8AC3E}">
        <p14:creationId xmlns:p14="http://schemas.microsoft.com/office/powerpoint/2010/main" val="2799642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erson smiling at the camera&#10;&#10;Description automatically generated">
            <a:extLst>
              <a:ext uri="{FF2B5EF4-FFF2-40B4-BE49-F238E27FC236}">
                <a16:creationId xmlns:a16="http://schemas.microsoft.com/office/drawing/2014/main" id="{59D00973-43C5-7FA2-AB74-3D844E48318D}"/>
              </a:ext>
            </a:extLst>
          </p:cNvPr>
          <p:cNvPicPr>
            <a:picLocks noChangeAspect="1"/>
          </p:cNvPicPr>
          <p:nvPr/>
        </p:nvPicPr>
        <p:blipFill rotWithShape="1">
          <a:blip r:embed="rId3"/>
          <a:srcRect l="6101" r="6101"/>
          <a:stretch/>
        </p:blipFill>
        <p:spPr>
          <a:xfrm>
            <a:off x="3065121" y="20860"/>
            <a:ext cx="2970465" cy="3383279"/>
          </a:xfrm>
          <a:prstGeom prst="rect">
            <a:avLst/>
          </a:prstGeom>
        </p:spPr>
      </p:pic>
      <p:pic>
        <p:nvPicPr>
          <p:cNvPr id="6" name="Picture 5">
            <a:extLst>
              <a:ext uri="{FF2B5EF4-FFF2-40B4-BE49-F238E27FC236}">
                <a16:creationId xmlns:a16="http://schemas.microsoft.com/office/drawing/2014/main" id="{6DAA5393-264A-3960-9655-CE3B76C52716}"/>
              </a:ext>
            </a:extLst>
          </p:cNvPr>
          <p:cNvPicPr>
            <a:picLocks noChangeAspect="1"/>
          </p:cNvPicPr>
          <p:nvPr/>
        </p:nvPicPr>
        <p:blipFill>
          <a:blip r:embed="rId4"/>
          <a:srcRect t="7085" b="7085"/>
          <a:stretch/>
        </p:blipFill>
        <p:spPr>
          <a:xfrm>
            <a:off x="47328" y="14749"/>
            <a:ext cx="2970465" cy="3383268"/>
          </a:xfrm>
          <a:prstGeom prst="rect">
            <a:avLst/>
          </a:prstGeom>
        </p:spPr>
      </p:pic>
      <p:pic>
        <p:nvPicPr>
          <p:cNvPr id="4" name="Picture 3">
            <a:extLst>
              <a:ext uri="{FF2B5EF4-FFF2-40B4-BE49-F238E27FC236}">
                <a16:creationId xmlns:a16="http://schemas.microsoft.com/office/drawing/2014/main" id="{EEDAEFC2-2363-9D58-856A-787453773701}"/>
              </a:ext>
            </a:extLst>
          </p:cNvPr>
          <p:cNvPicPr>
            <a:picLocks noChangeAspect="1"/>
          </p:cNvPicPr>
          <p:nvPr/>
        </p:nvPicPr>
        <p:blipFill rotWithShape="1">
          <a:blip r:embed="rId5">
            <a:extLst>
              <a:ext uri="{28A0092B-C50C-407E-A947-70E740481C1C}">
                <a14:useLocalDpi xmlns:a14="http://schemas.microsoft.com/office/drawing/2010/main" val="0"/>
              </a:ext>
            </a:extLst>
          </a:blip>
          <a:srcRect l="11331" r="829" b="-2"/>
          <a:stretch/>
        </p:blipFill>
        <p:spPr>
          <a:xfrm>
            <a:off x="6145909" y="10"/>
            <a:ext cx="2971800" cy="3383268"/>
          </a:xfrm>
          <a:prstGeom prst="rect">
            <a:avLst/>
          </a:prstGeom>
        </p:spPr>
      </p:pic>
      <p:pic>
        <p:nvPicPr>
          <p:cNvPr id="9" name="Picture 8" descr="A person smiling for the camera&#10;&#10;Description automatically generated with low confidence">
            <a:extLst>
              <a:ext uri="{FF2B5EF4-FFF2-40B4-BE49-F238E27FC236}">
                <a16:creationId xmlns:a16="http://schemas.microsoft.com/office/drawing/2014/main" id="{1464EC96-1CE4-C5D2-CEA1-2CABC61854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2" r="367" b="-2"/>
          <a:stretch/>
        </p:blipFill>
        <p:spPr>
          <a:xfrm>
            <a:off x="3065121" y="3510028"/>
            <a:ext cx="2971800" cy="3383268"/>
          </a:xfrm>
          <a:prstGeom prst="rect">
            <a:avLst/>
          </a:prstGeom>
        </p:spPr>
      </p:pic>
      <p:pic>
        <p:nvPicPr>
          <p:cNvPr id="8" name="Picture 7">
            <a:extLst>
              <a:ext uri="{FF2B5EF4-FFF2-40B4-BE49-F238E27FC236}">
                <a16:creationId xmlns:a16="http://schemas.microsoft.com/office/drawing/2014/main" id="{5A0143AD-F02F-98C0-2A55-D5A9960179C8}"/>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1108" r="-1" b="12959"/>
          <a:stretch/>
        </p:blipFill>
        <p:spPr>
          <a:xfrm>
            <a:off x="9221535" y="14749"/>
            <a:ext cx="2970465" cy="3383280"/>
          </a:xfrm>
          <a:prstGeom prst="rect">
            <a:avLst/>
          </a:prstGeom>
        </p:spPr>
      </p:pic>
      <p:pic>
        <p:nvPicPr>
          <p:cNvPr id="5" name="Picture 4">
            <a:extLst>
              <a:ext uri="{FF2B5EF4-FFF2-40B4-BE49-F238E27FC236}">
                <a16:creationId xmlns:a16="http://schemas.microsoft.com/office/drawing/2014/main" id="{FE0E41E6-D991-6214-0929-E7FE73DEE4AD}"/>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t="862" r="-3" b="23109"/>
          <a:stretch/>
        </p:blipFill>
        <p:spPr>
          <a:xfrm>
            <a:off x="-14334" y="3520441"/>
            <a:ext cx="2970466" cy="3383280"/>
          </a:xfrm>
          <a:prstGeom prst="rect">
            <a:avLst/>
          </a:prstGeom>
        </p:spPr>
      </p:pic>
      <p:sp>
        <p:nvSpPr>
          <p:cNvPr id="3" name="Content Placeholder 2">
            <a:extLst>
              <a:ext uri="{FF2B5EF4-FFF2-40B4-BE49-F238E27FC236}">
                <a16:creationId xmlns:a16="http://schemas.microsoft.com/office/drawing/2014/main" id="{61DC04D1-8EA3-8948-47CF-55E97ADDEB90}"/>
              </a:ext>
            </a:extLst>
          </p:cNvPr>
          <p:cNvSpPr>
            <a:spLocks noGrp="1"/>
          </p:cNvSpPr>
          <p:nvPr>
            <p:ph idx="1"/>
          </p:nvPr>
        </p:nvSpPr>
        <p:spPr>
          <a:xfrm>
            <a:off x="6185238" y="3474723"/>
            <a:ext cx="6006762" cy="3486682"/>
          </a:xfrm>
          <a:noFill/>
        </p:spPr>
        <p:txBody>
          <a:bodyPr vert="horz" lIns="91440" tIns="45720" rIns="91440" bIns="45720" rtlCol="0" anchor="t">
            <a:normAutofit fontScale="85000" lnSpcReduction="20000"/>
          </a:bodyPr>
          <a:lstStyle/>
          <a:p>
            <a:pPr marL="0" indent="0" algn="ctr">
              <a:buNone/>
            </a:pPr>
            <a:r>
              <a:rPr lang="en-US" sz="3400" b="1" dirty="0">
                <a:solidFill>
                  <a:schemeClr val="bg1"/>
                </a:solidFill>
                <a:latin typeface="+mj-lt"/>
                <a:cs typeface="Calibri"/>
              </a:rPr>
              <a:t>MTSU RCORP TEAM</a:t>
            </a:r>
          </a:p>
          <a:p>
            <a:pPr marL="342900" indent="-342900">
              <a:buFont typeface="Arial" charset="0"/>
              <a:buChar char="•"/>
            </a:pPr>
            <a:r>
              <a:rPr lang="en-US" sz="2000" dirty="0">
                <a:solidFill>
                  <a:schemeClr val="bg1"/>
                </a:solidFill>
                <a:cs typeface="Calibri"/>
              </a:rPr>
              <a:t>Lead PI &amp; Project Director: </a:t>
            </a:r>
            <a:r>
              <a:rPr lang="en-US" sz="2000" b="1" dirty="0">
                <a:solidFill>
                  <a:schemeClr val="bg1"/>
                </a:solidFill>
                <a:cs typeface="Calibri"/>
              </a:rPr>
              <a:t>Cynthia Chafin, </a:t>
            </a:r>
            <a:r>
              <a:rPr lang="en-US" sz="2000" i="1" dirty="0">
                <a:solidFill>
                  <a:schemeClr val="bg1"/>
                </a:solidFill>
                <a:cs typeface="Calibri"/>
              </a:rPr>
              <a:t>PhD, MCHES</a:t>
            </a:r>
            <a:r>
              <a:rPr lang="en-US" sz="2000" dirty="0">
                <a:solidFill>
                  <a:schemeClr val="bg1"/>
                </a:solidFill>
                <a:cs typeface="Calibri"/>
              </a:rPr>
              <a:t> ®, Director, Center for Health and Human Services</a:t>
            </a:r>
            <a:endParaRPr lang="en-US" sz="2000" i="1" dirty="0">
              <a:solidFill>
                <a:schemeClr val="bg1"/>
              </a:solidFill>
              <a:cs typeface="Calibri"/>
            </a:endParaRPr>
          </a:p>
          <a:p>
            <a:pPr marL="342900" indent="-342900">
              <a:buFont typeface="Arial" charset="0"/>
              <a:buChar char="•"/>
            </a:pPr>
            <a:r>
              <a:rPr lang="en-US" sz="2000" dirty="0">
                <a:solidFill>
                  <a:schemeClr val="bg1"/>
                </a:solidFill>
                <a:cs typeface="Calibri"/>
              </a:rPr>
              <a:t>Co-PI and Project Director: </a:t>
            </a:r>
            <a:r>
              <a:rPr lang="en-US" sz="2000" b="1" dirty="0">
                <a:solidFill>
                  <a:schemeClr val="bg1"/>
                </a:solidFill>
                <a:cs typeface="Calibri"/>
              </a:rPr>
              <a:t>Kahler Stone, </a:t>
            </a:r>
            <a:r>
              <a:rPr lang="en-US" sz="2000" i="1" dirty="0">
                <a:solidFill>
                  <a:schemeClr val="bg1"/>
                </a:solidFill>
                <a:cs typeface="Calibri"/>
              </a:rPr>
              <a:t>DrPH, MPH, Associate Professor, Dept. of Health and Human Performance, Public Health Program</a:t>
            </a:r>
          </a:p>
          <a:p>
            <a:pPr marL="342900" indent="-342900">
              <a:buFont typeface="Arial" charset="0"/>
              <a:buChar char="•"/>
            </a:pPr>
            <a:r>
              <a:rPr lang="en-US" sz="2000" dirty="0">
                <a:solidFill>
                  <a:schemeClr val="bg1"/>
                </a:solidFill>
                <a:cs typeface="Calibri"/>
              </a:rPr>
              <a:t>Local Coordinator: </a:t>
            </a:r>
            <a:r>
              <a:rPr lang="en-US" sz="2000" b="1" dirty="0">
                <a:solidFill>
                  <a:schemeClr val="bg1"/>
                </a:solidFill>
                <a:cs typeface="Calibri"/>
              </a:rPr>
              <a:t>Michael Ayalon, </a:t>
            </a:r>
            <a:r>
              <a:rPr lang="en-US" sz="2000" i="1" dirty="0">
                <a:solidFill>
                  <a:schemeClr val="bg1"/>
                </a:solidFill>
                <a:cs typeface="Calibri"/>
              </a:rPr>
              <a:t>Master of Public Service, Program Coordinator, Center for Health and Human Services</a:t>
            </a:r>
            <a:r>
              <a:rPr lang="en-US" sz="2000" dirty="0">
                <a:solidFill>
                  <a:schemeClr val="bg1"/>
                </a:solidFill>
                <a:cs typeface="Calibri"/>
              </a:rPr>
              <a:t> </a:t>
            </a:r>
            <a:endParaRPr lang="en-US" sz="2000" i="1" dirty="0">
              <a:solidFill>
                <a:schemeClr val="bg1"/>
              </a:solidFill>
              <a:cs typeface="Calibri"/>
            </a:endParaRPr>
          </a:p>
          <a:p>
            <a:pPr marL="342900" indent="-342900">
              <a:buFont typeface="Arial" charset="0"/>
              <a:buChar char="•"/>
            </a:pPr>
            <a:r>
              <a:rPr lang="en-US" sz="2000" dirty="0">
                <a:solidFill>
                  <a:schemeClr val="bg1"/>
                </a:solidFill>
                <a:cs typeface="Calibri"/>
              </a:rPr>
              <a:t>Data Analyst: </a:t>
            </a:r>
            <a:r>
              <a:rPr lang="en-US" sz="2000" b="1" dirty="0">
                <a:solidFill>
                  <a:schemeClr val="bg1"/>
                </a:solidFill>
                <a:cs typeface="Calibri"/>
              </a:rPr>
              <a:t>Keith Gamble, </a:t>
            </a:r>
            <a:r>
              <a:rPr lang="en-US" sz="2000" dirty="0">
                <a:solidFill>
                  <a:schemeClr val="bg1"/>
                </a:solidFill>
                <a:cs typeface="Calibri"/>
              </a:rPr>
              <a:t>Director, Data </a:t>
            </a:r>
            <a:r>
              <a:rPr lang="en-US" sz="2000" i="1" dirty="0">
                <a:solidFill>
                  <a:schemeClr val="bg1"/>
                </a:solidFill>
                <a:cs typeface="Calibri"/>
              </a:rPr>
              <a:t>Science Institute, Professor Economics and Finance</a:t>
            </a:r>
          </a:p>
          <a:p>
            <a:pPr marL="342900" indent="-342900">
              <a:buFont typeface="Arial" charset="0"/>
              <a:buChar char="•"/>
            </a:pPr>
            <a:r>
              <a:rPr lang="en-US" sz="2000" dirty="0">
                <a:solidFill>
                  <a:schemeClr val="bg1"/>
                </a:solidFill>
                <a:cs typeface="Calibri"/>
              </a:rPr>
              <a:t>Project Assistants: </a:t>
            </a:r>
            <a:r>
              <a:rPr lang="en-US" sz="2000" b="1" dirty="0">
                <a:solidFill>
                  <a:schemeClr val="bg1"/>
                </a:solidFill>
                <a:cs typeface="Calibri"/>
              </a:rPr>
              <a:t>Chipper Smith, </a:t>
            </a:r>
            <a:r>
              <a:rPr lang="en-US" sz="2000" dirty="0">
                <a:solidFill>
                  <a:schemeClr val="bg1"/>
                </a:solidFill>
                <a:cs typeface="Calibri"/>
              </a:rPr>
              <a:t>MPH &amp;</a:t>
            </a:r>
            <a:r>
              <a:rPr lang="en-US" sz="2000" b="1" dirty="0">
                <a:solidFill>
                  <a:schemeClr val="bg1"/>
                </a:solidFill>
                <a:cs typeface="Calibri"/>
              </a:rPr>
              <a:t> Maimoonah Dabshee , </a:t>
            </a:r>
            <a:r>
              <a:rPr lang="en-US" sz="2000" i="1" dirty="0">
                <a:solidFill>
                  <a:schemeClr val="bg1"/>
                </a:solidFill>
                <a:cs typeface="Calibri"/>
              </a:rPr>
              <a:t>MPH</a:t>
            </a:r>
          </a:p>
          <a:p>
            <a:endParaRPr lang="en-US" sz="1800" dirty="0">
              <a:solidFill>
                <a:srgbClr val="FFFFFF"/>
              </a:solidFill>
            </a:endParaRPr>
          </a:p>
        </p:txBody>
      </p:sp>
    </p:spTree>
    <p:extLst>
      <p:ext uri="{BB962C8B-B14F-4D97-AF65-F5344CB8AC3E}">
        <p14:creationId xmlns:p14="http://schemas.microsoft.com/office/powerpoint/2010/main" val="377847716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BA3A-932A-BEE6-9F79-EFD09A553687}"/>
              </a:ext>
            </a:extLst>
          </p:cNvPr>
          <p:cNvSpPr>
            <a:spLocks noGrp="1"/>
          </p:cNvSpPr>
          <p:nvPr>
            <p:ph type="title"/>
          </p:nvPr>
        </p:nvSpPr>
        <p:spPr>
          <a:xfrm>
            <a:off x="248504" y="3721683"/>
            <a:ext cx="2545145" cy="2303145"/>
          </a:xfrm>
        </p:spPr>
        <p:txBody>
          <a:bodyPr vert="horz" lIns="91440" tIns="45720" rIns="91440" bIns="45720" rtlCol="0" anchor="ctr">
            <a:normAutofit/>
          </a:bodyPr>
          <a:lstStyle/>
          <a:p>
            <a:r>
              <a:rPr lang="en-US" sz="2400" kern="1200" dirty="0">
                <a:solidFill>
                  <a:schemeClr val="tx1"/>
                </a:solidFill>
                <a:latin typeface="+mj-lt"/>
                <a:ea typeface="+mj-ea"/>
                <a:cs typeface="+mj-cs"/>
              </a:rPr>
              <a:t>Project Partners forming </a:t>
            </a:r>
            <a:r>
              <a:rPr lang="en-US" sz="2400" b="1" kern="1200" dirty="0">
                <a:solidFill>
                  <a:schemeClr val="tx1"/>
                </a:solidFill>
                <a:latin typeface="+mj-lt"/>
                <a:ea typeface="+mj-ea"/>
                <a:cs typeface="+mj-cs"/>
              </a:rPr>
              <a:t>MTSU </a:t>
            </a:r>
            <a:r>
              <a:rPr lang="en-US" sz="2400" b="1" dirty="0"/>
              <a:t>RCORP </a:t>
            </a:r>
            <a:r>
              <a:rPr lang="en-US" sz="2400" b="1" kern="1200" dirty="0">
                <a:solidFill>
                  <a:schemeClr val="tx1"/>
                </a:solidFill>
                <a:latin typeface="+mj-lt"/>
                <a:ea typeface="+mj-ea"/>
                <a:cs typeface="+mj-cs"/>
              </a:rPr>
              <a:t>Consortium</a:t>
            </a:r>
            <a:r>
              <a:rPr lang="en-US" sz="2400" b="1" dirty="0"/>
              <a:t> </a:t>
            </a:r>
            <a:r>
              <a:rPr lang="en-US" sz="2400" dirty="0"/>
              <a:t>(formal  MOUs in place)</a:t>
            </a:r>
            <a:endParaRPr lang="en-US" sz="24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A93AA0D5-E37A-ED5B-6678-DC60CE6C7AD4}"/>
              </a:ext>
            </a:extLst>
          </p:cNvPr>
          <p:cNvSpPr>
            <a:spLocks noGrp="1"/>
          </p:cNvSpPr>
          <p:nvPr>
            <p:ph sz="half" idx="1"/>
          </p:nvPr>
        </p:nvSpPr>
        <p:spPr>
          <a:xfrm>
            <a:off x="2793649" y="4197048"/>
            <a:ext cx="9399374" cy="1846453"/>
          </a:xfrm>
          <a:solidFill>
            <a:schemeClr val="bg1"/>
          </a:solidFill>
        </p:spPr>
        <p:txBody>
          <a:bodyPr vert="horz" lIns="91440" tIns="45720" rIns="91440" bIns="45720" rtlCol="0" anchor="ctr">
            <a:noAutofit/>
          </a:bodyPr>
          <a:lstStyle/>
          <a:p>
            <a:r>
              <a:rPr lang="en-US" sz="2400" dirty="0" err="1"/>
              <a:t>DrugFree</a:t>
            </a:r>
            <a:r>
              <a:rPr lang="en-US" sz="2400" dirty="0"/>
              <a:t> </a:t>
            </a:r>
            <a:r>
              <a:rPr lang="en-US" sz="2400" dirty="0" err="1"/>
              <a:t>WilCo</a:t>
            </a:r>
            <a:r>
              <a:rPr lang="en-US" sz="2400" dirty="0"/>
              <a:t>: Drug use prevention coalition of Wilson County</a:t>
            </a:r>
          </a:p>
          <a:p>
            <a:r>
              <a:rPr lang="en-US" sz="2400" dirty="0"/>
              <a:t>MTSU Center of Health and Human Services: To shape a healthier future and advance the health and well-being of Tennesseans – Lead Agency for RCORP Wilson County grants</a:t>
            </a:r>
          </a:p>
          <a:p>
            <a:r>
              <a:rPr lang="en-US" sz="2400" dirty="0"/>
              <a:t>Cedar Recovery: Largest addiction treatment center in Wilson County</a:t>
            </a:r>
          </a:p>
          <a:p>
            <a:r>
              <a:rPr lang="en-US" sz="2400" dirty="0"/>
              <a:t>Mid-Cumberland Transportation: public transit system serving Wilson County and PIC Center needs and Uber.</a:t>
            </a:r>
          </a:p>
        </p:txBody>
      </p:sp>
      <p:pic>
        <p:nvPicPr>
          <p:cNvPr id="10" name="Content Placeholder 9">
            <a:extLst>
              <a:ext uri="{FF2B5EF4-FFF2-40B4-BE49-F238E27FC236}">
                <a16:creationId xmlns:a16="http://schemas.microsoft.com/office/drawing/2014/main" id="{1EBA3F12-FBAA-8C7C-FFA2-B750D50E814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830" b="3"/>
          <a:stretch/>
        </p:blipFill>
        <p:spPr>
          <a:xfrm>
            <a:off x="20" y="-6"/>
            <a:ext cx="3342179" cy="3408725"/>
          </a:xfrm>
          <a:prstGeom prst="rect">
            <a:avLst/>
          </a:prstGeom>
        </p:spPr>
      </p:pic>
      <p:pic>
        <p:nvPicPr>
          <p:cNvPr id="7" name="Picture 6" descr="A blue and black logo&#10;&#10;Description automatically generated">
            <a:extLst>
              <a:ext uri="{FF2B5EF4-FFF2-40B4-BE49-F238E27FC236}">
                <a16:creationId xmlns:a16="http://schemas.microsoft.com/office/drawing/2014/main" id="{E894FEF8-1DE4-CDF9-F50D-E45355BF8EE7}"/>
              </a:ext>
            </a:extLst>
          </p:cNvPr>
          <p:cNvPicPr>
            <a:picLocks noChangeAspect="1"/>
          </p:cNvPicPr>
          <p:nvPr/>
        </p:nvPicPr>
        <p:blipFill rotWithShape="1">
          <a:blip r:embed="rId4"/>
          <a:srcRect r="1830" b="3"/>
          <a:stretch/>
        </p:blipFill>
        <p:spPr>
          <a:xfrm>
            <a:off x="3498888" y="6"/>
            <a:ext cx="2287715" cy="2331149"/>
          </a:xfrm>
          <a:prstGeom prst="rect">
            <a:avLst/>
          </a:prstGeom>
          <a:ln>
            <a:solidFill>
              <a:schemeClr val="bg1"/>
            </a:solidFill>
          </a:ln>
        </p:spPr>
      </p:pic>
      <p:pic>
        <p:nvPicPr>
          <p:cNvPr id="12" name="Picture 11">
            <a:extLst>
              <a:ext uri="{FF2B5EF4-FFF2-40B4-BE49-F238E27FC236}">
                <a16:creationId xmlns:a16="http://schemas.microsoft.com/office/drawing/2014/main" id="{72CF22C3-3E79-4EAF-0622-67B2AD883B4F}"/>
              </a:ext>
            </a:extLst>
          </p:cNvPr>
          <p:cNvPicPr>
            <a:picLocks noChangeAspect="1"/>
          </p:cNvPicPr>
          <p:nvPr/>
        </p:nvPicPr>
        <p:blipFill rotWithShape="1">
          <a:blip r:embed="rId5">
            <a:extLst>
              <a:ext uri="{28A0092B-C50C-407E-A947-70E740481C1C}">
                <a14:useLocalDpi xmlns:a14="http://schemas.microsoft.com/office/drawing/2010/main" val="0"/>
              </a:ext>
            </a:extLst>
          </a:blip>
          <a:srcRect l="1827" r="-2" b="-2"/>
          <a:stretch/>
        </p:blipFill>
        <p:spPr>
          <a:xfrm>
            <a:off x="7766932" y="-1787"/>
            <a:ext cx="2782599" cy="2836865"/>
          </a:xfrm>
          <a:prstGeom prst="rect">
            <a:avLst/>
          </a:prstGeom>
          <a:ln>
            <a:solidFill>
              <a:schemeClr val="bg1"/>
            </a:solidFill>
          </a:ln>
        </p:spPr>
      </p:pic>
      <p:pic>
        <p:nvPicPr>
          <p:cNvPr id="4" name="Picture 3">
            <a:extLst>
              <a:ext uri="{FF2B5EF4-FFF2-40B4-BE49-F238E27FC236}">
                <a16:creationId xmlns:a16="http://schemas.microsoft.com/office/drawing/2014/main" id="{419A7D29-1CAB-3676-0AA6-C2B1A0066C2C}"/>
              </a:ext>
            </a:extLst>
          </p:cNvPr>
          <p:cNvPicPr>
            <a:picLocks noChangeAspect="1"/>
          </p:cNvPicPr>
          <p:nvPr/>
        </p:nvPicPr>
        <p:blipFill>
          <a:blip r:embed="rId6"/>
          <a:stretch>
            <a:fillRect/>
          </a:stretch>
        </p:blipFill>
        <p:spPr>
          <a:xfrm>
            <a:off x="10242350" y="1891793"/>
            <a:ext cx="1515509" cy="1515509"/>
          </a:xfrm>
          <a:prstGeom prst="rect">
            <a:avLst/>
          </a:prstGeom>
        </p:spPr>
      </p:pic>
      <p:pic>
        <p:nvPicPr>
          <p:cNvPr id="6" name="Picture 5" descr="A blue and white logo&#10;&#10;Description automatically generated">
            <a:extLst>
              <a:ext uri="{FF2B5EF4-FFF2-40B4-BE49-F238E27FC236}">
                <a16:creationId xmlns:a16="http://schemas.microsoft.com/office/drawing/2014/main" id="{2D4AD2C0-A2F7-62DC-DDD8-310E7055BA06}"/>
              </a:ext>
            </a:extLst>
          </p:cNvPr>
          <p:cNvPicPr>
            <a:picLocks noChangeAspect="1"/>
          </p:cNvPicPr>
          <p:nvPr/>
        </p:nvPicPr>
        <p:blipFill>
          <a:blip r:embed="rId7"/>
          <a:stretch>
            <a:fillRect/>
          </a:stretch>
        </p:blipFill>
        <p:spPr>
          <a:xfrm>
            <a:off x="5648969" y="1865899"/>
            <a:ext cx="2115615" cy="1535791"/>
          </a:xfrm>
          <a:prstGeom prst="rect">
            <a:avLst/>
          </a:prstGeom>
        </p:spPr>
      </p:pic>
    </p:spTree>
    <p:extLst>
      <p:ext uri="{BB962C8B-B14F-4D97-AF65-F5344CB8AC3E}">
        <p14:creationId xmlns:p14="http://schemas.microsoft.com/office/powerpoint/2010/main" val="3812701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B6632-7D1B-0A5E-42CE-369665AC3CE1}"/>
              </a:ext>
            </a:extLst>
          </p:cNvPr>
          <p:cNvSpPr>
            <a:spLocks noGrp="1"/>
          </p:cNvSpPr>
          <p:nvPr>
            <p:ph type="title"/>
          </p:nvPr>
        </p:nvSpPr>
        <p:spPr>
          <a:xfrm>
            <a:off x="206690" y="3752850"/>
            <a:ext cx="3093929" cy="2452687"/>
          </a:xfrm>
        </p:spPr>
        <p:txBody>
          <a:bodyPr vert="horz" lIns="91440" tIns="45720" rIns="91440" bIns="45720" rtlCol="0" anchor="ctr">
            <a:normAutofit/>
          </a:bodyPr>
          <a:lstStyle/>
          <a:p>
            <a:r>
              <a:rPr lang="en-US" sz="2400" dirty="0"/>
              <a:t>MTSU Project Team - Center for Health and Human Services (CHHS), Lead Partner</a:t>
            </a:r>
            <a:br>
              <a:rPr lang="en-US" sz="2400" dirty="0"/>
            </a:br>
            <a:br>
              <a:rPr lang="en-US" sz="2400" dirty="0"/>
            </a:br>
            <a:endParaRPr lang="en-US" sz="1800" dirty="0"/>
          </a:p>
        </p:txBody>
      </p:sp>
      <p:sp>
        <p:nvSpPr>
          <p:cNvPr id="3" name="Content Placeholder 2">
            <a:extLst>
              <a:ext uri="{FF2B5EF4-FFF2-40B4-BE49-F238E27FC236}">
                <a16:creationId xmlns:a16="http://schemas.microsoft.com/office/drawing/2014/main" id="{6541721A-5B61-9A4C-EF3D-78C49FBD357A}"/>
              </a:ext>
            </a:extLst>
          </p:cNvPr>
          <p:cNvSpPr>
            <a:spLocks noGrp="1"/>
          </p:cNvSpPr>
          <p:nvPr>
            <p:ph sz="half" idx="1"/>
          </p:nvPr>
        </p:nvSpPr>
        <p:spPr>
          <a:xfrm>
            <a:off x="3507288" y="3665168"/>
            <a:ext cx="8684692" cy="3487194"/>
          </a:xfrm>
        </p:spPr>
        <p:txBody>
          <a:bodyPr vert="horz" lIns="91440" tIns="45720" rIns="91440" bIns="45720" rtlCol="0" anchor="ctr">
            <a:normAutofit/>
          </a:bodyPr>
          <a:lstStyle/>
          <a:p>
            <a:r>
              <a:rPr lang="en-US" sz="1800" dirty="0"/>
              <a:t>MTSU CHHS is a primarily grant-funded center and recipient of the  Health Resources and Services Administration (HRSA) Rural Communities Opioid Response Program (RCORP) grant funding that supports activities to address opioids in Wilson County, Tennessee.</a:t>
            </a:r>
          </a:p>
          <a:p>
            <a:r>
              <a:rPr lang="en-US" sz="1800" dirty="0"/>
              <a:t>During 2020-2024 CHHS received  $1.2 million in grant funding  through HRSA’s RCORP to support this work in Wilson County.</a:t>
            </a:r>
          </a:p>
          <a:p>
            <a:r>
              <a:rPr lang="en-US" sz="1800" dirty="0"/>
              <a:t>Since its founding in 1993 by the Adams Chair of Excellence in Healthcare Services, CHHS has received more than $25 million in external dollars to support public health research and outreach in areas of importance to Tennesseans.</a:t>
            </a:r>
          </a:p>
          <a:p>
            <a:endParaRPr lang="en-US" sz="1600" dirty="0"/>
          </a:p>
        </p:txBody>
      </p:sp>
      <p:pic>
        <p:nvPicPr>
          <p:cNvPr id="6" name="Content Placeholder 5">
            <a:extLst>
              <a:ext uri="{FF2B5EF4-FFF2-40B4-BE49-F238E27FC236}">
                <a16:creationId xmlns:a16="http://schemas.microsoft.com/office/drawing/2014/main" id="{30EE61AB-3683-2048-8DC6-298330788468}"/>
              </a:ext>
            </a:extLst>
          </p:cNvPr>
          <p:cNvPicPr>
            <a:picLocks noGrp="1" noChangeAspect="1"/>
          </p:cNvPicPr>
          <p:nvPr>
            <p:ph sz="half" idx="2"/>
          </p:nvPr>
        </p:nvPicPr>
        <p:blipFill rotWithShape="1">
          <a:blip r:embed="rId2"/>
          <a:srcRect t="16710" b="29184"/>
          <a:stretch/>
        </p:blipFill>
        <p:spPr>
          <a:xfrm>
            <a:off x="20" y="42247"/>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5" name="Picture 4">
            <a:extLst>
              <a:ext uri="{FF2B5EF4-FFF2-40B4-BE49-F238E27FC236}">
                <a16:creationId xmlns:a16="http://schemas.microsoft.com/office/drawing/2014/main" id="{99565FB4-E775-5F6E-8BDA-261CC16B75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670" y="5406053"/>
            <a:ext cx="1409700" cy="1409700"/>
          </a:xfrm>
          <a:prstGeom prst="rect">
            <a:avLst/>
          </a:prstGeom>
        </p:spPr>
      </p:pic>
      <p:sp>
        <p:nvSpPr>
          <p:cNvPr id="8" name="TextBox 7">
            <a:extLst>
              <a:ext uri="{FF2B5EF4-FFF2-40B4-BE49-F238E27FC236}">
                <a16:creationId xmlns:a16="http://schemas.microsoft.com/office/drawing/2014/main" id="{A9B22C9A-8EA0-E067-1E19-A8B3C0965BB8}"/>
              </a:ext>
            </a:extLst>
          </p:cNvPr>
          <p:cNvSpPr txBox="1"/>
          <p:nvPr/>
        </p:nvSpPr>
        <p:spPr>
          <a:xfrm>
            <a:off x="1616370" y="6440071"/>
            <a:ext cx="2397125" cy="307777"/>
          </a:xfrm>
          <a:prstGeom prst="rect">
            <a:avLst/>
          </a:prstGeom>
          <a:noFill/>
        </p:spPr>
        <p:txBody>
          <a:bodyPr wrap="square">
            <a:spAutoFit/>
          </a:bodyPr>
          <a:lstStyle/>
          <a:p>
            <a:r>
              <a:rPr lang="en-US" sz="1400" dirty="0"/>
              <a:t> </a:t>
            </a:r>
            <a:r>
              <a:rPr lang="en-US" sz="1400" dirty="0" err="1"/>
              <a:t>www.mtsu.edu</a:t>
            </a:r>
            <a:r>
              <a:rPr lang="en-US" sz="1400" dirty="0"/>
              <a:t>/</a:t>
            </a:r>
            <a:r>
              <a:rPr lang="en-US" sz="1400" dirty="0" err="1"/>
              <a:t>chhs</a:t>
            </a:r>
            <a:endParaRPr lang="en-US" sz="1400" dirty="0"/>
          </a:p>
        </p:txBody>
      </p:sp>
    </p:spTree>
    <p:extLst>
      <p:ext uri="{BB962C8B-B14F-4D97-AF65-F5344CB8AC3E}">
        <p14:creationId xmlns:p14="http://schemas.microsoft.com/office/powerpoint/2010/main" val="714510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4D19-D33B-AEEE-5579-8D51555CD441}"/>
              </a:ext>
            </a:extLst>
          </p:cNvPr>
          <p:cNvSpPr>
            <a:spLocks noGrp="1"/>
          </p:cNvSpPr>
          <p:nvPr>
            <p:ph type="title" idx="4294967295"/>
          </p:nvPr>
        </p:nvSpPr>
        <p:spPr>
          <a:xfrm>
            <a:off x="680049" y="182952"/>
            <a:ext cx="8535838" cy="1325563"/>
          </a:xfrm>
        </p:spPr>
        <p:txBody>
          <a:bodyPr>
            <a:normAutofit fontScale="90000"/>
          </a:bodyPr>
          <a:lstStyle/>
          <a:p>
            <a:pPr algn="ctr"/>
            <a:r>
              <a:rPr lang="en-US" sz="6000">
                <a:solidFill>
                  <a:schemeClr val="tx1"/>
                </a:solidFill>
              </a:rPr>
              <a:t>Rural Communities Opioid Response Program (RCORP) Grant Funding</a:t>
            </a:r>
            <a:br>
              <a:rPr lang="en-US">
                <a:solidFill>
                  <a:schemeClr val="tx1"/>
                </a:solidFill>
              </a:rPr>
            </a:br>
            <a:endParaRPr lang="en-US"/>
          </a:p>
        </p:txBody>
      </p:sp>
      <p:sp>
        <p:nvSpPr>
          <p:cNvPr id="3" name="Content Placeholder 2">
            <a:extLst>
              <a:ext uri="{FF2B5EF4-FFF2-40B4-BE49-F238E27FC236}">
                <a16:creationId xmlns:a16="http://schemas.microsoft.com/office/drawing/2014/main" id="{6C279E31-EC60-535D-0EB6-A2B97F6BF73B}"/>
              </a:ext>
            </a:extLst>
          </p:cNvPr>
          <p:cNvSpPr>
            <a:spLocks noGrp="1"/>
          </p:cNvSpPr>
          <p:nvPr>
            <p:ph idx="4294967295"/>
          </p:nvPr>
        </p:nvSpPr>
        <p:spPr>
          <a:xfrm>
            <a:off x="0" y="2615991"/>
            <a:ext cx="11061939" cy="4351337"/>
          </a:xfrm>
        </p:spPr>
        <p:txBody>
          <a:bodyPr vert="horz" lIns="91440" tIns="45720" rIns="91440" bIns="45720" rtlCol="0" anchor="t">
            <a:normAutofit/>
          </a:bodyPr>
          <a:lstStyle/>
          <a:p>
            <a:r>
              <a:rPr lang="en-US" sz="2800" kern="100" dirty="0">
                <a:ea typeface="Calibri"/>
                <a:cs typeface="Times New Roman"/>
              </a:rPr>
              <a:t>The Rural</a:t>
            </a:r>
            <a:r>
              <a:rPr lang="en-US" sz="2800" kern="100" dirty="0">
                <a:effectLst/>
                <a:ea typeface="Calibri"/>
                <a:cs typeface="Times New Roman"/>
              </a:rPr>
              <a:t> Communities Opioid Response Program (RCORP) is a </a:t>
            </a:r>
            <a:r>
              <a:rPr lang="en-US" sz="2800" b="1" kern="100" dirty="0">
                <a:solidFill>
                  <a:srgbClr val="00B0F0"/>
                </a:solidFill>
                <a:effectLst/>
                <a:ea typeface="Calibri"/>
                <a:cs typeface="Times New Roman"/>
              </a:rPr>
              <a:t>multi-year initiative </a:t>
            </a:r>
            <a:r>
              <a:rPr lang="en-US" sz="2800" kern="100" dirty="0">
                <a:effectLst/>
                <a:ea typeface="Calibri"/>
                <a:cs typeface="Times New Roman"/>
              </a:rPr>
              <a:t>by the Health Resources and Services Administration (HRSA) </a:t>
            </a:r>
            <a:br>
              <a:rPr lang="en-US" sz="2800" kern="100" dirty="0">
                <a:effectLst/>
                <a:ea typeface="Calibri" panose="020F0502020204030204" pitchFamily="34" charset="0"/>
                <a:cs typeface="Times New Roman" panose="02020603050405020304" pitchFamily="18" charset="0"/>
              </a:rPr>
            </a:br>
            <a:endParaRPr lang="en-US" sz="2800" kern="100" dirty="0">
              <a:effectLst/>
              <a:ea typeface="Calibri" panose="020F0502020204030204" pitchFamily="34" charset="0"/>
              <a:cs typeface="Times New Roman" panose="02020603050405020304" pitchFamily="18" charset="0"/>
            </a:endParaRPr>
          </a:p>
          <a:p>
            <a:r>
              <a:rPr lang="en-US" sz="2800" kern="100" dirty="0">
                <a:ea typeface="Calibri"/>
                <a:cs typeface="Times New Roman"/>
              </a:rPr>
              <a:t>It is aimed</a:t>
            </a:r>
            <a:r>
              <a:rPr lang="en-US" sz="2800" kern="100" dirty="0">
                <a:effectLst/>
                <a:ea typeface="Calibri"/>
                <a:cs typeface="Times New Roman"/>
              </a:rPr>
              <a:t> at reducing the morbidity and mortality of substance use disorder (SUD), including opioid use disorder (OUD), in </a:t>
            </a:r>
            <a:r>
              <a:rPr lang="en-US" sz="2800" b="1" kern="100" dirty="0">
                <a:solidFill>
                  <a:srgbClr val="C00000"/>
                </a:solidFill>
                <a:effectLst/>
                <a:ea typeface="Calibri"/>
                <a:cs typeface="Times New Roman"/>
              </a:rPr>
              <a:t>high-risk rural communities</a:t>
            </a:r>
          </a:p>
          <a:p>
            <a:endParaRPr lang="en-US" sz="2800" kern="100" dirty="0">
              <a:effectLst/>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descr="A close-up of a logo&#10;&#10;Description automatically generated">
            <a:extLst>
              <a:ext uri="{FF2B5EF4-FFF2-40B4-BE49-F238E27FC236}">
                <a16:creationId xmlns:a16="http://schemas.microsoft.com/office/drawing/2014/main" id="{D834AA58-9782-0C58-4EF0-B83A1C0DA8B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259" t="24159" r="24938" b="32722"/>
          <a:stretch/>
        </p:blipFill>
        <p:spPr>
          <a:xfrm>
            <a:off x="5420487" y="5401530"/>
            <a:ext cx="2386539" cy="1082000"/>
          </a:xfrm>
          <a:prstGeom prst="rect">
            <a:avLst/>
          </a:prstGeom>
          <a:ln>
            <a:solidFill>
              <a:schemeClr val="bg1"/>
            </a:solidFill>
          </a:ln>
        </p:spPr>
      </p:pic>
    </p:spTree>
    <p:extLst>
      <p:ext uri="{BB962C8B-B14F-4D97-AF65-F5344CB8AC3E}">
        <p14:creationId xmlns:p14="http://schemas.microsoft.com/office/powerpoint/2010/main" val="30356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7CE6-9E17-F11B-6660-680B8EDD2B3D}"/>
              </a:ext>
            </a:extLst>
          </p:cNvPr>
          <p:cNvSpPr>
            <a:spLocks noGrp="1"/>
          </p:cNvSpPr>
          <p:nvPr>
            <p:ph type="title"/>
          </p:nvPr>
        </p:nvSpPr>
        <p:spPr>
          <a:xfrm>
            <a:off x="277994" y="371768"/>
            <a:ext cx="4043146" cy="5404374"/>
          </a:xfrm>
        </p:spPr>
        <p:txBody>
          <a:bodyPr vert="horz" lIns="91440" tIns="45720" rIns="91440" bIns="45720" rtlCol="0" anchor="b">
            <a:normAutofit fontScale="90000"/>
          </a:bodyPr>
          <a:lstStyle/>
          <a:p>
            <a:r>
              <a:rPr lang="en-US" sz="4000" kern="1200" dirty="0">
                <a:solidFill>
                  <a:srgbClr val="000000"/>
                </a:solidFill>
                <a:latin typeface="+mj-lt"/>
                <a:ea typeface="+mj-ea"/>
                <a:cs typeface="+mj-cs"/>
              </a:rPr>
              <a:t>Two Grants, One Goal: </a:t>
            </a:r>
            <a:br>
              <a:rPr lang="en-US" sz="4000" kern="1200" dirty="0">
                <a:solidFill>
                  <a:srgbClr val="000000"/>
                </a:solidFill>
                <a:latin typeface="+mj-lt"/>
                <a:ea typeface="+mj-ea"/>
                <a:cs typeface="+mj-cs"/>
              </a:rPr>
            </a:br>
            <a:br>
              <a:rPr lang="en-US" sz="4000" kern="1200" dirty="0">
                <a:solidFill>
                  <a:srgbClr val="000000"/>
                </a:solidFill>
                <a:latin typeface="+mj-lt"/>
                <a:ea typeface="+mj-ea"/>
                <a:cs typeface="+mj-cs"/>
              </a:rPr>
            </a:br>
            <a:r>
              <a:rPr lang="en-US" sz="4000" kern="1200" dirty="0">
                <a:solidFill>
                  <a:srgbClr val="000000"/>
                </a:solidFill>
                <a:latin typeface="+mj-lt"/>
                <a:ea typeface="+mj-ea"/>
                <a:cs typeface="+mj-cs"/>
              </a:rPr>
              <a:t>Reducing fatalities due to overdose and the associated economic burden related to misuse.</a:t>
            </a:r>
            <a:br>
              <a:rPr lang="en-US" sz="4000" kern="1200" dirty="0">
                <a:solidFill>
                  <a:srgbClr val="000000"/>
                </a:solidFill>
                <a:latin typeface="+mj-lt"/>
                <a:ea typeface="+mj-ea"/>
                <a:cs typeface="+mj-cs"/>
              </a:rPr>
            </a:br>
            <a:r>
              <a:rPr lang="en-US" sz="4000" kern="1200" dirty="0">
                <a:solidFill>
                  <a:srgbClr val="000000"/>
                </a:solidFill>
                <a:latin typeface="+mj-lt"/>
                <a:ea typeface="+mj-ea"/>
                <a:cs typeface="+mj-cs"/>
              </a:rPr>
              <a:t> </a:t>
            </a:r>
          </a:p>
        </p:txBody>
      </p:sp>
      <p:graphicFrame>
        <p:nvGraphicFramePr>
          <p:cNvPr id="5" name="Content Placeholder 2">
            <a:extLst>
              <a:ext uri="{FF2B5EF4-FFF2-40B4-BE49-F238E27FC236}">
                <a16:creationId xmlns:a16="http://schemas.microsoft.com/office/drawing/2014/main" id="{FF3D2510-E562-895D-0A59-8C329BE08977}"/>
              </a:ext>
            </a:extLst>
          </p:cNvPr>
          <p:cNvGraphicFramePr>
            <a:graphicFrameLocks noGrp="1"/>
          </p:cNvGraphicFramePr>
          <p:nvPr>
            <p:ph idx="1"/>
          </p:nvPr>
        </p:nvGraphicFramePr>
        <p:xfrm>
          <a:off x="4905054" y="220993"/>
          <a:ext cx="6548728" cy="55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27A1EE6-87FE-266A-5B1B-3DC5B3A5339A}"/>
              </a:ext>
            </a:extLst>
          </p:cNvPr>
          <p:cNvSpPr txBox="1"/>
          <p:nvPr/>
        </p:nvSpPr>
        <p:spPr>
          <a:xfrm>
            <a:off x="4335517" y="5847406"/>
            <a:ext cx="7853435" cy="1015663"/>
          </a:xfrm>
          <a:prstGeom prst="rect">
            <a:avLst/>
          </a:prstGeom>
          <a:noFill/>
        </p:spPr>
        <p:txBody>
          <a:bodyPr wrap="square" rtlCol="0">
            <a:spAutoFit/>
          </a:bodyPr>
          <a:lstStyle/>
          <a:p>
            <a:pPr marL="0" indent="0" algn="ctr">
              <a:spcAft>
                <a:spcPts val="600"/>
              </a:spcAft>
              <a:buNone/>
            </a:pPr>
            <a:r>
              <a:rPr lang="en-US" sz="1200"/>
              <a:t>These </a:t>
            </a:r>
            <a:r>
              <a:rPr lang="en-US" sz="1200" kern="100">
                <a:effectLst/>
                <a:ea typeface="Calibri" panose="020F0502020204030204" pitchFamily="34" charset="0"/>
                <a:cs typeface="Times New Roman" panose="02020603050405020304" pitchFamily="18" charset="0"/>
              </a:rPr>
              <a:t>projects are supported by the Health Resources and Services Administration (HRSA) of the U.S. Department of Health and Human Services (HHS) as part of a financial assistance </a:t>
            </a:r>
            <a:r>
              <a:rPr lang="en-US" sz="1200" kern="100">
                <a:solidFill>
                  <a:schemeClr val="accent4"/>
                </a:solidFill>
                <a:effectLst/>
                <a:ea typeface="Calibri" panose="020F0502020204030204" pitchFamily="34" charset="0"/>
                <a:cs typeface="Times New Roman" panose="02020603050405020304" pitchFamily="18" charset="0"/>
              </a:rPr>
              <a:t>awards totaling $200,000 and  $1,</a:t>
            </a:r>
            <a:r>
              <a:rPr lang="en-US" sz="1200" kern="100">
                <a:solidFill>
                  <a:schemeClr val="accent4"/>
                </a:solidFill>
                <a:ea typeface="Calibri" panose="020F0502020204030204" pitchFamily="34" charset="0"/>
                <a:cs typeface="Times New Roman" panose="02020603050405020304" pitchFamily="18" charset="0"/>
              </a:rPr>
              <a:t>0</a:t>
            </a:r>
            <a:r>
              <a:rPr lang="en-US" sz="1200" kern="100">
                <a:solidFill>
                  <a:schemeClr val="accent4"/>
                </a:solidFill>
                <a:effectLst/>
                <a:ea typeface="Calibri" panose="020F0502020204030204" pitchFamily="34" charset="0"/>
                <a:cs typeface="Times New Roman" panose="02020603050405020304" pitchFamily="18" charset="0"/>
              </a:rPr>
              <a:t>00,000 </a:t>
            </a:r>
            <a:r>
              <a:rPr lang="en-US" sz="1200" kern="100">
                <a:effectLst/>
                <a:ea typeface="Calibri" panose="020F0502020204030204" pitchFamily="34" charset="0"/>
                <a:cs typeface="Times New Roman" panose="02020603050405020304" pitchFamily="18" charset="0"/>
              </a:rPr>
              <a:t>with 100% funded by HRSA/HHS and $0 amount funded by nongovernment sources. The contents are those of the author(s) and do not necessarily represent the official views of, nor an endorsement, by HRSA/HHS, or the U.S. Government.” For more information, please visit hrsa.gov</a:t>
            </a:r>
          </a:p>
        </p:txBody>
      </p:sp>
    </p:spTree>
    <p:extLst>
      <p:ext uri="{BB962C8B-B14F-4D97-AF65-F5344CB8AC3E}">
        <p14:creationId xmlns:p14="http://schemas.microsoft.com/office/powerpoint/2010/main" val="3742369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226B-0361-1329-9222-BA5978137565}"/>
              </a:ext>
            </a:extLst>
          </p:cNvPr>
          <p:cNvSpPr>
            <a:spLocks noGrp="1"/>
          </p:cNvSpPr>
          <p:nvPr>
            <p:ph type="ctrTitle"/>
          </p:nvPr>
        </p:nvSpPr>
        <p:spPr>
          <a:xfrm>
            <a:off x="-131952" y="1311855"/>
            <a:ext cx="4330748" cy="3831660"/>
          </a:xfrm>
        </p:spPr>
        <p:txBody>
          <a:bodyPr vert="horz" lIns="91440" tIns="45720" rIns="91440" bIns="45720" rtlCol="0" anchor="ctr">
            <a:normAutofit/>
          </a:bodyPr>
          <a:lstStyle/>
          <a:p>
            <a:r>
              <a:rPr lang="en-US" sz="5200">
                <a:solidFill>
                  <a:schemeClr val="tx1"/>
                </a:solidFill>
              </a:rPr>
              <a:t>Four Project Core Areas</a:t>
            </a:r>
            <a:endParaRPr lang="en-US" sz="5200" kern="1200">
              <a:solidFill>
                <a:schemeClr val="tx1"/>
              </a:solidFill>
              <a:latin typeface="+mj-lt"/>
              <a:ea typeface="+mj-ea"/>
              <a:cs typeface="+mj-cs"/>
            </a:endParaRPr>
          </a:p>
        </p:txBody>
      </p:sp>
      <p:graphicFrame>
        <p:nvGraphicFramePr>
          <p:cNvPr id="13" name="Content Placeholder 2">
            <a:extLst>
              <a:ext uri="{FF2B5EF4-FFF2-40B4-BE49-F238E27FC236}">
                <a16:creationId xmlns:a16="http://schemas.microsoft.com/office/drawing/2014/main" id="{D31AAF1E-AEAA-65FD-FDAC-9B8E1074BC69}"/>
              </a:ext>
            </a:extLst>
          </p:cNvPr>
          <p:cNvGraphicFramePr/>
          <p:nvPr>
            <p:extLst>
              <p:ext uri="{D42A27DB-BD31-4B8C-83A1-F6EECF244321}">
                <p14:modId xmlns:p14="http://schemas.microsoft.com/office/powerpoint/2010/main" val="110316796"/>
              </p:ext>
            </p:extLst>
          </p:nvPr>
        </p:nvGraphicFramePr>
        <p:xfrm>
          <a:off x="4029283"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579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1109-3965-6639-8C29-091C01878599}"/>
              </a:ext>
            </a:extLst>
          </p:cNvPr>
          <p:cNvSpPr>
            <a:spLocks noGrp="1"/>
          </p:cNvSpPr>
          <p:nvPr>
            <p:ph type="ctrTitle"/>
          </p:nvPr>
        </p:nvSpPr>
        <p:spPr>
          <a:xfrm>
            <a:off x="818757" y="876952"/>
            <a:ext cx="3911445" cy="2749496"/>
          </a:xfrm>
        </p:spPr>
        <p:txBody>
          <a:bodyPr anchor="b">
            <a:normAutofit/>
          </a:bodyPr>
          <a:lstStyle/>
          <a:p>
            <a:pPr algn="l"/>
            <a:r>
              <a:rPr lang="en-US" sz="3600" dirty="0">
                <a:solidFill>
                  <a:schemeClr val="tx1"/>
                </a:solidFill>
                <a:latin typeface="Aptos"/>
              </a:rPr>
              <a:t>What is Stigma and Why is Reducing it   Important?</a:t>
            </a:r>
            <a:endParaRPr lang="en-US">
              <a:solidFill>
                <a:schemeClr val="tx1"/>
              </a:solidFill>
              <a:latin typeface="Aptos"/>
            </a:endParaRPr>
          </a:p>
        </p:txBody>
      </p:sp>
      <p:sp>
        <p:nvSpPr>
          <p:cNvPr id="3" name="Content Placeholder 2">
            <a:extLst>
              <a:ext uri="{FF2B5EF4-FFF2-40B4-BE49-F238E27FC236}">
                <a16:creationId xmlns:a16="http://schemas.microsoft.com/office/drawing/2014/main" id="{031C28CB-C4C3-996A-E7F1-2E47CD0EB9F5}"/>
              </a:ext>
            </a:extLst>
          </p:cNvPr>
          <p:cNvSpPr>
            <a:spLocks noGrp="1"/>
          </p:cNvSpPr>
          <p:nvPr>
            <p:ph type="subTitle" idx="1"/>
          </p:nvPr>
        </p:nvSpPr>
        <p:spPr>
          <a:xfrm>
            <a:off x="4077396" y="462844"/>
            <a:ext cx="7109320" cy="5940296"/>
          </a:xfrm>
        </p:spPr>
        <p:txBody>
          <a:bodyPr anchor="ctr">
            <a:noAutofit/>
          </a:bodyPr>
          <a:lstStyle/>
          <a:p>
            <a:pPr marL="342900" indent="-342900" algn="l">
              <a:buFont typeface="Arial" charset="2"/>
              <a:buChar char="•"/>
            </a:pPr>
            <a:r>
              <a:rPr lang="en-US" sz="2400" dirty="0">
                <a:solidFill>
                  <a:schemeClr val="tx1"/>
                </a:solidFill>
                <a:latin typeface="Aptos"/>
                <a:ea typeface="+mn-lt"/>
                <a:cs typeface="+mn-lt"/>
              </a:rPr>
              <a:t>Stigma against substance use disorder involves negative attitudes that hinder treatment and worsen outcomes (Volkow, 2020).</a:t>
            </a:r>
            <a:endParaRPr lang="en-US" dirty="0">
              <a:solidFill>
                <a:schemeClr val="tx1"/>
              </a:solidFill>
              <a:latin typeface="Aptos"/>
              <a:ea typeface="+mn-lt"/>
              <a:cs typeface="+mn-lt"/>
            </a:endParaRPr>
          </a:p>
          <a:p>
            <a:pPr marL="342900" indent="-342900" algn="l">
              <a:buFont typeface="Arial" charset="2"/>
              <a:buChar char="•"/>
            </a:pPr>
            <a:endParaRPr lang="en-US" sz="2400" dirty="0">
              <a:solidFill>
                <a:schemeClr val="tx1"/>
              </a:solidFill>
              <a:latin typeface="Aptos"/>
              <a:ea typeface="+mn-lt"/>
              <a:cs typeface="+mn-lt"/>
            </a:endParaRPr>
          </a:p>
          <a:p>
            <a:pPr marL="342900" indent="-342900" algn="l">
              <a:buFont typeface="Arial" charset="2"/>
              <a:buChar char="•"/>
            </a:pPr>
            <a:r>
              <a:rPr lang="en-US" sz="2400" dirty="0">
                <a:solidFill>
                  <a:schemeClr val="tx1"/>
                </a:solidFill>
                <a:latin typeface="Aptos"/>
                <a:ea typeface="+mn-lt"/>
                <a:cs typeface="+mn-lt"/>
              </a:rPr>
              <a:t>Stigmatizing attitudes can come from anyone—individuals, healthcare providers, or other professionals.</a:t>
            </a:r>
            <a:endParaRPr lang="en-US" dirty="0">
              <a:solidFill>
                <a:schemeClr val="tx1"/>
              </a:solidFill>
              <a:latin typeface="Aptos"/>
              <a:ea typeface="+mn-lt"/>
              <a:cs typeface="+mn-lt"/>
            </a:endParaRPr>
          </a:p>
          <a:p>
            <a:pPr marL="342900" indent="-342900" algn="l">
              <a:buFont typeface="Arial" charset="2"/>
              <a:buChar char="•"/>
            </a:pPr>
            <a:endParaRPr lang="en-US" sz="2400" dirty="0">
              <a:solidFill>
                <a:schemeClr val="tx1"/>
              </a:solidFill>
              <a:latin typeface="Aptos"/>
              <a:ea typeface="+mn-lt"/>
              <a:cs typeface="+mn-lt"/>
            </a:endParaRPr>
          </a:p>
          <a:p>
            <a:pPr marL="342900" indent="-342900" algn="l">
              <a:buFont typeface="Arial" charset="2"/>
              <a:buChar char="•"/>
            </a:pPr>
            <a:r>
              <a:rPr lang="en-US" sz="2400" dirty="0">
                <a:solidFill>
                  <a:schemeClr val="tx1"/>
                </a:solidFill>
                <a:latin typeface="Aptos"/>
                <a:ea typeface="+mn-lt"/>
                <a:cs typeface="+mn-lt"/>
              </a:rPr>
              <a:t>Stigma is a key focus in the Wilson County RCORP project.</a:t>
            </a:r>
            <a:endParaRPr lang="en-US" dirty="0">
              <a:solidFill>
                <a:schemeClr val="tx1"/>
              </a:solidFill>
              <a:latin typeface="Aptos"/>
              <a:ea typeface="+mn-lt"/>
              <a:cs typeface="+mn-lt"/>
            </a:endParaRPr>
          </a:p>
          <a:p>
            <a:pPr marL="342900" indent="-342900" algn="l">
              <a:buFont typeface="Arial" charset="2"/>
              <a:buChar char="•"/>
            </a:pPr>
            <a:endParaRPr lang="en-US" sz="2400" dirty="0">
              <a:solidFill>
                <a:schemeClr val="tx1"/>
              </a:solidFill>
              <a:latin typeface="Aptos"/>
              <a:ea typeface="+mn-lt"/>
              <a:cs typeface="+mn-lt"/>
            </a:endParaRPr>
          </a:p>
          <a:p>
            <a:pPr marL="342900" indent="-342900" algn="l">
              <a:buFont typeface="Arial" charset="2"/>
              <a:buChar char="•"/>
            </a:pPr>
            <a:r>
              <a:rPr lang="en-US" sz="2400" dirty="0">
                <a:solidFill>
                  <a:schemeClr val="tx1"/>
                </a:solidFill>
                <a:latin typeface="Aptos"/>
                <a:ea typeface="+mn-lt"/>
                <a:cs typeface="+mn-lt"/>
              </a:rPr>
              <a:t>By addressing stigma, we enhance project success and demonstrate positive impact.</a:t>
            </a:r>
            <a:endParaRPr lang="en-US" dirty="0">
              <a:solidFill>
                <a:schemeClr val="tx1"/>
              </a:solidFill>
              <a:latin typeface="Aptos"/>
              <a:ea typeface="+mn-lt"/>
              <a:cs typeface="+mn-lt"/>
            </a:endParaRPr>
          </a:p>
          <a:p>
            <a:pPr marL="342900" indent="-342900" algn="l">
              <a:buFont typeface="Arial" charset="2"/>
              <a:buChar char="•"/>
            </a:pPr>
            <a:endParaRPr lang="en-US" sz="2400" dirty="0">
              <a:solidFill>
                <a:schemeClr val="tx1"/>
              </a:solidFill>
              <a:latin typeface="Aptos"/>
            </a:endParaRPr>
          </a:p>
        </p:txBody>
      </p:sp>
      <p:pic>
        <p:nvPicPr>
          <p:cNvPr id="5" name="Picture 4" descr="A wooden blocks with black letters&#10;&#10;Description automatically generated">
            <a:extLst>
              <a:ext uri="{FF2B5EF4-FFF2-40B4-BE49-F238E27FC236}">
                <a16:creationId xmlns:a16="http://schemas.microsoft.com/office/drawing/2014/main" id="{7B26E37D-7AC8-A688-9599-0A1C0395FAC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15188" y="3701618"/>
            <a:ext cx="2410086" cy="1828300"/>
          </a:xfrm>
          <a:prstGeom prst="rect">
            <a:avLst/>
          </a:prstGeom>
        </p:spPr>
      </p:pic>
      <p:sp>
        <p:nvSpPr>
          <p:cNvPr id="4" name="TextBox 3">
            <a:extLst>
              <a:ext uri="{FF2B5EF4-FFF2-40B4-BE49-F238E27FC236}">
                <a16:creationId xmlns:a16="http://schemas.microsoft.com/office/drawing/2014/main" id="{5CE18C6D-C2C9-CD89-8588-6FDED9C69B3B}"/>
              </a:ext>
            </a:extLst>
          </p:cNvPr>
          <p:cNvSpPr txBox="1"/>
          <p:nvPr/>
        </p:nvSpPr>
        <p:spPr>
          <a:xfrm>
            <a:off x="818148" y="6546243"/>
            <a:ext cx="11999495" cy="276999"/>
          </a:xfrm>
          <a:prstGeom prst="rect">
            <a:avLst/>
          </a:prstGeom>
          <a:noFill/>
        </p:spPr>
        <p:txBody>
          <a:bodyPr wrap="square" rtlCol="0">
            <a:spAutoFit/>
          </a:bodyPr>
          <a:lstStyle/>
          <a:p>
            <a:pPr marL="0" indent="0">
              <a:buNone/>
            </a:pPr>
            <a:r>
              <a:rPr lang="en-US" sz="1200"/>
              <a:t>Source: Volkow, ND. Stigma and the toll of addiction. New England Journal of Medicine.  2020;382 (14): 1289-1290. </a:t>
            </a:r>
            <a:r>
              <a:rPr lang="en-US" sz="1200" err="1"/>
              <a:t>doi</a:t>
            </a:r>
            <a:r>
              <a:rPr lang="en-US" sz="1200"/>
              <a:t>: 101056/nejmp191736-</a:t>
            </a:r>
          </a:p>
        </p:txBody>
      </p:sp>
    </p:spTree>
    <p:extLst>
      <p:ext uri="{BB962C8B-B14F-4D97-AF65-F5344CB8AC3E}">
        <p14:creationId xmlns:p14="http://schemas.microsoft.com/office/powerpoint/2010/main" val="143322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9090</TotalTime>
  <Words>2087</Words>
  <Application>Microsoft Office PowerPoint</Application>
  <PresentationFormat>Widescreen</PresentationFormat>
  <Paragraphs>226</Paragraphs>
  <Slides>28</Slides>
  <Notes>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Aptos</vt:lpstr>
      <vt:lpstr>Aptos Display</vt:lpstr>
      <vt:lpstr>Arial</vt:lpstr>
      <vt:lpstr>Assistant</vt:lpstr>
      <vt:lpstr>Calibri</vt:lpstr>
      <vt:lpstr>Courier New</vt:lpstr>
      <vt:lpstr>Raleway</vt:lpstr>
      <vt:lpstr>Roboto</vt:lpstr>
      <vt:lpstr>Wingdings</vt:lpstr>
      <vt:lpstr>Wingdings 3</vt:lpstr>
      <vt:lpstr>Facet</vt:lpstr>
      <vt:lpstr>Office Theme</vt:lpstr>
      <vt:lpstr>Temporal and comparative analysis of drug use stigma among rural law enforcement and community members in rural Tennessee.</vt:lpstr>
      <vt:lpstr>Who We Are - MTSU RCORP Team, RCORP Wilson County Consortium</vt:lpstr>
      <vt:lpstr>PowerPoint Presentation</vt:lpstr>
      <vt:lpstr>Project Partners forming MTSU RCORP Consortium (formal  MOUs in place)</vt:lpstr>
      <vt:lpstr>MTSU Project Team - Center for Health and Human Services (CHHS), Lead Partner  </vt:lpstr>
      <vt:lpstr>Rural Communities Opioid Response Program (RCORP) Grant Funding </vt:lpstr>
      <vt:lpstr>Two Grants, One Goal:   Reducing fatalities due to overdose and the associated economic burden related to misuse.  </vt:lpstr>
      <vt:lpstr>Four Project Core Areas</vt:lpstr>
      <vt:lpstr>What is Stigma and Why is Reducing it   Important?</vt:lpstr>
      <vt:lpstr>Stigma Assessment and Tracking Timeline</vt:lpstr>
      <vt:lpstr>PowerPoint Presentation</vt:lpstr>
      <vt:lpstr>PowerPoint Presentation</vt:lpstr>
      <vt:lpstr>PowerPoint Presentation</vt:lpstr>
      <vt:lpstr>PowerPoint Presentation</vt:lpstr>
      <vt:lpstr>PowerPoint Presentation</vt:lpstr>
      <vt:lpstr>PowerPoint Presentation</vt:lpstr>
      <vt:lpstr>So after year 1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and take home</vt:lpstr>
    </vt:vector>
  </TitlesOfParts>
  <Company>Middle Tennessee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two check-in</dc:title>
  <dc:creator>Kahler W. Stone</dc:creator>
  <cp:lastModifiedBy>Cynthia Chafin</cp:lastModifiedBy>
  <cp:revision>314</cp:revision>
  <dcterms:created xsi:type="dcterms:W3CDTF">2024-01-23T16:45:15Z</dcterms:created>
  <dcterms:modified xsi:type="dcterms:W3CDTF">2024-10-21T20:59:26Z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